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6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  <p:sldId id="386" r:id="rId132"/>
    <p:sldId id="387" r:id="rId133"/>
    <p:sldId id="388" r:id="rId134"/>
    <p:sldId id="389" r:id="rId135"/>
    <p:sldId id="390" r:id="rId136"/>
    <p:sldId id="391" r:id="rId137"/>
    <p:sldId id="392" r:id="rId138"/>
    <p:sldId id="393" r:id="rId139"/>
    <p:sldId id="394" r:id="rId140"/>
    <p:sldId id="395" r:id="rId141"/>
    <p:sldId id="396" r:id="rId142"/>
    <p:sldId id="397" r:id="rId143"/>
    <p:sldId id="398" r:id="rId144"/>
    <p:sldId id="399" r:id="rId145"/>
    <p:sldId id="400" r:id="rId146"/>
    <p:sldId id="401" r:id="rId147"/>
    <p:sldId id="402" r:id="rId148"/>
    <p:sldId id="403" r:id="rId149"/>
    <p:sldId id="404" r:id="rId150"/>
    <p:sldId id="405" r:id="rId151"/>
    <p:sldId id="406" r:id="rId152"/>
    <p:sldId id="407" r:id="rId153"/>
    <p:sldId id="408" r:id="rId154"/>
    <p:sldId id="409" r:id="rId155"/>
    <p:sldId id="410" r:id="rId156"/>
    <p:sldId id="411" r:id="rId157"/>
    <p:sldId id="412" r:id="rId158"/>
    <p:sldId id="413" r:id="rId159"/>
    <p:sldId id="414" r:id="rId160"/>
    <p:sldId id="415" r:id="rId161"/>
    <p:sldId id="416" r:id="rId162"/>
    <p:sldId id="417" r:id="rId163"/>
    <p:sldId id="418" r:id="rId164"/>
    <p:sldId id="419" r:id="rId165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1D8F0"/>
          </a:solidFill>
        </a:fill>
      </a:tcStyle>
    </a:wholeTbl>
    <a:band2H>
      <a:tcTxStyle/>
      <a:tcStyle>
        <a:tcBdr/>
        <a:fill>
          <a:solidFill>
            <a:srgbClr val="EAECF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4E4E4"/>
          </a:solidFill>
        </a:fill>
      </a:tcStyle>
    </a:wholeTbl>
    <a:band2H>
      <a:tcTxStyle/>
      <a:tcStyle>
        <a:tcBdr/>
        <a:fill>
          <a:solidFill>
            <a:srgbClr val="F2F2F2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D1E7"/>
          </a:solidFill>
        </a:fill>
      </a:tcStyle>
    </a:wholeTbl>
    <a:band2H>
      <a:tcTxStyle/>
      <a:tcStyle>
        <a:tcBdr/>
        <a:fill>
          <a:solidFill>
            <a:srgbClr val="EFE9F3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53" d="100"/>
          <a:sy n="153" d="100"/>
        </p:scale>
        <p:origin x="576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tableStyles" Target="tableStyles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5" name="Shape 115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텍스트"/>
          <p:cNvSpPr txBox="1">
            <a:spLocks noGrp="1"/>
          </p:cNvSpPr>
          <p:nvPr>
            <p:ph type="title"/>
          </p:nvPr>
        </p:nvSpPr>
        <p:spPr>
          <a:xfrm>
            <a:off x="914399" y="2130425"/>
            <a:ext cx="10363198" cy="1470025"/>
          </a:xfrm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12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1828799" y="3886200"/>
            <a:ext cx="8534401" cy="1752600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1pPr>
            <a:lvl2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2pPr>
            <a:lvl3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3pPr>
            <a:lvl4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4pPr>
            <a:lvl5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3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제목 텍스트"/>
          <p:cNvSpPr txBox="1">
            <a:spLocks noGrp="1"/>
          </p:cNvSpPr>
          <p:nvPr>
            <p:ph type="title"/>
          </p:nvPr>
        </p:nvSpPr>
        <p:spPr>
          <a:xfrm>
            <a:off x="0" y="2130425"/>
            <a:ext cx="12192000" cy="1470025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r>
              <a:t>제목 텍스트</a:t>
            </a:r>
          </a:p>
        </p:txBody>
      </p:sp>
      <p:sp>
        <p:nvSpPr>
          <p:cNvPr id="90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제목 텍스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98" name="본문 첫 번째 줄…"/>
          <p:cNvSpPr txBox="1">
            <a:spLocks noGrp="1"/>
          </p:cNvSpPr>
          <p:nvPr>
            <p:ph type="body" sz="half" idx="1"/>
          </p:nvPr>
        </p:nvSpPr>
        <p:spPr>
          <a:xfrm>
            <a:off x="2857475" y="2214563"/>
            <a:ext cx="6477024" cy="3214687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spcBef>
                <a:spcPts val="500"/>
              </a:spcBef>
              <a:defRPr sz="2400"/>
            </a:lvl1pPr>
            <a:lvl2pPr marL="702127" indent="-244927">
              <a:lnSpc>
                <a:spcPct val="150000"/>
              </a:lnSpc>
              <a:spcBef>
                <a:spcPts val="500"/>
              </a:spcBef>
              <a:defRPr sz="2400"/>
            </a:lvl2pPr>
            <a:lvl3pPr marL="1143000" indent="-228600">
              <a:lnSpc>
                <a:spcPct val="150000"/>
              </a:lnSpc>
              <a:spcBef>
                <a:spcPts val="500"/>
              </a:spcBef>
              <a:defRPr sz="2400"/>
            </a:lvl3pPr>
            <a:lvl4pPr marL="1645920" indent="-274319">
              <a:lnSpc>
                <a:spcPct val="150000"/>
              </a:lnSpc>
              <a:spcBef>
                <a:spcPts val="500"/>
              </a:spcBef>
              <a:defRPr sz="2400"/>
            </a:lvl4pPr>
            <a:lvl5pPr marL="2103120" indent="-274320">
              <a:lnSpc>
                <a:spcPct val="150000"/>
              </a:lnSpc>
              <a:spcBef>
                <a:spcPts val="500"/>
              </a:spcBef>
              <a:defRPr sz="24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99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제목 텍스트"/>
          <p:cNvSpPr txBox="1">
            <a:spLocks noGrp="1"/>
          </p:cNvSpPr>
          <p:nvPr>
            <p:ph type="title"/>
          </p:nvPr>
        </p:nvSpPr>
        <p:spPr>
          <a:xfrm>
            <a:off x="609598" y="274638"/>
            <a:ext cx="10972799" cy="1143001"/>
          </a:xfrm>
          <a:prstGeom prst="rect">
            <a:avLst/>
          </a:prstGeom>
        </p:spPr>
        <p:txBody>
          <a:bodyPr lIns="45719" tIns="45719" rIns="45719" bIns="45719"/>
          <a:lstStyle/>
          <a:p>
            <a:r>
              <a:t>제목 텍스트</a:t>
            </a:r>
          </a:p>
        </p:txBody>
      </p:sp>
      <p:sp>
        <p:nvSpPr>
          <p:cNvPr id="107" name="본문 첫 번째 줄…"/>
          <p:cNvSpPr txBox="1">
            <a:spLocks noGrp="1"/>
          </p:cNvSpPr>
          <p:nvPr>
            <p:ph type="body" idx="1"/>
          </p:nvPr>
        </p:nvSpPr>
        <p:spPr>
          <a:xfrm>
            <a:off x="609598" y="1600200"/>
            <a:ext cx="10972799" cy="4525963"/>
          </a:xfrm>
          <a:prstGeom prst="rect">
            <a:avLst/>
          </a:prstGeom>
        </p:spPr>
        <p:txBody>
          <a:bodyPr lIns="45719" tIns="45719" rIns="45719" bIns="45719"/>
          <a:lstStyle>
            <a:lvl2pPr marL="783771" indent="-326571"/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08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323774" y="6414760"/>
            <a:ext cx="258625" cy="248305"/>
          </a:xfrm>
          <a:prstGeom prst="rect">
            <a:avLst/>
          </a:prstGeom>
        </p:spPr>
        <p:txBody>
          <a:bodyPr lIns="45719" tIns="45719" rIns="45719" bIns="45719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제목 텍스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21" name="본문 첫 번째 줄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22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제목 텍스트"/>
          <p:cNvSpPr txBox="1">
            <a:spLocks noGrp="1"/>
          </p:cNvSpPr>
          <p:nvPr>
            <p:ph type="title"/>
          </p:nvPr>
        </p:nvSpPr>
        <p:spPr>
          <a:xfrm>
            <a:off x="963082" y="4406900"/>
            <a:ext cx="103632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t>제목 텍스트</a:t>
            </a:r>
          </a:p>
        </p:txBody>
      </p:sp>
      <p:sp>
        <p:nvSpPr>
          <p:cNvPr id="37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963082" y="2906713"/>
            <a:ext cx="10363200" cy="1500189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1pPr>
            <a:lvl2pPr marL="0" indent="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2pPr>
            <a:lvl3pPr marL="0" indent="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3pPr>
            <a:lvl4pPr marL="0" indent="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4pPr>
            <a:lvl5pPr marL="0" indent="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38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제목 텍스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46" name="본문 첫 번째 줄…"/>
          <p:cNvSpPr txBox="1">
            <a:spLocks noGrp="1"/>
          </p:cNvSpPr>
          <p:nvPr>
            <p:ph type="body" sz="half" idx="1"/>
          </p:nvPr>
        </p:nvSpPr>
        <p:spPr>
          <a:xfrm>
            <a:off x="609598" y="1600200"/>
            <a:ext cx="5384801" cy="4525963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defRPr sz="2800"/>
            </a:lvl1pPr>
            <a:lvl2pPr marL="790575" indent="-333375">
              <a:spcBef>
                <a:spcPts val="600"/>
              </a:spcBef>
              <a:defRPr sz="2800"/>
            </a:lvl2pPr>
            <a:lvl3pPr marL="1234438" indent="-320038">
              <a:spcBef>
                <a:spcPts val="600"/>
              </a:spcBef>
              <a:defRPr sz="2800"/>
            </a:lvl3pPr>
            <a:lvl4pPr marL="1727200" indent="-355600">
              <a:spcBef>
                <a:spcPts val="600"/>
              </a:spcBef>
              <a:defRPr sz="2800"/>
            </a:lvl4pPr>
            <a:lvl5pPr marL="2184400" indent="-355600">
              <a:spcBef>
                <a:spcPts val="600"/>
              </a:spcBef>
              <a:defRPr sz="28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7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제목 텍스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55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제목 텍스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63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제목 텍스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71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609598" y="1600200"/>
            <a:ext cx="5384801" cy="2196002"/>
          </a:xfrm>
          <a:prstGeom prst="rect">
            <a:avLst/>
          </a:prstGeom>
        </p:spPr>
        <p:txBody>
          <a:bodyPr/>
          <a:lstStyle>
            <a:lvl1pPr>
              <a:spcBef>
                <a:spcPts val="500"/>
              </a:spcBef>
              <a:defRPr sz="2400"/>
            </a:lvl1pPr>
            <a:lvl2pPr marL="800100" indent="-342900">
              <a:spcBef>
                <a:spcPts val="500"/>
              </a:spcBef>
              <a:defRPr sz="2400"/>
            </a:lvl2pPr>
            <a:lvl3pPr>
              <a:spcBef>
                <a:spcPts val="500"/>
              </a:spcBef>
              <a:defRPr sz="2400"/>
            </a:lvl3pPr>
            <a:lvl4pPr marL="1714500" indent="-342900">
              <a:spcBef>
                <a:spcPts val="500"/>
              </a:spcBef>
              <a:defRPr sz="2400"/>
            </a:lvl4pPr>
            <a:lvl5pPr marL="2171700" indent="-342900">
              <a:spcBef>
                <a:spcPts val="500"/>
              </a:spcBef>
              <a:defRPr sz="24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72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제목 텍스트"/>
          <p:cNvSpPr txBox="1">
            <a:spLocks noGrp="1"/>
          </p:cNvSpPr>
          <p:nvPr>
            <p:ph type="title"/>
          </p:nvPr>
        </p:nvSpPr>
        <p:spPr>
          <a:xfrm>
            <a:off x="2389714" y="4800600"/>
            <a:ext cx="7315202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t>제목 텍스트</a:t>
            </a:r>
          </a:p>
        </p:txBody>
      </p:sp>
      <p:sp>
        <p:nvSpPr>
          <p:cNvPr id="80" name="그림 개체 틀 2"/>
          <p:cNvSpPr>
            <a:spLocks noGrp="1"/>
          </p:cNvSpPr>
          <p:nvPr>
            <p:ph type="pic" sz="half" idx="21"/>
          </p:nvPr>
        </p:nvSpPr>
        <p:spPr>
          <a:xfrm>
            <a:off x="2389714" y="612775"/>
            <a:ext cx="7315202" cy="4114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81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2389714" y="5367337"/>
            <a:ext cx="7315202" cy="804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300"/>
              </a:spcBef>
              <a:buSzTx/>
              <a:buFontTx/>
              <a:buNone/>
              <a:defRPr sz="1400"/>
            </a:lvl1pPr>
            <a:lvl2pPr marL="0" indent="0">
              <a:spcBef>
                <a:spcPts val="300"/>
              </a:spcBef>
              <a:buSzTx/>
              <a:buFontTx/>
              <a:buNone/>
              <a:defRPr sz="1400"/>
            </a:lvl2pPr>
            <a:lvl3pPr marL="0" indent="0">
              <a:spcBef>
                <a:spcPts val="300"/>
              </a:spcBef>
              <a:buSzTx/>
              <a:buFontTx/>
              <a:buNone/>
              <a:defRPr sz="1400"/>
            </a:lvl3pPr>
            <a:lvl4pPr marL="0" indent="0">
              <a:spcBef>
                <a:spcPts val="300"/>
              </a:spcBef>
              <a:buSzTx/>
              <a:buFontTx/>
              <a:buNone/>
              <a:defRPr sz="1400"/>
            </a:lvl4pPr>
            <a:lvl5pPr marL="0" indent="0">
              <a:spcBef>
                <a:spcPts val="300"/>
              </a:spcBef>
              <a:buSzTx/>
              <a:buFontTx/>
              <a:buNone/>
              <a:defRPr sz="14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82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텍스트"/>
          <p:cNvSpPr txBox="1">
            <a:spLocks noGrp="1"/>
          </p:cNvSpPr>
          <p:nvPr>
            <p:ph type="title"/>
          </p:nvPr>
        </p:nvSpPr>
        <p:spPr>
          <a:xfrm>
            <a:off x="609598" y="274638"/>
            <a:ext cx="10972800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normAutofit/>
          </a:bodyPr>
          <a:lstStyle/>
          <a:p>
            <a:r>
              <a:t>제목 텍스트</a:t>
            </a:r>
          </a:p>
        </p:txBody>
      </p:sp>
      <p:sp>
        <p:nvSpPr>
          <p:cNvPr id="3" name="본문 첫 번째 줄…"/>
          <p:cNvSpPr txBox="1">
            <a:spLocks noGrp="1"/>
          </p:cNvSpPr>
          <p:nvPr>
            <p:ph type="body" idx="1"/>
          </p:nvPr>
        </p:nvSpPr>
        <p:spPr>
          <a:xfrm>
            <a:off x="609598" y="1600200"/>
            <a:ext cx="10972800" cy="45259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normAutofit/>
          </a:bodyPr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323777" y="6414761"/>
            <a:ext cx="258623" cy="248303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titleStyle>
    <p:bodyStyle>
      <a:lvl1pPr marL="342900" marR="0" indent="-3429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783771" marR="0" indent="-326571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sz="3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1219200" marR="0" indent="-3048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17373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sz="3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21945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»"/>
        <a:tabLst/>
        <a:defRPr sz="3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26517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31089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35661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40233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e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1.jpe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2.jpe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3.jpe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4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6.png"/><Relationship Id="rId4" Type="http://schemas.openxmlformats.org/officeDocument/2006/relationships/image" Target="../media/image205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8.png"/><Relationship Id="rId5" Type="http://schemas.openxmlformats.org/officeDocument/2006/relationships/image" Target="../media/image205.png"/><Relationship Id="rId4" Type="http://schemas.openxmlformats.org/officeDocument/2006/relationships/image" Target="../media/image207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1.png"/><Relationship Id="rId5" Type="http://schemas.openxmlformats.org/officeDocument/2006/relationships/image" Target="../media/image210.png"/><Relationship Id="rId4" Type="http://schemas.openxmlformats.org/officeDocument/2006/relationships/image" Target="../media/image209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2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2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5.png"/><Relationship Id="rId5" Type="http://schemas.openxmlformats.org/officeDocument/2006/relationships/image" Target="../media/image214.png"/><Relationship Id="rId4" Type="http://schemas.openxmlformats.org/officeDocument/2006/relationships/image" Target="../media/image213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14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15.png"/><Relationship Id="rId9" Type="http://schemas.openxmlformats.org/officeDocument/2006/relationships/image" Target="../media/image31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7.jpe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8.jpe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9.jpe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0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2.png"/><Relationship Id="rId4" Type="http://schemas.openxmlformats.org/officeDocument/2006/relationships/image" Target="../media/image221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4.png"/><Relationship Id="rId4" Type="http://schemas.openxmlformats.org/officeDocument/2006/relationships/image" Target="../media/image223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5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7.png"/><Relationship Id="rId4" Type="http://schemas.openxmlformats.org/officeDocument/2006/relationships/image" Target="../media/image226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8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0.png"/><Relationship Id="rId4" Type="http://schemas.openxmlformats.org/officeDocument/2006/relationships/image" Target="../media/image22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36.png"/><Relationship Id="rId7" Type="http://schemas.openxmlformats.org/officeDocument/2006/relationships/image" Target="../media/image14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10" Type="http://schemas.openxmlformats.org/officeDocument/2006/relationships/image" Target="../media/image41.png"/><Relationship Id="rId4" Type="http://schemas.openxmlformats.org/officeDocument/2006/relationships/image" Target="../media/image37.png"/><Relationship Id="rId9" Type="http://schemas.openxmlformats.org/officeDocument/2006/relationships/image" Target="../media/image40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1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2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3.jpe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4.jpe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5.jpe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6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8.png"/><Relationship Id="rId4" Type="http://schemas.openxmlformats.org/officeDocument/2006/relationships/image" Target="../media/image237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39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40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41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1.png"/><Relationship Id="rId4" Type="http://schemas.openxmlformats.org/officeDocument/2006/relationships/image" Target="../media/image242.pn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5.png"/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46.jpeg"/><Relationship Id="rId5" Type="http://schemas.openxmlformats.org/officeDocument/2006/relationships/image" Target="../media/image245.jpeg"/><Relationship Id="rId4" Type="http://schemas.openxmlformats.org/officeDocument/2006/relationships/image" Target="../media/image244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25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49.png"/><Relationship Id="rId5" Type="http://schemas.openxmlformats.org/officeDocument/2006/relationships/image" Target="../media/image248.png"/><Relationship Id="rId4" Type="http://schemas.openxmlformats.org/officeDocument/2006/relationships/image" Target="../media/image247.pn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53.png"/><Relationship Id="rId5" Type="http://schemas.openxmlformats.org/officeDocument/2006/relationships/image" Target="../media/image252.png"/><Relationship Id="rId4" Type="http://schemas.openxmlformats.org/officeDocument/2006/relationships/image" Target="../media/image251.pn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54.png"/><Relationship Id="rId4" Type="http://schemas.openxmlformats.org/officeDocument/2006/relationships/image" Target="../media/image251.pn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55.pn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5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3.png"/><Relationship Id="rId7" Type="http://schemas.openxmlformats.org/officeDocument/2006/relationships/image" Target="../media/image15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57.pn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59.png"/><Relationship Id="rId4" Type="http://schemas.openxmlformats.org/officeDocument/2006/relationships/image" Target="../media/image258.pn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60.pn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61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63.png"/><Relationship Id="rId4" Type="http://schemas.openxmlformats.org/officeDocument/2006/relationships/image" Target="../media/image262.png"/></Relationships>
</file>

<file path=ppt/slides/_rels/slide1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265.png"/><Relationship Id="rId7" Type="http://schemas.openxmlformats.org/officeDocument/2006/relationships/image" Target="../media/image268.jpeg"/><Relationship Id="rId2" Type="http://schemas.openxmlformats.org/officeDocument/2006/relationships/image" Target="../media/image26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67.jpeg"/><Relationship Id="rId5" Type="http://schemas.openxmlformats.org/officeDocument/2006/relationships/image" Target="../media/image266.jpeg"/><Relationship Id="rId4" Type="http://schemas.openxmlformats.org/officeDocument/2006/relationships/image" Target="../media/image14.png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71.png"/><Relationship Id="rId5" Type="http://schemas.openxmlformats.org/officeDocument/2006/relationships/image" Target="../media/image270.png"/><Relationship Id="rId4" Type="http://schemas.openxmlformats.org/officeDocument/2006/relationships/image" Target="../media/image269.jpeg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72.png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7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8.png"/><Relationship Id="rId7" Type="http://schemas.openxmlformats.org/officeDocument/2006/relationships/image" Target="../media/image50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26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76.png"/><Relationship Id="rId5" Type="http://schemas.openxmlformats.org/officeDocument/2006/relationships/image" Target="../media/image275.png"/><Relationship Id="rId4" Type="http://schemas.openxmlformats.org/officeDocument/2006/relationships/image" Target="../media/image274.png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28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9.png"/><Relationship Id="rId5" Type="http://schemas.openxmlformats.org/officeDocument/2006/relationships/image" Target="../media/image278.png"/><Relationship Id="rId4" Type="http://schemas.openxmlformats.org/officeDocument/2006/relationships/image" Target="../media/image277.png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2.png"/><Relationship Id="rId7" Type="http://schemas.openxmlformats.org/officeDocument/2006/relationships/image" Target="../media/image284.png"/><Relationship Id="rId2" Type="http://schemas.openxmlformats.org/officeDocument/2006/relationships/image" Target="../media/image2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3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2.png"/><Relationship Id="rId2" Type="http://schemas.openxmlformats.org/officeDocument/2006/relationships/image" Target="../media/image28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kma.go.kr/XML/weather/sfc_web_map.xml" TargetMode="Externa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7.png"/><Relationship Id="rId5" Type="http://schemas.openxmlformats.org/officeDocument/2006/relationships/image" Target="../media/image286.png"/><Relationship Id="rId4" Type="http://schemas.openxmlformats.org/officeDocument/2006/relationships/image" Target="../media/image15.png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29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0.png"/><Relationship Id="rId5" Type="http://schemas.openxmlformats.org/officeDocument/2006/relationships/image" Target="../media/image289.png"/><Relationship Id="rId4" Type="http://schemas.openxmlformats.org/officeDocument/2006/relationships/image" Target="../media/image288.png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2.png"/><Relationship Id="rId4" Type="http://schemas.openxmlformats.org/officeDocument/2006/relationships/image" Target="../media/image28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5.png"/><Relationship Id="rId5" Type="http://schemas.openxmlformats.org/officeDocument/2006/relationships/image" Target="../media/image294.png"/><Relationship Id="rId4" Type="http://schemas.openxmlformats.org/officeDocument/2006/relationships/image" Target="../media/image15.png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299.png"/><Relationship Id="rId2" Type="http://schemas.openxmlformats.org/officeDocument/2006/relationships/image" Target="../media/image29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8.png"/><Relationship Id="rId5" Type="http://schemas.openxmlformats.org/officeDocument/2006/relationships/image" Target="../media/image297.png"/><Relationship Id="rId4" Type="http://schemas.openxmlformats.org/officeDocument/2006/relationships/image" Target="../media/image15.png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302.png"/><Relationship Id="rId2" Type="http://schemas.openxmlformats.org/officeDocument/2006/relationships/image" Target="../media/image29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1.png"/><Relationship Id="rId5" Type="http://schemas.openxmlformats.org/officeDocument/2006/relationships/image" Target="../media/image300.png"/><Relationship Id="rId4" Type="http://schemas.openxmlformats.org/officeDocument/2006/relationships/image" Target="../media/image15.png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305.png"/><Relationship Id="rId2" Type="http://schemas.openxmlformats.org/officeDocument/2006/relationships/image" Target="../media/image29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4.png"/><Relationship Id="rId5" Type="http://schemas.openxmlformats.org/officeDocument/2006/relationships/image" Target="../media/image303.png"/><Relationship Id="rId4" Type="http://schemas.openxmlformats.org/officeDocument/2006/relationships/image" Target="../media/image15.png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0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5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jpe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14.png"/><Relationship Id="rId7" Type="http://schemas.openxmlformats.org/officeDocument/2006/relationships/image" Target="../media/image62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jpeg"/><Relationship Id="rId4" Type="http://schemas.openxmlformats.org/officeDocument/2006/relationships/image" Target="../media/image66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79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15.png"/><Relationship Id="rId4" Type="http://schemas.openxmlformats.org/officeDocument/2006/relationships/image" Target="../media/image7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8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9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9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9.png"/><Relationship Id="rId5" Type="http://schemas.openxmlformats.org/officeDocument/2006/relationships/hyperlink" Target="https://github.com/YosubL/FinalProject" TargetMode="External"/><Relationship Id="rId4" Type="http://schemas.openxmlformats.org/officeDocument/2006/relationships/image" Target="../media/image1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png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image" Target="../media/image15.png"/><Relationship Id="rId7" Type="http://schemas.openxmlformats.org/officeDocument/2006/relationships/image" Target="../media/image11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10" Type="http://schemas.openxmlformats.org/officeDocument/2006/relationships/image" Target="../media/image117.png"/><Relationship Id="rId4" Type="http://schemas.openxmlformats.org/officeDocument/2006/relationships/image" Target="../media/image111.png"/><Relationship Id="rId9" Type="http://schemas.openxmlformats.org/officeDocument/2006/relationships/image" Target="../media/image11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2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4.png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3" Type="http://schemas.openxmlformats.org/officeDocument/2006/relationships/image" Target="../media/image15.png"/><Relationship Id="rId7" Type="http://schemas.openxmlformats.org/officeDocument/2006/relationships/image" Target="../media/image12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7.png"/><Relationship Id="rId5" Type="http://schemas.openxmlformats.org/officeDocument/2006/relationships/image" Target="../media/image126.png"/><Relationship Id="rId4" Type="http://schemas.openxmlformats.org/officeDocument/2006/relationships/image" Target="../media/image125.png"/><Relationship Id="rId9" Type="http://schemas.openxmlformats.org/officeDocument/2006/relationships/image" Target="../media/image13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5.jpe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6.jpe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7.jpe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9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1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42.png"/><Relationship Id="rId4" Type="http://schemas.openxmlformats.org/officeDocument/2006/relationships/image" Target="../media/image141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44.png"/><Relationship Id="rId4" Type="http://schemas.openxmlformats.org/officeDocument/2006/relationships/image" Target="../media/image14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46.png"/><Relationship Id="rId4" Type="http://schemas.openxmlformats.org/officeDocument/2006/relationships/image" Target="../media/image145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7.jpe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8.jpe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1.png"/><Relationship Id="rId5" Type="http://schemas.openxmlformats.org/officeDocument/2006/relationships/image" Target="../media/image150.png"/><Relationship Id="rId4" Type="http://schemas.openxmlformats.org/officeDocument/2006/relationships/image" Target="../media/image149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53.png"/><Relationship Id="rId4" Type="http://schemas.openxmlformats.org/officeDocument/2006/relationships/image" Target="../media/image152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55.png"/><Relationship Id="rId4" Type="http://schemas.openxmlformats.org/officeDocument/2006/relationships/image" Target="../media/image15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8.png"/><Relationship Id="rId5" Type="http://schemas.openxmlformats.org/officeDocument/2006/relationships/image" Target="../media/image157.png"/><Relationship Id="rId4" Type="http://schemas.openxmlformats.org/officeDocument/2006/relationships/image" Target="../media/image156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60.png"/><Relationship Id="rId5" Type="http://schemas.openxmlformats.org/officeDocument/2006/relationships/image" Target="../media/image159.png"/><Relationship Id="rId4" Type="http://schemas.openxmlformats.org/officeDocument/2006/relationships/image" Target="../media/image157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62.png"/><Relationship Id="rId5" Type="http://schemas.openxmlformats.org/officeDocument/2006/relationships/image" Target="../media/image161.png"/><Relationship Id="rId4" Type="http://schemas.openxmlformats.org/officeDocument/2006/relationships/image" Target="../media/image15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63.png"/><Relationship Id="rId4" Type="http://schemas.openxmlformats.org/officeDocument/2006/relationships/image" Target="../media/image21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64.png"/><Relationship Id="rId4" Type="http://schemas.openxmlformats.org/officeDocument/2006/relationships/image" Target="../media/image21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3.jpe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5.jpe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4.jpe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5.jpe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5.jpe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5.jpe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14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15.png"/><Relationship Id="rId9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e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63.png"/><Relationship Id="rId4" Type="http://schemas.openxmlformats.org/officeDocument/2006/relationships/image" Target="../media/image15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36.png"/><Relationship Id="rId7" Type="http://schemas.openxmlformats.org/officeDocument/2006/relationships/image" Target="../media/image14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10" Type="http://schemas.openxmlformats.org/officeDocument/2006/relationships/image" Target="../media/image41.png"/><Relationship Id="rId4" Type="http://schemas.openxmlformats.org/officeDocument/2006/relationships/image" Target="../media/image37.png"/><Relationship Id="rId9" Type="http://schemas.openxmlformats.org/officeDocument/2006/relationships/image" Target="../media/image40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68.png"/><Relationship Id="rId4" Type="http://schemas.openxmlformats.org/officeDocument/2006/relationships/image" Target="../media/image167.jpe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69.png"/><Relationship Id="rId4" Type="http://schemas.openxmlformats.org/officeDocument/2006/relationships/image" Target="../media/image21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70.png"/><Relationship Id="rId4" Type="http://schemas.openxmlformats.org/officeDocument/2006/relationships/image" Target="../media/image21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5.png"/><Relationship Id="rId4" Type="http://schemas.openxmlformats.org/officeDocument/2006/relationships/image" Target="../media/image172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7" Type="http://schemas.openxmlformats.org/officeDocument/2006/relationships/image" Target="../media/image176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75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78.png"/><Relationship Id="rId4" Type="http://schemas.openxmlformats.org/officeDocument/2006/relationships/image" Target="../media/image177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8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1.png"/><Relationship Id="rId5" Type="http://schemas.openxmlformats.org/officeDocument/2006/relationships/image" Target="../media/image180.png"/><Relationship Id="rId4" Type="http://schemas.openxmlformats.org/officeDocument/2006/relationships/image" Target="../media/image17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7" Type="http://schemas.openxmlformats.org/officeDocument/2006/relationships/image" Target="../media/image186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5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9.png"/><Relationship Id="rId5" Type="http://schemas.openxmlformats.org/officeDocument/2006/relationships/image" Target="../media/image188.png"/><Relationship Id="rId4" Type="http://schemas.openxmlformats.org/officeDocument/2006/relationships/image" Target="../media/image15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91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9.png"/><Relationship Id="rId5" Type="http://schemas.openxmlformats.org/officeDocument/2006/relationships/image" Target="../media/image188.png"/><Relationship Id="rId4" Type="http://schemas.openxmlformats.org/officeDocument/2006/relationships/image" Target="../media/image15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95.png"/><Relationship Id="rId4" Type="http://schemas.openxmlformats.org/officeDocument/2006/relationships/image" Target="../media/image15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97.png"/><Relationship Id="rId4" Type="http://schemas.openxmlformats.org/officeDocument/2006/relationships/image" Target="../media/image15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Object 10" descr="Object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0568" y="4279822"/>
            <a:ext cx="7910864" cy="88750"/>
          </a:xfrm>
          <a:prstGeom prst="rect">
            <a:avLst/>
          </a:prstGeom>
          <a:ln w="12700">
            <a:miter lim="400000"/>
          </a:ln>
        </p:spPr>
      </p:pic>
      <p:pic>
        <p:nvPicPr>
          <p:cNvPr id="118" name="Object 13" descr="Object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0577" y="1906086"/>
            <a:ext cx="5750846" cy="2156569"/>
          </a:xfrm>
          <a:prstGeom prst="rect">
            <a:avLst/>
          </a:prstGeom>
          <a:ln w="12700">
            <a:miter lim="400000"/>
          </a:ln>
        </p:spPr>
      </p:pic>
      <p:sp>
        <p:nvSpPr>
          <p:cNvPr id="119" name="SpringFrameWork 팀 프로젝트"/>
          <p:cNvSpPr txBox="1"/>
          <p:nvPr/>
        </p:nvSpPr>
        <p:spPr>
          <a:xfrm>
            <a:off x="2409113" y="1000986"/>
            <a:ext cx="7373774" cy="7230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defRPr sz="3900" b="1"/>
            </a:pPr>
            <a:r>
              <a:t>SpringFrameWork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 팀 프로젝트</a:t>
            </a:r>
          </a:p>
        </p:txBody>
      </p:sp>
      <p:sp>
        <p:nvSpPr>
          <p:cNvPr id="120" name="기업 필수 기능을 제공하는 웹 프로그램…"/>
          <p:cNvSpPr txBox="1"/>
          <p:nvPr/>
        </p:nvSpPr>
        <p:spPr>
          <a:xfrm>
            <a:off x="2069344" y="4750839"/>
            <a:ext cx="8053311" cy="10184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defRPr sz="1900" b="1">
                <a:latin typeface="나눔바른고딕"/>
                <a:ea typeface="나눔바른고딕"/>
                <a:cs typeface="나눔바른고딕"/>
                <a:sym typeface="나눔바른고딕"/>
              </a:defRPr>
            </a:pPr>
            <a:r>
              <a:t>Spring Framework MVC 패턴을 사용</a:t>
            </a:r>
            <a:r>
              <a:rPr b="0"/>
              <a:t>하여 </a:t>
            </a:r>
          </a:p>
          <a:p>
            <a:pPr algn="ctr">
              <a:defRPr sz="1900">
                <a:latin typeface="나눔바른고딕"/>
                <a:ea typeface="나눔바른고딕"/>
                <a:cs typeface="나눔바른고딕"/>
                <a:sym typeface="나눔바른고딕"/>
              </a:defRPr>
            </a:pPr>
            <a:r>
              <a:t>기업 사내메일, 메신저, 전자결재와 근태관리, 조직도, 공지사항,게시판 등</a:t>
            </a:r>
          </a:p>
          <a:p>
            <a:pPr algn="ctr">
              <a:defRPr sz="1900">
                <a:latin typeface="나눔바른고딕"/>
                <a:ea typeface="나눔바른고딕"/>
                <a:cs typeface="나눔바른고딕"/>
                <a:sym typeface="나눔바른고딕"/>
              </a:defRPr>
            </a:pPr>
            <a:r>
              <a:t> 기업에서 필요로 하는 필수 기능을 더한 </a:t>
            </a:r>
            <a:r>
              <a:rPr b="1"/>
              <a:t>그룹웨어 팀프로젝트</a:t>
            </a:r>
            <a:r>
              <a:t>입니다.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905732" y="617796"/>
            <a:ext cx="10380537" cy="54572"/>
          </a:xfrm>
          <a:prstGeom prst="rect">
            <a:avLst/>
          </a:prstGeom>
          <a:ln w="12700">
            <a:miter lim="400000"/>
          </a:ln>
        </p:spPr>
      </p:pic>
      <p:sp>
        <p:nvSpPr>
          <p:cNvPr id="207" name="TextBox 5"/>
          <p:cNvSpPr txBox="1"/>
          <p:nvPr/>
        </p:nvSpPr>
        <p:spPr>
          <a:xfrm>
            <a:off x="1131170" y="154780"/>
            <a:ext cx="5878429" cy="4276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2100" b="1">
                <a:latin typeface="+mj-lt"/>
                <a:ea typeface="+mj-ea"/>
                <a:cs typeface="+mj-cs"/>
                <a:sym typeface="Helvetica"/>
              </a:defRPr>
            </a:pPr>
            <a:r>
              <a:t>회원초대 및 가입 </a:t>
            </a:r>
            <a:r>
              <a:rPr>
                <a:solidFill>
                  <a:srgbClr val="022B41"/>
                </a:solidFill>
                <a:latin typeface="나눔바른고딕"/>
                <a:ea typeface="나눔바른고딕"/>
                <a:cs typeface="나눔바른고딕"/>
                <a:sym typeface="나눔바른고딕"/>
              </a:rPr>
              <a:t>Sequence Model</a:t>
            </a:r>
          </a:p>
        </p:txBody>
      </p:sp>
      <p:pic>
        <p:nvPicPr>
          <p:cNvPr id="208" name="그림 7" descr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5849" y="57209"/>
            <a:ext cx="1640418" cy="615157"/>
          </a:xfrm>
          <a:prstGeom prst="rect">
            <a:avLst/>
          </a:prstGeom>
          <a:ln w="12700">
            <a:miter lim="400000"/>
          </a:ln>
        </p:spPr>
      </p:pic>
      <p:pic>
        <p:nvPicPr>
          <p:cNvPr id="209" name="그림 6" descr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5732" y="1042553"/>
            <a:ext cx="10380537" cy="566066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8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905732" y="617796"/>
            <a:ext cx="10380537" cy="54572"/>
          </a:xfrm>
          <a:prstGeom prst="rect">
            <a:avLst/>
          </a:prstGeom>
          <a:ln w="12700">
            <a:miter lim="400000"/>
          </a:ln>
        </p:spPr>
      </p:pic>
      <p:sp>
        <p:nvSpPr>
          <p:cNvPr id="1489" name="일정관리:UseCaseDiagram"/>
          <p:cNvSpPr txBox="1"/>
          <p:nvPr/>
        </p:nvSpPr>
        <p:spPr>
          <a:xfrm>
            <a:off x="1131170" y="154780"/>
            <a:ext cx="4323798" cy="408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2100" b="1">
                <a:latin typeface="+mj-lt"/>
                <a:ea typeface="+mj-ea"/>
                <a:cs typeface="+mj-cs"/>
                <a:sym typeface="Helvetica"/>
              </a:defRPr>
            </a:pPr>
            <a:r>
              <a:t>일정관리</a:t>
            </a:r>
            <a:r>
              <a:rPr>
                <a:latin typeface="+mn-lt"/>
                <a:ea typeface="+mn-ea"/>
                <a:cs typeface="+mn-cs"/>
                <a:sym typeface="Calibri"/>
              </a:rPr>
              <a:t>:UseCaseDiagram</a:t>
            </a:r>
          </a:p>
        </p:txBody>
      </p:sp>
      <p:pic>
        <p:nvPicPr>
          <p:cNvPr id="1490" name="image19.png" descr="image19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5849" y="57209"/>
            <a:ext cx="1640418" cy="615157"/>
          </a:xfrm>
          <a:prstGeom prst="rect">
            <a:avLst/>
          </a:prstGeom>
          <a:ln w="12700">
            <a:miter lim="400000"/>
          </a:ln>
        </p:spPr>
      </p:pic>
      <p:pic>
        <p:nvPicPr>
          <p:cNvPr id="1491" name="image4.jpeg" descr="image4.jpe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5729" y="839837"/>
            <a:ext cx="10617354" cy="601816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3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905732" y="617796"/>
            <a:ext cx="10380537" cy="54572"/>
          </a:xfrm>
          <a:prstGeom prst="rect">
            <a:avLst/>
          </a:prstGeom>
          <a:ln w="12700">
            <a:miter lim="400000"/>
          </a:ln>
        </p:spPr>
      </p:pic>
      <p:sp>
        <p:nvSpPr>
          <p:cNvPr id="1494" name="일정관리:ClassDiagram"/>
          <p:cNvSpPr txBox="1"/>
          <p:nvPr/>
        </p:nvSpPr>
        <p:spPr>
          <a:xfrm>
            <a:off x="1131170" y="154780"/>
            <a:ext cx="4323798" cy="408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2100" b="1">
                <a:latin typeface="+mj-lt"/>
                <a:ea typeface="+mj-ea"/>
                <a:cs typeface="+mj-cs"/>
                <a:sym typeface="Helvetica"/>
              </a:defRPr>
            </a:pPr>
            <a:r>
              <a:t>일정관리</a:t>
            </a:r>
            <a:r>
              <a:rPr>
                <a:latin typeface="+mn-lt"/>
                <a:ea typeface="+mn-ea"/>
                <a:cs typeface="+mn-cs"/>
                <a:sym typeface="Calibri"/>
              </a:rPr>
              <a:t>:ClassDiagram</a:t>
            </a:r>
          </a:p>
        </p:txBody>
      </p:sp>
      <p:pic>
        <p:nvPicPr>
          <p:cNvPr id="1495" name="image19.png" descr="image19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5849" y="57209"/>
            <a:ext cx="1640418" cy="615157"/>
          </a:xfrm>
          <a:prstGeom prst="rect">
            <a:avLst/>
          </a:prstGeom>
          <a:ln w="12700">
            <a:miter lim="400000"/>
          </a:ln>
        </p:spPr>
      </p:pic>
      <p:pic>
        <p:nvPicPr>
          <p:cNvPr id="1496" name="image5.jpeg" descr="image5.jpe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5729" y="891048"/>
            <a:ext cx="10380539" cy="596695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8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905732" y="617796"/>
            <a:ext cx="10380537" cy="54572"/>
          </a:xfrm>
          <a:prstGeom prst="rect">
            <a:avLst/>
          </a:prstGeom>
          <a:ln w="12700">
            <a:miter lim="400000"/>
          </a:ln>
        </p:spPr>
      </p:pic>
      <p:sp>
        <p:nvSpPr>
          <p:cNvPr id="1499" name="일정관리:SequenceDiagram"/>
          <p:cNvSpPr txBox="1"/>
          <p:nvPr/>
        </p:nvSpPr>
        <p:spPr>
          <a:xfrm>
            <a:off x="1131170" y="154780"/>
            <a:ext cx="4323798" cy="408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2100" b="1">
                <a:latin typeface="+mj-lt"/>
                <a:ea typeface="+mj-ea"/>
                <a:cs typeface="+mj-cs"/>
                <a:sym typeface="Helvetica"/>
              </a:defRPr>
            </a:pPr>
            <a:r>
              <a:t>일정관리</a:t>
            </a:r>
            <a:r>
              <a:rPr>
                <a:latin typeface="+mn-lt"/>
                <a:ea typeface="+mn-ea"/>
                <a:cs typeface="+mn-cs"/>
                <a:sym typeface="Calibri"/>
              </a:rPr>
              <a:t>:SequenceDiagram</a:t>
            </a:r>
          </a:p>
        </p:txBody>
      </p:sp>
      <p:pic>
        <p:nvPicPr>
          <p:cNvPr id="1500" name="image19.png" descr="image19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5849" y="57209"/>
            <a:ext cx="1640418" cy="615157"/>
          </a:xfrm>
          <a:prstGeom prst="rect">
            <a:avLst/>
          </a:prstGeom>
          <a:ln w="12700">
            <a:miter lim="400000"/>
          </a:ln>
        </p:spPr>
      </p:pic>
      <p:pic>
        <p:nvPicPr>
          <p:cNvPr id="1501" name="image6.jpeg" descr="image6.jpe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886" y="655988"/>
            <a:ext cx="11178049" cy="554602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3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905732" y="617796"/>
            <a:ext cx="10380537" cy="54572"/>
          </a:xfrm>
          <a:prstGeom prst="rect">
            <a:avLst/>
          </a:prstGeom>
          <a:ln w="12700">
            <a:miter lim="400000"/>
          </a:ln>
        </p:spPr>
      </p:pic>
      <p:sp>
        <p:nvSpPr>
          <p:cNvPr id="1504" name="일정관리 메인 페이지"/>
          <p:cNvSpPr txBox="1"/>
          <p:nvPr/>
        </p:nvSpPr>
        <p:spPr>
          <a:xfrm>
            <a:off x="1131170" y="154781"/>
            <a:ext cx="4323798" cy="427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indent="84138">
              <a:defRPr sz="21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일정관리 메인 페이지</a:t>
            </a:r>
          </a:p>
        </p:txBody>
      </p:sp>
      <p:pic>
        <p:nvPicPr>
          <p:cNvPr id="1505" name="image19.png" descr="image19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5849" y="57209"/>
            <a:ext cx="1640418" cy="615157"/>
          </a:xfrm>
          <a:prstGeom prst="rect">
            <a:avLst/>
          </a:prstGeom>
          <a:ln w="12700">
            <a:miter lim="400000"/>
          </a:ln>
        </p:spPr>
      </p:pic>
      <p:pic>
        <p:nvPicPr>
          <p:cNvPr id="1506" name="image7.png" descr="image7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883919"/>
            <a:ext cx="12192000" cy="5974082"/>
          </a:xfrm>
          <a:prstGeom prst="rect">
            <a:avLst/>
          </a:prstGeom>
          <a:ln w="12700">
            <a:miter lim="400000"/>
          </a:ln>
        </p:spPr>
      </p:pic>
      <p:sp>
        <p:nvSpPr>
          <p:cNvPr id="1507" name="직사각형"/>
          <p:cNvSpPr/>
          <p:nvPr/>
        </p:nvSpPr>
        <p:spPr>
          <a:xfrm>
            <a:off x="301457" y="1960016"/>
            <a:ext cx="1733881" cy="466793"/>
          </a:xfrm>
          <a:prstGeom prst="rect">
            <a:avLst/>
          </a:prstGeom>
          <a:ln w="25400">
            <a:solidFill>
              <a:schemeClr val="accent5"/>
            </a:solidFill>
          </a:ln>
        </p:spPr>
        <p:txBody>
          <a:bodyPr lIns="0" tIns="0" rIns="0" bIns="0" anchor="ctr"/>
          <a:lstStyle/>
          <a:p>
            <a:pPr algn="ctr">
              <a:defRPr sz="1500"/>
            </a:pPr>
            <a:endParaRPr/>
          </a:p>
        </p:txBody>
      </p:sp>
      <p:sp>
        <p:nvSpPr>
          <p:cNvPr id="1508" name="선"/>
          <p:cNvSpPr/>
          <p:nvPr/>
        </p:nvSpPr>
        <p:spPr>
          <a:xfrm flipV="1">
            <a:off x="1203696" y="1384933"/>
            <a:ext cx="2" cy="575720"/>
          </a:xfrm>
          <a:prstGeom prst="line">
            <a:avLst/>
          </a:prstGeom>
          <a:ln w="25400">
            <a:solidFill>
              <a:schemeClr val="accent5"/>
            </a:solidFill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grpSp>
        <p:nvGrpSpPr>
          <p:cNvPr id="1511" name="그룹화"/>
          <p:cNvGrpSpPr/>
          <p:nvPr/>
        </p:nvGrpSpPr>
        <p:grpSpPr>
          <a:xfrm>
            <a:off x="-2" y="883919"/>
            <a:ext cx="2633947" cy="500381"/>
            <a:chOff x="0" y="0"/>
            <a:chExt cx="2633945" cy="500380"/>
          </a:xfrm>
        </p:grpSpPr>
        <p:sp>
          <p:nvSpPr>
            <p:cNvPr id="1509" name="직사각형"/>
            <p:cNvSpPr/>
            <p:nvPr/>
          </p:nvSpPr>
          <p:spPr>
            <a:xfrm>
              <a:off x="0" y="0"/>
              <a:ext cx="2633946" cy="500381"/>
            </a:xfrm>
            <a:prstGeom prst="rect">
              <a:avLst/>
            </a:prstGeom>
            <a:noFill/>
            <a:ln w="25400" cap="flat">
              <a:solidFill>
                <a:schemeClr val="accent5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1500"/>
              </a:pPr>
              <a:endParaRPr/>
            </a:p>
          </p:txBody>
        </p:sp>
        <p:sp>
          <p:nvSpPr>
            <p:cNvPr id="1510" name="사이드바 일정 등록버튼"/>
            <p:cNvSpPr txBox="1"/>
            <p:nvPr/>
          </p:nvSpPr>
          <p:spPr>
            <a:xfrm>
              <a:off x="58419" y="83501"/>
              <a:ext cx="2517106" cy="33337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1500">
                  <a:latin typeface="맑은 고딕"/>
                  <a:ea typeface="맑은 고딕"/>
                  <a:cs typeface="맑은 고딕"/>
                  <a:sym typeface="맑은 고딕"/>
                </a:defRPr>
              </a:lvl1pPr>
            </a:lstStyle>
            <a:p>
              <a:r>
                <a:t>사이드바 일정 등록버튼</a:t>
              </a:r>
            </a:p>
          </p:txBody>
        </p:sp>
      </p:grpSp>
      <p:sp>
        <p:nvSpPr>
          <p:cNvPr id="1512" name="직사각형"/>
          <p:cNvSpPr/>
          <p:nvPr/>
        </p:nvSpPr>
        <p:spPr>
          <a:xfrm>
            <a:off x="-2" y="2533563"/>
            <a:ext cx="2142334" cy="2802771"/>
          </a:xfrm>
          <a:prstGeom prst="rect">
            <a:avLst/>
          </a:prstGeom>
          <a:ln w="25400">
            <a:solidFill>
              <a:schemeClr val="accent5"/>
            </a:solidFill>
          </a:ln>
        </p:spPr>
        <p:txBody>
          <a:bodyPr lIns="0" tIns="0" rIns="0" bIns="0" anchor="ctr"/>
          <a:lstStyle/>
          <a:p>
            <a:pPr algn="ctr">
              <a:defRPr sz="1500"/>
            </a:pPr>
            <a:endParaRPr/>
          </a:p>
        </p:txBody>
      </p:sp>
      <p:sp>
        <p:nvSpPr>
          <p:cNvPr id="1513" name="선"/>
          <p:cNvSpPr/>
          <p:nvPr/>
        </p:nvSpPr>
        <p:spPr>
          <a:xfrm flipH="1">
            <a:off x="1084815" y="5336967"/>
            <a:ext cx="2" cy="584412"/>
          </a:xfrm>
          <a:prstGeom prst="line">
            <a:avLst/>
          </a:prstGeom>
          <a:ln w="25400">
            <a:solidFill>
              <a:schemeClr val="accent5"/>
            </a:solidFill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grpSp>
        <p:nvGrpSpPr>
          <p:cNvPr id="1516" name="그룹화"/>
          <p:cNvGrpSpPr/>
          <p:nvPr/>
        </p:nvGrpSpPr>
        <p:grpSpPr>
          <a:xfrm>
            <a:off x="-2" y="6024143"/>
            <a:ext cx="2275479" cy="500381"/>
            <a:chOff x="0" y="0"/>
            <a:chExt cx="2275478" cy="500380"/>
          </a:xfrm>
        </p:grpSpPr>
        <p:sp>
          <p:nvSpPr>
            <p:cNvPr id="1514" name="직사각형"/>
            <p:cNvSpPr/>
            <p:nvPr/>
          </p:nvSpPr>
          <p:spPr>
            <a:xfrm>
              <a:off x="-1" y="-1"/>
              <a:ext cx="2275479" cy="500382"/>
            </a:xfrm>
            <a:prstGeom prst="rect">
              <a:avLst/>
            </a:prstGeom>
            <a:noFill/>
            <a:ln w="25400" cap="flat">
              <a:solidFill>
                <a:schemeClr val="accent5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1500"/>
              </a:pPr>
              <a:endParaRPr/>
            </a:p>
          </p:txBody>
        </p:sp>
        <p:sp>
          <p:nvSpPr>
            <p:cNvPr id="1515" name="달력 대분류 및 소분류"/>
            <p:cNvSpPr txBox="1"/>
            <p:nvPr/>
          </p:nvSpPr>
          <p:spPr>
            <a:xfrm>
              <a:off x="58419" y="83499"/>
              <a:ext cx="2158639" cy="33337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1500">
                  <a:latin typeface="맑은 고딕"/>
                  <a:ea typeface="맑은 고딕"/>
                  <a:cs typeface="맑은 고딕"/>
                  <a:sym typeface="맑은 고딕"/>
                </a:defRPr>
              </a:lvl1pPr>
            </a:lstStyle>
            <a:p>
              <a:r>
                <a:t>달력 대분류 및 소분류</a:t>
              </a:r>
            </a:p>
          </p:txBody>
        </p:sp>
      </p:grpSp>
      <p:sp>
        <p:nvSpPr>
          <p:cNvPr id="1517" name="직사각형"/>
          <p:cNvSpPr/>
          <p:nvPr/>
        </p:nvSpPr>
        <p:spPr>
          <a:xfrm>
            <a:off x="2275475" y="1672158"/>
            <a:ext cx="9485798" cy="5185842"/>
          </a:xfrm>
          <a:prstGeom prst="rect">
            <a:avLst/>
          </a:prstGeom>
          <a:ln w="25400">
            <a:solidFill>
              <a:schemeClr val="accent5"/>
            </a:solidFill>
          </a:ln>
        </p:spPr>
        <p:txBody>
          <a:bodyPr lIns="0" tIns="0" rIns="0" bIns="0" anchor="ctr"/>
          <a:lstStyle/>
          <a:p>
            <a:pPr algn="ctr">
              <a:defRPr sz="1500"/>
            </a:pPr>
            <a:endParaRPr/>
          </a:p>
        </p:txBody>
      </p:sp>
      <p:sp>
        <p:nvSpPr>
          <p:cNvPr id="1518" name="선"/>
          <p:cNvSpPr/>
          <p:nvPr/>
        </p:nvSpPr>
        <p:spPr>
          <a:xfrm flipV="1">
            <a:off x="6886741" y="1384932"/>
            <a:ext cx="2" cy="287861"/>
          </a:xfrm>
          <a:prstGeom prst="line">
            <a:avLst/>
          </a:prstGeom>
          <a:ln w="25400">
            <a:solidFill>
              <a:schemeClr val="accent5"/>
            </a:solidFill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grpSp>
        <p:nvGrpSpPr>
          <p:cNvPr id="1521" name="그룹화"/>
          <p:cNvGrpSpPr/>
          <p:nvPr/>
        </p:nvGrpSpPr>
        <p:grpSpPr>
          <a:xfrm>
            <a:off x="3293066" y="883919"/>
            <a:ext cx="6949406" cy="500381"/>
            <a:chOff x="0" y="0"/>
            <a:chExt cx="6949404" cy="500380"/>
          </a:xfrm>
        </p:grpSpPr>
        <p:sp>
          <p:nvSpPr>
            <p:cNvPr id="1519" name="직사각형"/>
            <p:cNvSpPr/>
            <p:nvPr/>
          </p:nvSpPr>
          <p:spPr>
            <a:xfrm>
              <a:off x="0" y="0"/>
              <a:ext cx="6949405" cy="500381"/>
            </a:xfrm>
            <a:prstGeom prst="rect">
              <a:avLst/>
            </a:prstGeom>
            <a:noFill/>
            <a:ln w="25400" cap="flat">
              <a:solidFill>
                <a:schemeClr val="accent5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1500"/>
              </a:pPr>
              <a:endParaRPr/>
            </a:p>
          </p:txBody>
        </p:sp>
        <p:sp>
          <p:nvSpPr>
            <p:cNvPr id="1520" name="일정 표시 및 일정등록,수정,상세보기(해당 일자를 클릭)"/>
            <p:cNvSpPr txBox="1"/>
            <p:nvPr/>
          </p:nvSpPr>
          <p:spPr>
            <a:xfrm>
              <a:off x="58418" y="83501"/>
              <a:ext cx="6832567" cy="33337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 algn="ctr">
                <a:defRPr sz="1500">
                  <a:latin typeface="맑은 고딕"/>
                  <a:ea typeface="맑은 고딕"/>
                  <a:cs typeface="맑은 고딕"/>
                  <a:sym typeface="맑은 고딕"/>
                </a:defRPr>
              </a:pPr>
              <a:r>
                <a:t>일정 표시 및 일정등록</a:t>
              </a:r>
              <a:r>
                <a:rPr>
                  <a:latin typeface="+mn-lt"/>
                  <a:ea typeface="+mn-ea"/>
                  <a:cs typeface="+mn-cs"/>
                  <a:sym typeface="Calibri"/>
                </a:rPr>
                <a:t>,</a:t>
              </a:r>
              <a:r>
                <a:t>수정</a:t>
              </a:r>
              <a:r>
                <a:rPr>
                  <a:latin typeface="+mn-lt"/>
                  <a:ea typeface="+mn-ea"/>
                  <a:cs typeface="+mn-cs"/>
                  <a:sym typeface="Calibri"/>
                </a:rPr>
                <a:t>,</a:t>
              </a:r>
              <a:r>
                <a:t>상세보기</a:t>
              </a:r>
              <a:r>
                <a:rPr>
                  <a:latin typeface="+mn-lt"/>
                  <a:ea typeface="+mn-ea"/>
                  <a:cs typeface="+mn-cs"/>
                  <a:sym typeface="Calibri"/>
                </a:rPr>
                <a:t>(</a:t>
              </a:r>
              <a:r>
                <a:t>해당 일자를 클릭</a:t>
              </a:r>
              <a:r>
                <a:rPr>
                  <a:latin typeface="+mn-lt"/>
                  <a:ea typeface="+mn-ea"/>
                  <a:cs typeface="+mn-cs"/>
                  <a:sym typeface="Calibri"/>
                </a:rPr>
                <a:t>)</a:t>
              </a:r>
            </a:p>
          </p:txBody>
        </p:sp>
      </p:grpSp>
      <p:grpSp>
        <p:nvGrpSpPr>
          <p:cNvPr id="1524" name="그룹화"/>
          <p:cNvGrpSpPr/>
          <p:nvPr/>
        </p:nvGrpSpPr>
        <p:grpSpPr>
          <a:xfrm>
            <a:off x="11091381" y="1238683"/>
            <a:ext cx="1100620" cy="332739"/>
            <a:chOff x="0" y="0"/>
            <a:chExt cx="1100619" cy="332737"/>
          </a:xfrm>
        </p:grpSpPr>
        <p:sp>
          <p:nvSpPr>
            <p:cNvPr id="1522" name="직사각형"/>
            <p:cNvSpPr/>
            <p:nvPr/>
          </p:nvSpPr>
          <p:spPr>
            <a:xfrm>
              <a:off x="-1" y="43196"/>
              <a:ext cx="1100621" cy="246349"/>
            </a:xfrm>
            <a:prstGeom prst="rect">
              <a:avLst/>
            </a:prstGeom>
            <a:noFill/>
            <a:ln w="25400" cap="flat">
              <a:solidFill>
                <a:schemeClr val="accent5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1500"/>
              </a:pPr>
              <a:endParaRPr/>
            </a:p>
          </p:txBody>
        </p:sp>
        <p:sp>
          <p:nvSpPr>
            <p:cNvPr id="1523" name="검색버튼"/>
            <p:cNvSpPr txBox="1"/>
            <p:nvPr/>
          </p:nvSpPr>
          <p:spPr>
            <a:xfrm>
              <a:off x="58419" y="0"/>
              <a:ext cx="983782" cy="3327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1500">
                  <a:latin typeface="맑은 고딕"/>
                  <a:ea typeface="맑은 고딕"/>
                  <a:cs typeface="맑은 고딕"/>
                  <a:sym typeface="맑은 고딕"/>
                </a:defRPr>
              </a:lvl1pPr>
            </a:lstStyle>
            <a:p>
              <a:r>
                <a:t>검색버튼</a:t>
              </a:r>
            </a:p>
          </p:txBody>
        </p:sp>
      </p:grpSp>
    </p:spTree>
  </p:cSld>
  <p:clrMapOvr>
    <a:masterClrMapping/>
  </p:clrMapOvr>
  <p:transition spd="med"/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6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905732" y="617796"/>
            <a:ext cx="10380537" cy="54572"/>
          </a:xfrm>
          <a:prstGeom prst="rect">
            <a:avLst/>
          </a:prstGeom>
          <a:ln w="12700">
            <a:miter lim="400000"/>
          </a:ln>
        </p:spPr>
      </p:pic>
      <p:sp>
        <p:nvSpPr>
          <p:cNvPr id="1527" name="일정 소분류 등록하기"/>
          <p:cNvSpPr txBox="1"/>
          <p:nvPr/>
        </p:nvSpPr>
        <p:spPr>
          <a:xfrm>
            <a:off x="1131170" y="154780"/>
            <a:ext cx="4323798" cy="4276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1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일정 소분류 등록하기</a:t>
            </a:r>
          </a:p>
        </p:txBody>
      </p:sp>
      <p:pic>
        <p:nvPicPr>
          <p:cNvPr id="1528" name="image19.png" descr="image19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5849" y="57209"/>
            <a:ext cx="1640418" cy="615157"/>
          </a:xfrm>
          <a:prstGeom prst="rect">
            <a:avLst/>
          </a:prstGeom>
          <a:ln w="12700">
            <a:miter lim="400000"/>
          </a:ln>
        </p:spPr>
      </p:pic>
      <p:pic>
        <p:nvPicPr>
          <p:cNvPr id="1529" name="image8.png" descr="image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2824" y="983993"/>
            <a:ext cx="2686052" cy="5381627"/>
          </a:xfrm>
          <a:prstGeom prst="rect">
            <a:avLst/>
          </a:prstGeom>
          <a:ln w="12700">
            <a:miter lim="400000"/>
          </a:ln>
        </p:spPr>
      </p:pic>
      <p:sp>
        <p:nvSpPr>
          <p:cNvPr id="1530" name="직사각형"/>
          <p:cNvSpPr/>
          <p:nvPr/>
        </p:nvSpPr>
        <p:spPr>
          <a:xfrm>
            <a:off x="8535975" y="2154614"/>
            <a:ext cx="2317674" cy="374614"/>
          </a:xfrm>
          <a:prstGeom prst="rect">
            <a:avLst/>
          </a:prstGeom>
          <a:ln w="25400">
            <a:solidFill>
              <a:schemeClr val="accent5"/>
            </a:solidFill>
          </a:ln>
        </p:spPr>
        <p:txBody>
          <a:bodyPr lIns="0" tIns="0" rIns="0" bIns="0" anchor="ctr"/>
          <a:lstStyle/>
          <a:p>
            <a:pPr algn="ctr">
              <a:defRPr sz="1500"/>
            </a:pPr>
            <a:endParaRPr/>
          </a:p>
        </p:txBody>
      </p:sp>
      <p:sp>
        <p:nvSpPr>
          <p:cNvPr id="1531" name="선"/>
          <p:cNvSpPr/>
          <p:nvPr/>
        </p:nvSpPr>
        <p:spPr>
          <a:xfrm flipH="1" flipV="1">
            <a:off x="7202126" y="1836379"/>
            <a:ext cx="1333849" cy="505542"/>
          </a:xfrm>
          <a:prstGeom prst="line">
            <a:avLst/>
          </a:prstGeom>
          <a:ln w="25400">
            <a:solidFill>
              <a:schemeClr val="accent5"/>
            </a:solidFill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pic>
        <p:nvPicPr>
          <p:cNvPr id="1532" name="image9.png" descr="image9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24805" y="990259"/>
            <a:ext cx="4277324" cy="243874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535" name="그룹화"/>
          <p:cNvGrpSpPr/>
          <p:nvPr/>
        </p:nvGrpSpPr>
        <p:grpSpPr>
          <a:xfrm>
            <a:off x="290861" y="946475"/>
            <a:ext cx="2265237" cy="1879359"/>
            <a:chOff x="0" y="0"/>
            <a:chExt cx="2265235" cy="1879357"/>
          </a:xfrm>
        </p:grpSpPr>
        <p:sp>
          <p:nvSpPr>
            <p:cNvPr id="1533" name="직사각형"/>
            <p:cNvSpPr/>
            <p:nvPr/>
          </p:nvSpPr>
          <p:spPr>
            <a:xfrm>
              <a:off x="-1" y="-1"/>
              <a:ext cx="2265237" cy="1879359"/>
            </a:xfrm>
            <a:prstGeom prst="rect">
              <a:avLst/>
            </a:prstGeom>
            <a:noFill/>
            <a:ln w="25400" cap="flat">
              <a:solidFill>
                <a:schemeClr val="accent5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1500"/>
              </a:pPr>
              <a:endParaRPr/>
            </a:p>
          </p:txBody>
        </p:sp>
        <p:sp>
          <p:nvSpPr>
            <p:cNvPr id="1534" name="대분류 옆의 +…"/>
            <p:cNvSpPr txBox="1"/>
            <p:nvPr/>
          </p:nvSpPr>
          <p:spPr>
            <a:xfrm>
              <a:off x="58419" y="395728"/>
              <a:ext cx="2148396" cy="10879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 algn="ctr">
                <a:defRPr sz="1500"/>
              </a:pPr>
              <a:endParaRPr/>
            </a:p>
            <a:p>
              <a:pPr algn="ctr">
                <a:defRPr sz="1500">
                  <a:latin typeface="맑은 고딕"/>
                  <a:ea typeface="맑은 고딕"/>
                  <a:cs typeface="맑은 고딕"/>
                  <a:sym typeface="맑은 고딕"/>
                </a:defRPr>
              </a:pPr>
              <a:r>
                <a:t>대분류 옆의 </a:t>
              </a:r>
              <a:r>
                <a:rPr>
                  <a:latin typeface="+mn-lt"/>
                  <a:ea typeface="+mn-ea"/>
                  <a:cs typeface="+mn-cs"/>
                  <a:sym typeface="Calibri"/>
                </a:rPr>
                <a:t>+ </a:t>
              </a:r>
            </a:p>
            <a:p>
              <a:pPr algn="ctr">
                <a:defRPr sz="1500">
                  <a:latin typeface="맑은 고딕"/>
                  <a:ea typeface="맑은 고딕"/>
                  <a:cs typeface="맑은 고딕"/>
                  <a:sym typeface="맑은 고딕"/>
                </a:defRPr>
              </a:pPr>
              <a:r>
                <a:t>버튼을 클릭하면 </a:t>
              </a:r>
            </a:p>
            <a:p>
              <a:pPr algn="ctr">
                <a:defRPr sz="1500">
                  <a:latin typeface="맑은 고딕"/>
                  <a:ea typeface="맑은 고딕"/>
                  <a:cs typeface="맑은 고딕"/>
                  <a:sym typeface="맑은 고딕"/>
                </a:defRPr>
              </a:pPr>
              <a:r>
                <a:t>추가 모달이 뜬다</a:t>
              </a:r>
              <a:r>
                <a:rPr>
                  <a:latin typeface="+mn-lt"/>
                  <a:ea typeface="+mn-ea"/>
                  <a:cs typeface="+mn-cs"/>
                  <a:sym typeface="Calibri"/>
                </a:rPr>
                <a:t>.</a:t>
              </a:r>
            </a:p>
          </p:txBody>
        </p:sp>
      </p:grpSp>
      <p:grpSp>
        <p:nvGrpSpPr>
          <p:cNvPr id="1538" name="그룹화"/>
          <p:cNvGrpSpPr/>
          <p:nvPr/>
        </p:nvGrpSpPr>
        <p:grpSpPr>
          <a:xfrm>
            <a:off x="290861" y="3428998"/>
            <a:ext cx="7427172" cy="3087905"/>
            <a:chOff x="0" y="0"/>
            <a:chExt cx="7427171" cy="3087903"/>
          </a:xfrm>
        </p:grpSpPr>
        <p:sp>
          <p:nvSpPr>
            <p:cNvPr id="1536" name="직사각형"/>
            <p:cNvSpPr/>
            <p:nvPr/>
          </p:nvSpPr>
          <p:spPr>
            <a:xfrm>
              <a:off x="0" y="0"/>
              <a:ext cx="7427172" cy="3087904"/>
            </a:xfrm>
            <a:prstGeom prst="rect">
              <a:avLst/>
            </a:prstGeom>
            <a:noFill/>
            <a:ln w="25400" cap="flat">
              <a:solidFill>
                <a:schemeClr val="accent5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1500"/>
              </a:pPr>
              <a:endParaRPr/>
            </a:p>
          </p:txBody>
        </p:sp>
        <p:sp>
          <p:nvSpPr>
            <p:cNvPr id="1537" name="회사 캘린더의 소분류는 모든 사원이 볼 수 있고,…"/>
            <p:cNvSpPr txBox="1"/>
            <p:nvPr/>
          </p:nvSpPr>
          <p:spPr>
            <a:xfrm>
              <a:off x="58419" y="89137"/>
              <a:ext cx="7310333" cy="29096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 algn="ctr">
                <a:defRPr sz="1500">
                  <a:latin typeface="맑은 고딕"/>
                  <a:ea typeface="맑은 고딕"/>
                  <a:cs typeface="맑은 고딕"/>
                  <a:sym typeface="맑은 고딕"/>
                </a:defRPr>
              </a:pPr>
              <a:r>
                <a:t>회사 캘린더의 소분류는 </a:t>
              </a:r>
              <a:r>
                <a:rPr>
                  <a:solidFill>
                    <a:srgbClr val="FF0000"/>
                  </a:solidFill>
                </a:rPr>
                <a:t>모든 사원</a:t>
              </a:r>
              <a:r>
                <a:t>이 볼 수 있고</a:t>
              </a:r>
              <a:r>
                <a:rPr>
                  <a:latin typeface="+mn-lt"/>
                  <a:ea typeface="+mn-ea"/>
                  <a:cs typeface="+mn-cs"/>
                  <a:sym typeface="Calibri"/>
                </a:rPr>
                <a:t>,</a:t>
              </a:r>
            </a:p>
            <a:p>
              <a:pPr algn="ctr">
                <a:defRPr sz="1500"/>
              </a:pPr>
              <a:r>
                <a:t> </a:t>
              </a:r>
              <a:r>
                <a:rPr>
                  <a:solidFill>
                    <a:srgbClr val="FF0000"/>
                  </a:solidFill>
                  <a:latin typeface="맑은 고딕"/>
                  <a:ea typeface="맑은 고딕"/>
                  <a:cs typeface="맑은 고딕"/>
                  <a:sym typeface="맑은 고딕"/>
                </a:rPr>
                <a:t>관리자만</a:t>
              </a:r>
              <a:r>
                <a:rPr>
                  <a:latin typeface="맑은 고딕"/>
                  <a:ea typeface="맑은 고딕"/>
                  <a:cs typeface="맑은 고딕"/>
                  <a:sym typeface="맑은 고딕"/>
                </a:rPr>
                <a:t> 등록 수정 삭제가 가능하다</a:t>
              </a:r>
            </a:p>
            <a:p>
              <a:pPr algn="ctr">
                <a:defRPr sz="1500"/>
              </a:pPr>
              <a:endParaRPr>
                <a:latin typeface="맑은 고딕"/>
                <a:ea typeface="맑은 고딕"/>
                <a:cs typeface="맑은 고딕"/>
                <a:sym typeface="맑은 고딕"/>
              </a:endParaRPr>
            </a:p>
            <a:p>
              <a:pPr algn="ctr">
                <a:defRPr sz="1500">
                  <a:latin typeface="맑은 고딕"/>
                  <a:ea typeface="맑은 고딕"/>
                  <a:cs typeface="맑은 고딕"/>
                  <a:sym typeface="맑은 고딕"/>
                </a:defRPr>
              </a:pPr>
              <a:r>
                <a:t>부서 캘린더의 소분류는 </a:t>
              </a:r>
              <a:r>
                <a:rPr>
                  <a:solidFill>
                    <a:srgbClr val="FF0000"/>
                  </a:solidFill>
                </a:rPr>
                <a:t>각 부서의 사원들만</a:t>
              </a:r>
              <a:r>
                <a:t> 볼 수 있고</a:t>
              </a:r>
              <a:r>
                <a:rPr>
                  <a:latin typeface="+mn-lt"/>
                  <a:ea typeface="+mn-ea"/>
                  <a:cs typeface="+mn-cs"/>
                  <a:sym typeface="Calibri"/>
                </a:rPr>
                <a:t>,</a:t>
              </a:r>
            </a:p>
            <a:p>
              <a:pPr algn="ctr">
                <a:defRPr sz="1500"/>
              </a:pPr>
              <a:r>
                <a:t> </a:t>
              </a:r>
              <a:r>
                <a:rPr>
                  <a:solidFill>
                    <a:srgbClr val="FF0000"/>
                  </a:solidFill>
                  <a:latin typeface="맑은 고딕"/>
                  <a:ea typeface="맑은 고딕"/>
                  <a:cs typeface="맑은 고딕"/>
                  <a:sym typeface="맑은 고딕"/>
                </a:rPr>
                <a:t>해당 부서의 사원들만</a:t>
              </a:r>
              <a:r>
                <a:rPr>
                  <a:latin typeface="맑은 고딕"/>
                  <a:ea typeface="맑은 고딕"/>
                  <a:cs typeface="맑은 고딕"/>
                  <a:sym typeface="맑은 고딕"/>
                </a:rPr>
                <a:t> 등록 수정 삭제가 가능하다</a:t>
              </a:r>
            </a:p>
            <a:p>
              <a:pPr algn="ctr">
                <a:defRPr sz="1500"/>
              </a:pPr>
              <a:endParaRPr>
                <a:latin typeface="맑은 고딕"/>
                <a:ea typeface="맑은 고딕"/>
                <a:cs typeface="맑은 고딕"/>
                <a:sym typeface="맑은 고딕"/>
              </a:endParaRPr>
            </a:p>
            <a:p>
              <a:pPr algn="ctr">
                <a:defRPr sz="1500">
                  <a:latin typeface="맑은 고딕"/>
                  <a:ea typeface="맑은 고딕"/>
                  <a:cs typeface="맑은 고딕"/>
                  <a:sym typeface="맑은 고딕"/>
                </a:defRPr>
              </a:pPr>
              <a:r>
                <a:t>개인 캘린더의 소분류는 </a:t>
              </a:r>
              <a:r>
                <a:rPr>
                  <a:solidFill>
                    <a:srgbClr val="FF0000"/>
                  </a:solidFill>
                </a:rPr>
                <a:t>자신만</a:t>
              </a:r>
              <a:r>
                <a:t> 볼 수 있다</a:t>
              </a:r>
              <a:r>
                <a:rPr>
                  <a:latin typeface="+mn-lt"/>
                  <a:ea typeface="+mn-ea"/>
                  <a:cs typeface="+mn-cs"/>
                  <a:sym typeface="Calibri"/>
                </a:rPr>
                <a:t>.</a:t>
              </a:r>
            </a:p>
            <a:p>
              <a:pPr algn="ctr">
                <a:defRPr sz="1500"/>
              </a:pPr>
              <a:endParaRPr>
                <a:latin typeface="+mn-lt"/>
                <a:ea typeface="+mn-ea"/>
                <a:cs typeface="+mn-cs"/>
                <a:sym typeface="Calibri"/>
              </a:endParaRPr>
            </a:p>
            <a:p>
              <a:pPr algn="ctr">
                <a:defRPr sz="1500">
                  <a:latin typeface="맑은 고딕"/>
                  <a:ea typeface="맑은 고딕"/>
                  <a:cs typeface="맑은 고딕"/>
                  <a:sym typeface="맑은 고딕"/>
                </a:defRPr>
              </a:pPr>
              <a:r>
                <a:t>공유 캘린더는 개인 캘린더의 일정을 다른사람과</a:t>
              </a:r>
            </a:p>
            <a:p>
              <a:pPr algn="ctr">
                <a:defRPr sz="1500">
                  <a:latin typeface="맑은 고딕"/>
                  <a:ea typeface="맑은 고딕"/>
                  <a:cs typeface="맑은 고딕"/>
                  <a:sym typeface="맑은 고딕"/>
                </a:defRPr>
              </a:pPr>
              <a:r>
                <a:t> 공유하는 것인데 </a:t>
              </a:r>
              <a:r>
                <a:rPr>
                  <a:solidFill>
                    <a:srgbClr val="FF0000"/>
                  </a:solidFill>
                </a:rPr>
                <a:t>공유 받은 사람은</a:t>
              </a:r>
              <a:r>
                <a:t> 일정을 볼수 있다</a:t>
              </a:r>
              <a:r>
                <a:rPr>
                  <a:latin typeface="+mn-lt"/>
                  <a:ea typeface="+mn-ea"/>
                  <a:cs typeface="+mn-cs"/>
                  <a:sym typeface="Calibri"/>
                </a:rPr>
                <a:t>.</a:t>
              </a:r>
            </a:p>
          </p:txBody>
        </p:sp>
      </p:grpSp>
    </p:spTree>
  </p:cSld>
  <p:clrMapOvr>
    <a:masterClrMapping/>
  </p:clrMapOvr>
  <p:transition spd="med"/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0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905732" y="617796"/>
            <a:ext cx="10380537" cy="54572"/>
          </a:xfrm>
          <a:prstGeom prst="rect">
            <a:avLst/>
          </a:prstGeom>
          <a:ln w="12700">
            <a:miter lim="400000"/>
          </a:ln>
        </p:spPr>
      </p:pic>
      <p:sp>
        <p:nvSpPr>
          <p:cNvPr id="1541" name="일정 소분류 수정,삭제하기"/>
          <p:cNvSpPr txBox="1"/>
          <p:nvPr/>
        </p:nvSpPr>
        <p:spPr>
          <a:xfrm>
            <a:off x="1131170" y="154780"/>
            <a:ext cx="4323798" cy="4276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2100" b="1">
                <a:latin typeface="+mj-lt"/>
                <a:ea typeface="+mj-ea"/>
                <a:cs typeface="+mj-cs"/>
                <a:sym typeface="Helvetica"/>
              </a:defRPr>
            </a:pPr>
            <a:r>
              <a:t>일정 소분류 수정</a:t>
            </a:r>
            <a:r>
              <a:rPr>
                <a:latin typeface="+mn-lt"/>
                <a:ea typeface="+mn-ea"/>
                <a:cs typeface="+mn-cs"/>
                <a:sym typeface="Calibri"/>
              </a:rPr>
              <a:t>,</a:t>
            </a:r>
            <a:r>
              <a:t>삭제하기</a:t>
            </a:r>
          </a:p>
        </p:txBody>
      </p:sp>
      <p:pic>
        <p:nvPicPr>
          <p:cNvPr id="1542" name="image19.png" descr="image19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5849" y="57209"/>
            <a:ext cx="1640418" cy="615157"/>
          </a:xfrm>
          <a:prstGeom prst="rect">
            <a:avLst/>
          </a:prstGeom>
          <a:ln w="12700">
            <a:miter lim="400000"/>
          </a:ln>
        </p:spPr>
      </p:pic>
      <p:pic>
        <p:nvPicPr>
          <p:cNvPr id="1543" name="image10.png" descr="image1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6420" y="1018838"/>
            <a:ext cx="4277324" cy="2410162"/>
          </a:xfrm>
          <a:prstGeom prst="rect">
            <a:avLst/>
          </a:prstGeom>
          <a:ln w="12700">
            <a:miter lim="400000"/>
          </a:ln>
        </p:spPr>
      </p:pic>
      <p:sp>
        <p:nvSpPr>
          <p:cNvPr id="1544" name="선"/>
          <p:cNvSpPr/>
          <p:nvPr/>
        </p:nvSpPr>
        <p:spPr>
          <a:xfrm flipH="1" flipV="1">
            <a:off x="8907391" y="2848191"/>
            <a:ext cx="1035852" cy="372136"/>
          </a:xfrm>
          <a:prstGeom prst="line">
            <a:avLst/>
          </a:prstGeom>
          <a:ln w="25400">
            <a:solidFill>
              <a:schemeClr val="accent5"/>
            </a:solidFill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grpSp>
        <p:nvGrpSpPr>
          <p:cNvPr id="1547" name="그룹화"/>
          <p:cNvGrpSpPr/>
          <p:nvPr/>
        </p:nvGrpSpPr>
        <p:grpSpPr>
          <a:xfrm>
            <a:off x="573084" y="1018838"/>
            <a:ext cx="2719987" cy="1829355"/>
            <a:chOff x="-1" y="0"/>
            <a:chExt cx="2719986" cy="1829354"/>
          </a:xfrm>
        </p:grpSpPr>
        <p:sp>
          <p:nvSpPr>
            <p:cNvPr id="1545" name="직사각형"/>
            <p:cNvSpPr/>
            <p:nvPr/>
          </p:nvSpPr>
          <p:spPr>
            <a:xfrm>
              <a:off x="-2" y="-1"/>
              <a:ext cx="2719987" cy="1829356"/>
            </a:xfrm>
            <a:prstGeom prst="rect">
              <a:avLst/>
            </a:prstGeom>
            <a:noFill/>
            <a:ln w="25400" cap="flat">
              <a:solidFill>
                <a:schemeClr val="accent5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1500"/>
              </a:pPr>
              <a:endParaRPr/>
            </a:p>
          </p:txBody>
        </p:sp>
        <p:sp>
          <p:nvSpPr>
            <p:cNvPr id="1546" name="소분류 명을 입력한다.…"/>
            <p:cNvSpPr txBox="1"/>
            <p:nvPr/>
          </p:nvSpPr>
          <p:spPr>
            <a:xfrm>
              <a:off x="58419" y="322012"/>
              <a:ext cx="2603146" cy="118532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 algn="ctr">
                <a:defRPr sz="1500">
                  <a:latin typeface="맑은 고딕"/>
                  <a:ea typeface="맑은 고딕"/>
                  <a:cs typeface="맑은 고딕"/>
                  <a:sym typeface="맑은 고딕"/>
                </a:defRPr>
              </a:pPr>
              <a:r>
                <a:t>소분류 명을 입력한다</a:t>
              </a:r>
              <a:r>
                <a:rPr>
                  <a:latin typeface="+mn-lt"/>
                  <a:ea typeface="+mn-ea"/>
                  <a:cs typeface="+mn-cs"/>
                  <a:sym typeface="Calibri"/>
                </a:rPr>
                <a:t>.</a:t>
              </a:r>
            </a:p>
            <a:p>
              <a:pPr algn="ctr">
                <a:defRPr sz="1500"/>
              </a:pPr>
              <a:r>
                <a:t>(</a:t>
              </a:r>
              <a:r>
                <a:rPr>
                  <a:latin typeface="맑은 고딕"/>
                  <a:ea typeface="맑은 고딕"/>
                  <a:cs typeface="맑은 고딕"/>
                  <a:sym typeface="맑은 고딕"/>
                </a:rPr>
                <a:t>소분류명이 이미 </a:t>
              </a:r>
            </a:p>
            <a:p>
              <a:pPr algn="ctr">
                <a:defRPr sz="1500">
                  <a:latin typeface="맑은 고딕"/>
                  <a:ea typeface="맑은 고딕"/>
                  <a:cs typeface="맑은 고딕"/>
                  <a:sym typeface="맑은 고딕"/>
                </a:defRPr>
              </a:pPr>
              <a:r>
                <a:t>존재하는 경우 </a:t>
              </a:r>
              <a:r>
                <a:rPr>
                  <a:latin typeface="+mn-lt"/>
                  <a:ea typeface="+mn-ea"/>
                  <a:cs typeface="+mn-cs"/>
                  <a:sym typeface="Calibri"/>
                </a:rPr>
                <a:t>Alert</a:t>
              </a:r>
              <a:r>
                <a:t>가 뜨고</a:t>
              </a:r>
            </a:p>
            <a:p>
              <a:pPr algn="ctr">
                <a:defRPr sz="1500">
                  <a:latin typeface="맑은 고딕"/>
                  <a:ea typeface="맑은 고딕"/>
                  <a:cs typeface="맑은 고딕"/>
                  <a:sym typeface="맑은 고딕"/>
                </a:defRPr>
              </a:pPr>
              <a:r>
                <a:t> 수정이 불가하다</a:t>
              </a:r>
              <a:r>
                <a:rPr>
                  <a:latin typeface="+mn-lt"/>
                  <a:ea typeface="+mn-ea"/>
                  <a:cs typeface="+mn-cs"/>
                  <a:sym typeface="Calibri"/>
                </a:rPr>
                <a:t>.)</a:t>
              </a:r>
            </a:p>
          </p:txBody>
        </p:sp>
      </p:grpSp>
      <p:pic>
        <p:nvPicPr>
          <p:cNvPr id="1548" name="image8.png" descr="image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00216" y="1151795"/>
            <a:ext cx="2686052" cy="5381627"/>
          </a:xfrm>
          <a:prstGeom prst="rect">
            <a:avLst/>
          </a:prstGeom>
          <a:ln w="12700">
            <a:miter lim="400000"/>
          </a:ln>
        </p:spPr>
      </p:pic>
      <p:sp>
        <p:nvSpPr>
          <p:cNvPr id="1549" name="직사각형"/>
          <p:cNvSpPr/>
          <p:nvPr/>
        </p:nvSpPr>
        <p:spPr>
          <a:xfrm>
            <a:off x="10208199" y="2639520"/>
            <a:ext cx="872331" cy="789482"/>
          </a:xfrm>
          <a:prstGeom prst="rect">
            <a:avLst/>
          </a:prstGeom>
          <a:ln w="25400">
            <a:solidFill>
              <a:schemeClr val="accent5"/>
            </a:solidFill>
          </a:ln>
        </p:spPr>
        <p:txBody>
          <a:bodyPr lIns="0" tIns="0" rIns="0" bIns="0" anchor="ctr"/>
          <a:lstStyle/>
          <a:p>
            <a:pPr algn="ctr">
              <a:defRPr sz="1500"/>
            </a:pPr>
            <a:endParaRPr/>
          </a:p>
        </p:txBody>
      </p:sp>
      <p:sp>
        <p:nvSpPr>
          <p:cNvPr id="1550" name="선"/>
          <p:cNvSpPr/>
          <p:nvPr/>
        </p:nvSpPr>
        <p:spPr>
          <a:xfrm flipH="1" flipV="1">
            <a:off x="7693740" y="2379201"/>
            <a:ext cx="2514460" cy="655076"/>
          </a:xfrm>
          <a:prstGeom prst="line">
            <a:avLst/>
          </a:prstGeom>
          <a:ln w="25400">
            <a:solidFill>
              <a:schemeClr val="accent5"/>
            </a:solidFill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pic>
        <p:nvPicPr>
          <p:cNvPr id="1551" name="image11.png" descr="image11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10347" y="4391102"/>
            <a:ext cx="4106298" cy="1332982"/>
          </a:xfrm>
          <a:prstGeom prst="rect">
            <a:avLst/>
          </a:prstGeom>
          <a:ln w="12700">
            <a:miter lim="400000"/>
          </a:ln>
        </p:spPr>
      </p:pic>
      <p:sp>
        <p:nvSpPr>
          <p:cNvPr id="1552" name="선"/>
          <p:cNvSpPr/>
          <p:nvPr/>
        </p:nvSpPr>
        <p:spPr>
          <a:xfrm flipH="1">
            <a:off x="7816645" y="3429001"/>
            <a:ext cx="2391556" cy="1423629"/>
          </a:xfrm>
          <a:prstGeom prst="line">
            <a:avLst/>
          </a:prstGeom>
          <a:ln w="25400">
            <a:solidFill>
              <a:schemeClr val="accent5"/>
            </a:solidFill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grpSp>
        <p:nvGrpSpPr>
          <p:cNvPr id="1555" name="그룹화"/>
          <p:cNvGrpSpPr/>
          <p:nvPr/>
        </p:nvGrpSpPr>
        <p:grpSpPr>
          <a:xfrm>
            <a:off x="573084" y="4142916"/>
            <a:ext cx="2719987" cy="1829356"/>
            <a:chOff x="-1" y="0"/>
            <a:chExt cx="2719986" cy="1829355"/>
          </a:xfrm>
        </p:grpSpPr>
        <p:sp>
          <p:nvSpPr>
            <p:cNvPr id="1553" name="직사각형"/>
            <p:cNvSpPr/>
            <p:nvPr/>
          </p:nvSpPr>
          <p:spPr>
            <a:xfrm>
              <a:off x="-2" y="0"/>
              <a:ext cx="2719987" cy="1829356"/>
            </a:xfrm>
            <a:prstGeom prst="rect">
              <a:avLst/>
            </a:prstGeom>
            <a:noFill/>
            <a:ln w="25400" cap="flat">
              <a:solidFill>
                <a:schemeClr val="accent5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1500"/>
              </a:pPr>
              <a:endParaRPr/>
            </a:p>
          </p:txBody>
        </p:sp>
        <p:sp>
          <p:nvSpPr>
            <p:cNvPr id="1554" name="삭제시 Confirm 창이 뜬다."/>
            <p:cNvSpPr txBox="1"/>
            <p:nvPr/>
          </p:nvSpPr>
          <p:spPr>
            <a:xfrm>
              <a:off x="58419" y="747987"/>
              <a:ext cx="2603146" cy="33337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 algn="ctr">
                <a:defRPr sz="1500">
                  <a:latin typeface="맑은 고딕"/>
                  <a:ea typeface="맑은 고딕"/>
                  <a:cs typeface="맑은 고딕"/>
                  <a:sym typeface="맑은 고딕"/>
                </a:defRPr>
              </a:pPr>
              <a:r>
                <a:t>삭제시 </a:t>
              </a:r>
              <a:r>
                <a:rPr>
                  <a:latin typeface="+mn-lt"/>
                  <a:ea typeface="+mn-ea"/>
                  <a:cs typeface="+mn-cs"/>
                  <a:sym typeface="Calibri"/>
                </a:rPr>
                <a:t>Confirm</a:t>
              </a:r>
              <a:r>
                <a:t> 창이 뜬다</a:t>
              </a:r>
              <a:r>
                <a:rPr>
                  <a:latin typeface="+mn-lt"/>
                  <a:ea typeface="+mn-ea"/>
                  <a:cs typeface="+mn-cs"/>
                  <a:sym typeface="Calibri"/>
                </a:rPr>
                <a:t>.</a:t>
              </a:r>
            </a:p>
          </p:txBody>
        </p:sp>
      </p:grpSp>
    </p:spTree>
  </p:cSld>
  <p:clrMapOvr>
    <a:masterClrMapping/>
  </p:clrMapOvr>
  <p:transition spd="med"/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7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905732" y="617796"/>
            <a:ext cx="10380537" cy="54572"/>
          </a:xfrm>
          <a:prstGeom prst="rect">
            <a:avLst/>
          </a:prstGeom>
          <a:ln w="12700">
            <a:miter lim="400000"/>
          </a:ln>
        </p:spPr>
      </p:pic>
      <p:sp>
        <p:nvSpPr>
          <p:cNvPr id="1558" name="일정등록하기"/>
          <p:cNvSpPr txBox="1"/>
          <p:nvPr/>
        </p:nvSpPr>
        <p:spPr>
          <a:xfrm>
            <a:off x="1131170" y="154780"/>
            <a:ext cx="4323798" cy="408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1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일정등록하기</a:t>
            </a:r>
          </a:p>
        </p:txBody>
      </p:sp>
      <p:pic>
        <p:nvPicPr>
          <p:cNvPr id="1559" name="image19.png" descr="image19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5849" y="57209"/>
            <a:ext cx="1640418" cy="615157"/>
          </a:xfrm>
          <a:prstGeom prst="rect">
            <a:avLst/>
          </a:prstGeom>
          <a:ln w="12700">
            <a:miter lim="400000"/>
          </a:ln>
        </p:spPr>
      </p:pic>
      <p:pic>
        <p:nvPicPr>
          <p:cNvPr id="1560" name="image12.png" descr="image1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2822" y="972725"/>
            <a:ext cx="7109098" cy="5506579"/>
          </a:xfrm>
          <a:prstGeom prst="rect">
            <a:avLst/>
          </a:prstGeom>
          <a:ln w="12700">
            <a:miter lim="400000"/>
          </a:ln>
        </p:spPr>
      </p:pic>
      <p:pic>
        <p:nvPicPr>
          <p:cNvPr id="1561" name="image13.png" descr="image1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4750" y="1887653"/>
            <a:ext cx="3086533" cy="1238424"/>
          </a:xfrm>
          <a:prstGeom prst="rect">
            <a:avLst/>
          </a:prstGeom>
          <a:ln w="12700">
            <a:miter lim="400000"/>
          </a:ln>
        </p:spPr>
      </p:pic>
      <p:sp>
        <p:nvSpPr>
          <p:cNvPr id="1562" name="직사각형"/>
          <p:cNvSpPr/>
          <p:nvPr/>
        </p:nvSpPr>
        <p:spPr>
          <a:xfrm>
            <a:off x="4292822" y="2750471"/>
            <a:ext cx="2394080" cy="375609"/>
          </a:xfrm>
          <a:prstGeom prst="rect">
            <a:avLst/>
          </a:prstGeom>
          <a:ln w="25400">
            <a:solidFill>
              <a:schemeClr val="accent5"/>
            </a:solidFill>
          </a:ln>
        </p:spPr>
        <p:txBody>
          <a:bodyPr lIns="0" tIns="0" rIns="0" bIns="0" anchor="ctr"/>
          <a:lstStyle/>
          <a:p>
            <a:pPr algn="ctr">
              <a:defRPr sz="1500"/>
            </a:pPr>
            <a:endParaRPr/>
          </a:p>
        </p:txBody>
      </p:sp>
      <p:sp>
        <p:nvSpPr>
          <p:cNvPr id="1563" name="선"/>
          <p:cNvSpPr/>
          <p:nvPr/>
        </p:nvSpPr>
        <p:spPr>
          <a:xfrm flipH="1" flipV="1">
            <a:off x="3491281" y="2506866"/>
            <a:ext cx="801542" cy="431411"/>
          </a:xfrm>
          <a:prstGeom prst="line">
            <a:avLst/>
          </a:prstGeom>
          <a:ln w="25400">
            <a:solidFill>
              <a:schemeClr val="accent5"/>
            </a:solidFill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564" name="직사각형"/>
          <p:cNvSpPr/>
          <p:nvPr/>
        </p:nvSpPr>
        <p:spPr>
          <a:xfrm>
            <a:off x="4292822" y="1858192"/>
            <a:ext cx="4523174" cy="375609"/>
          </a:xfrm>
          <a:prstGeom prst="rect">
            <a:avLst/>
          </a:prstGeom>
          <a:ln w="25400">
            <a:solidFill>
              <a:schemeClr val="accent5"/>
            </a:solidFill>
          </a:ln>
        </p:spPr>
        <p:txBody>
          <a:bodyPr lIns="0" tIns="0" rIns="0" bIns="0" anchor="ctr"/>
          <a:lstStyle/>
          <a:p>
            <a:pPr algn="ctr">
              <a:defRPr sz="1500"/>
            </a:pPr>
            <a:endParaRPr/>
          </a:p>
        </p:txBody>
      </p:sp>
      <p:sp>
        <p:nvSpPr>
          <p:cNvPr id="1565" name="선"/>
          <p:cNvSpPr/>
          <p:nvPr/>
        </p:nvSpPr>
        <p:spPr>
          <a:xfrm flipH="1" flipV="1">
            <a:off x="3491282" y="1244180"/>
            <a:ext cx="801542" cy="801818"/>
          </a:xfrm>
          <a:prstGeom prst="line">
            <a:avLst/>
          </a:prstGeom>
          <a:ln w="25400">
            <a:solidFill>
              <a:schemeClr val="accent5"/>
            </a:solidFill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grpSp>
        <p:nvGrpSpPr>
          <p:cNvPr id="1568" name="그룹화"/>
          <p:cNvGrpSpPr/>
          <p:nvPr/>
        </p:nvGrpSpPr>
        <p:grpSpPr>
          <a:xfrm>
            <a:off x="404750" y="956522"/>
            <a:ext cx="3086534" cy="575316"/>
            <a:chOff x="0" y="0"/>
            <a:chExt cx="3086533" cy="575315"/>
          </a:xfrm>
        </p:grpSpPr>
        <p:sp>
          <p:nvSpPr>
            <p:cNvPr id="1566" name="직사각형"/>
            <p:cNvSpPr/>
            <p:nvPr/>
          </p:nvSpPr>
          <p:spPr>
            <a:xfrm>
              <a:off x="-1" y="16204"/>
              <a:ext cx="3086534" cy="542910"/>
            </a:xfrm>
            <a:prstGeom prst="rect">
              <a:avLst/>
            </a:prstGeom>
            <a:noFill/>
            <a:ln w="25400" cap="flat">
              <a:solidFill>
                <a:schemeClr val="accent5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1500"/>
              </a:pPr>
              <a:endParaRPr/>
            </a:p>
          </p:txBody>
        </p:sp>
        <p:sp>
          <p:nvSpPr>
            <p:cNvPr id="1567" name="일자 선택…"/>
            <p:cNvSpPr txBox="1"/>
            <p:nvPr/>
          </p:nvSpPr>
          <p:spPr>
            <a:xfrm>
              <a:off x="58418" y="0"/>
              <a:ext cx="2969696" cy="57531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 algn="ctr">
                <a:defRPr sz="1500">
                  <a:latin typeface="맑은 고딕"/>
                  <a:ea typeface="맑은 고딕"/>
                  <a:cs typeface="맑은 고딕"/>
                  <a:sym typeface="맑은 고딕"/>
                </a:defRPr>
              </a:pPr>
              <a:r>
                <a:t>일자 선택 </a:t>
              </a:r>
            </a:p>
            <a:p>
              <a:pPr algn="ctr">
                <a:defRPr sz="1500"/>
              </a:pPr>
              <a:r>
                <a:t>(</a:t>
              </a:r>
              <a:r>
                <a:rPr>
                  <a:latin typeface="맑은 고딕"/>
                  <a:ea typeface="맑은 고딕"/>
                  <a:cs typeface="맑은 고딕"/>
                  <a:sym typeface="맑은 고딕"/>
                </a:rPr>
                <a:t>종일체크는 선택일 </a:t>
              </a:r>
              <a:r>
                <a:t>00</a:t>
              </a:r>
              <a:r>
                <a:rPr>
                  <a:latin typeface="맑은 고딕"/>
                  <a:ea typeface="맑은 고딕"/>
                  <a:cs typeface="맑은 고딕"/>
                  <a:sym typeface="맑은 고딕"/>
                </a:rPr>
                <a:t>시</a:t>
              </a:r>
              <a:r>
                <a:t>~24</a:t>
              </a:r>
              <a:r>
                <a:rPr>
                  <a:latin typeface="맑은 고딕"/>
                  <a:ea typeface="맑은 고딕"/>
                  <a:cs typeface="맑은 고딕"/>
                  <a:sym typeface="맑은 고딕"/>
                </a:rPr>
                <a:t>시</a:t>
              </a:r>
              <a:r>
                <a:t>)</a:t>
              </a:r>
            </a:p>
          </p:txBody>
        </p:sp>
      </p:grpSp>
      <p:grpSp>
        <p:nvGrpSpPr>
          <p:cNvPr id="1571" name="그룹화"/>
          <p:cNvGrpSpPr/>
          <p:nvPr/>
        </p:nvGrpSpPr>
        <p:grpSpPr>
          <a:xfrm>
            <a:off x="404749" y="3203631"/>
            <a:ext cx="3086535" cy="1044766"/>
            <a:chOff x="-1" y="0"/>
            <a:chExt cx="3086533" cy="1044765"/>
          </a:xfrm>
        </p:grpSpPr>
        <p:sp>
          <p:nvSpPr>
            <p:cNvPr id="1569" name="직사각형"/>
            <p:cNvSpPr/>
            <p:nvPr/>
          </p:nvSpPr>
          <p:spPr>
            <a:xfrm>
              <a:off x="-2" y="0"/>
              <a:ext cx="3086535" cy="1044766"/>
            </a:xfrm>
            <a:prstGeom prst="rect">
              <a:avLst/>
            </a:prstGeom>
            <a:noFill/>
            <a:ln w="25400" cap="flat">
              <a:solidFill>
                <a:schemeClr val="accent5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1500"/>
              </a:pPr>
              <a:endParaRPr/>
            </a:p>
          </p:txBody>
        </p:sp>
        <p:sp>
          <p:nvSpPr>
            <p:cNvPr id="1570" name="달력 대분류,소분류 선택…"/>
            <p:cNvSpPr txBox="1"/>
            <p:nvPr/>
          </p:nvSpPr>
          <p:spPr>
            <a:xfrm>
              <a:off x="58419" y="71709"/>
              <a:ext cx="2969693" cy="9013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 algn="ctr">
                <a:defRPr sz="1500">
                  <a:latin typeface="맑은 고딕"/>
                  <a:ea typeface="맑은 고딕"/>
                  <a:cs typeface="맑은 고딕"/>
                  <a:sym typeface="맑은 고딕"/>
                </a:defRPr>
              </a:pPr>
              <a:r>
                <a:t>달력 대분류</a:t>
              </a:r>
              <a:r>
                <a:rPr>
                  <a:latin typeface="+mn-lt"/>
                  <a:ea typeface="+mn-ea"/>
                  <a:cs typeface="+mn-cs"/>
                  <a:sym typeface="Calibri"/>
                </a:rPr>
                <a:t>,</a:t>
              </a:r>
              <a:r>
                <a:t>소분류 선택</a:t>
              </a:r>
            </a:p>
            <a:p>
              <a:pPr algn="ctr">
                <a:defRPr sz="1500"/>
              </a:pPr>
              <a:r>
                <a:t>(</a:t>
              </a:r>
              <a:r>
                <a:rPr>
                  <a:latin typeface="맑은 고딕"/>
                  <a:ea typeface="맑은 고딕"/>
                  <a:cs typeface="맑은 고딕"/>
                  <a:sym typeface="맑은 고딕"/>
                </a:rPr>
                <a:t>소분류가 없는데 등록버튼 클릭시 만드는 모달 생성</a:t>
              </a:r>
              <a:r>
                <a:t>)</a:t>
              </a:r>
            </a:p>
          </p:txBody>
        </p:sp>
      </p:grpSp>
      <p:pic>
        <p:nvPicPr>
          <p:cNvPr id="1572" name="image14.png" descr="image14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8258" y="4503980"/>
            <a:ext cx="3143026" cy="943108"/>
          </a:xfrm>
          <a:prstGeom prst="rect">
            <a:avLst/>
          </a:prstGeom>
          <a:ln w="12700">
            <a:miter lim="400000"/>
          </a:ln>
        </p:spPr>
      </p:pic>
      <p:sp>
        <p:nvSpPr>
          <p:cNvPr id="1573" name="직사각형"/>
          <p:cNvSpPr/>
          <p:nvPr/>
        </p:nvSpPr>
        <p:spPr>
          <a:xfrm>
            <a:off x="4292822" y="3906963"/>
            <a:ext cx="2536239" cy="529238"/>
          </a:xfrm>
          <a:prstGeom prst="rect">
            <a:avLst/>
          </a:prstGeom>
          <a:ln w="25400">
            <a:solidFill>
              <a:schemeClr val="accent5"/>
            </a:solidFill>
          </a:ln>
        </p:spPr>
        <p:txBody>
          <a:bodyPr lIns="0" tIns="0" rIns="0" bIns="0" anchor="ctr"/>
          <a:lstStyle/>
          <a:p>
            <a:pPr algn="ctr">
              <a:defRPr sz="1500"/>
            </a:pPr>
            <a:endParaRPr/>
          </a:p>
        </p:txBody>
      </p:sp>
      <p:sp>
        <p:nvSpPr>
          <p:cNvPr id="1574" name="선"/>
          <p:cNvSpPr/>
          <p:nvPr/>
        </p:nvSpPr>
        <p:spPr>
          <a:xfrm flipH="1">
            <a:off x="3491282" y="4248396"/>
            <a:ext cx="801542" cy="727138"/>
          </a:xfrm>
          <a:prstGeom prst="line">
            <a:avLst/>
          </a:prstGeom>
          <a:ln w="25400">
            <a:solidFill>
              <a:schemeClr val="accent5"/>
            </a:solidFill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grpSp>
        <p:nvGrpSpPr>
          <p:cNvPr id="1577" name="그룹화"/>
          <p:cNvGrpSpPr/>
          <p:nvPr/>
        </p:nvGrpSpPr>
        <p:grpSpPr>
          <a:xfrm>
            <a:off x="348256" y="5619501"/>
            <a:ext cx="3086535" cy="1044766"/>
            <a:chOff x="-1" y="0"/>
            <a:chExt cx="3086533" cy="1044765"/>
          </a:xfrm>
        </p:grpSpPr>
        <p:sp>
          <p:nvSpPr>
            <p:cNvPr id="1575" name="직사각형"/>
            <p:cNvSpPr/>
            <p:nvPr/>
          </p:nvSpPr>
          <p:spPr>
            <a:xfrm>
              <a:off x="-2" y="0"/>
              <a:ext cx="3086535" cy="1044766"/>
            </a:xfrm>
            <a:prstGeom prst="rect">
              <a:avLst/>
            </a:prstGeom>
            <a:noFill/>
            <a:ln w="25400" cap="flat">
              <a:solidFill>
                <a:schemeClr val="accent5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1500"/>
              </a:pPr>
              <a:endParaRPr/>
            </a:p>
          </p:txBody>
        </p:sp>
        <p:sp>
          <p:nvSpPr>
            <p:cNvPr id="1576" name="공유자 입력시 Autocomplete…"/>
            <p:cNvSpPr txBox="1"/>
            <p:nvPr/>
          </p:nvSpPr>
          <p:spPr>
            <a:xfrm>
              <a:off x="58419" y="213700"/>
              <a:ext cx="2969693" cy="6173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 algn="ctr">
                <a:defRPr sz="1500">
                  <a:latin typeface="맑은 고딕"/>
                  <a:ea typeface="맑은 고딕"/>
                  <a:cs typeface="맑은 고딕"/>
                  <a:sym typeface="맑은 고딕"/>
                </a:defRPr>
              </a:pPr>
              <a:r>
                <a:t>공유자 입력시 </a:t>
              </a:r>
              <a:r>
                <a:rPr>
                  <a:latin typeface="+mn-lt"/>
                  <a:ea typeface="+mn-ea"/>
                  <a:cs typeface="+mn-cs"/>
                  <a:sym typeface="Calibri"/>
                </a:rPr>
                <a:t>Autocomplete </a:t>
              </a:r>
            </a:p>
            <a:p>
              <a:pPr algn="ctr">
                <a:defRPr sz="1500">
                  <a:latin typeface="맑은 고딕"/>
                  <a:ea typeface="맑은 고딕"/>
                  <a:cs typeface="맑은 고딕"/>
                  <a:sym typeface="맑은 고딕"/>
                </a:defRPr>
              </a:pPr>
              <a:r>
                <a:t>되고 클릭시 이미지 처럼 선택이됨</a:t>
              </a:r>
              <a:r>
                <a:rPr>
                  <a:latin typeface="+mn-lt"/>
                  <a:ea typeface="+mn-ea"/>
                  <a:cs typeface="+mn-cs"/>
                  <a:sym typeface="Calibri"/>
                </a:rPr>
                <a:t>.</a:t>
              </a:r>
            </a:p>
          </p:txBody>
        </p:sp>
      </p:grpSp>
    </p:spTree>
  </p:cSld>
  <p:clrMapOvr>
    <a:masterClrMapping/>
  </p:clrMapOvr>
  <p:transition spd="med"/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9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905732" y="617796"/>
            <a:ext cx="10380537" cy="54572"/>
          </a:xfrm>
          <a:prstGeom prst="rect">
            <a:avLst/>
          </a:prstGeom>
          <a:ln w="12700">
            <a:miter lim="400000"/>
          </a:ln>
        </p:spPr>
      </p:pic>
      <p:sp>
        <p:nvSpPr>
          <p:cNvPr id="1580" name="일정관리 상세보기"/>
          <p:cNvSpPr txBox="1"/>
          <p:nvPr/>
        </p:nvSpPr>
        <p:spPr>
          <a:xfrm>
            <a:off x="1131170" y="154780"/>
            <a:ext cx="4323798" cy="4276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1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일정관리 상세보기</a:t>
            </a:r>
          </a:p>
        </p:txBody>
      </p:sp>
      <p:pic>
        <p:nvPicPr>
          <p:cNvPr id="1581" name="image19.png" descr="image19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5849" y="57209"/>
            <a:ext cx="1640418" cy="615157"/>
          </a:xfrm>
          <a:prstGeom prst="rect">
            <a:avLst/>
          </a:prstGeom>
          <a:ln w="12700">
            <a:miter lim="400000"/>
          </a:ln>
        </p:spPr>
      </p:pic>
      <p:pic>
        <p:nvPicPr>
          <p:cNvPr id="1582" name="image15.png" descr="image15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359" y="713517"/>
            <a:ext cx="7644491" cy="561190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585" name="그룹화"/>
          <p:cNvGrpSpPr/>
          <p:nvPr/>
        </p:nvGrpSpPr>
        <p:grpSpPr>
          <a:xfrm>
            <a:off x="8443847" y="1218532"/>
            <a:ext cx="3086535" cy="5106888"/>
            <a:chOff x="-1" y="0"/>
            <a:chExt cx="3086533" cy="5106887"/>
          </a:xfrm>
        </p:grpSpPr>
        <p:sp>
          <p:nvSpPr>
            <p:cNvPr id="1583" name="직사각형"/>
            <p:cNvSpPr/>
            <p:nvPr/>
          </p:nvSpPr>
          <p:spPr>
            <a:xfrm>
              <a:off x="-2" y="-1"/>
              <a:ext cx="3086535" cy="5106888"/>
            </a:xfrm>
            <a:prstGeom prst="rect">
              <a:avLst/>
            </a:prstGeom>
            <a:noFill/>
            <a:ln w="25400" cap="flat">
              <a:solidFill>
                <a:schemeClr val="accent5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1500"/>
              </a:pPr>
              <a:endParaRPr/>
            </a:p>
          </p:txBody>
        </p:sp>
        <p:sp>
          <p:nvSpPr>
            <p:cNvPr id="1584" name="관리자,부서별 사원,사원 개인 마다 볼 수 있는 일정이 다르고…"/>
            <p:cNvSpPr txBox="1"/>
            <p:nvPr/>
          </p:nvSpPr>
          <p:spPr>
            <a:xfrm>
              <a:off x="58419" y="1839809"/>
              <a:ext cx="2969693" cy="142726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 algn="ctr">
                <a:defRPr sz="1500">
                  <a:latin typeface="맑은 고딕"/>
                  <a:ea typeface="맑은 고딕"/>
                  <a:cs typeface="맑은 고딕"/>
                  <a:sym typeface="맑은 고딕"/>
                </a:defRPr>
              </a:pPr>
              <a:r>
                <a:t>관리자</a:t>
              </a:r>
              <a:r>
                <a:rPr>
                  <a:latin typeface="+mn-lt"/>
                  <a:ea typeface="+mn-ea"/>
                  <a:cs typeface="+mn-cs"/>
                  <a:sym typeface="Calibri"/>
                </a:rPr>
                <a:t>,</a:t>
              </a:r>
              <a:r>
                <a:t>부서별 사원</a:t>
              </a:r>
              <a:r>
                <a:rPr>
                  <a:latin typeface="+mn-lt"/>
                  <a:ea typeface="+mn-ea"/>
                  <a:cs typeface="+mn-cs"/>
                  <a:sym typeface="Calibri"/>
                </a:rPr>
                <a:t>,</a:t>
              </a:r>
              <a:r>
                <a:t>사원 개인 마다 볼 수 있는 일정이 다르고 </a:t>
              </a:r>
            </a:p>
            <a:p>
              <a:pPr algn="ctr">
                <a:defRPr sz="1500">
                  <a:latin typeface="맑은 고딕"/>
                  <a:ea typeface="맑은 고딕"/>
                  <a:cs typeface="맑은 고딕"/>
                  <a:sym typeface="맑은 고딕"/>
                </a:defRPr>
              </a:pPr>
              <a:r>
                <a:t>수정</a:t>
              </a:r>
              <a:r>
                <a:rPr>
                  <a:latin typeface="+mn-lt"/>
                  <a:ea typeface="+mn-ea"/>
                  <a:cs typeface="+mn-cs"/>
                  <a:sym typeface="Calibri"/>
                </a:rPr>
                <a:t>,</a:t>
              </a:r>
              <a:r>
                <a:t>삭제 권한이 다르다</a:t>
              </a:r>
              <a:r>
                <a:rPr>
                  <a:latin typeface="+mn-lt"/>
                  <a:ea typeface="+mn-ea"/>
                  <a:cs typeface="+mn-cs"/>
                  <a:sym typeface="Calibri"/>
                </a:rPr>
                <a:t>.</a:t>
              </a:r>
            </a:p>
            <a:p>
              <a:pPr algn="ctr">
                <a:defRPr sz="1500"/>
              </a:pPr>
              <a:r>
                <a:t>(</a:t>
              </a:r>
              <a:r>
                <a:rPr>
                  <a:latin typeface="맑은 고딕"/>
                  <a:ea typeface="맑은 고딕"/>
                  <a:cs typeface="맑은 고딕"/>
                  <a:sym typeface="맑은 고딕"/>
                </a:rPr>
                <a:t>회사 캘린더는 관리자만 수정 삭제버튼이 생성된다</a:t>
              </a:r>
              <a:r>
                <a:t>.)</a:t>
              </a:r>
            </a:p>
          </p:txBody>
        </p:sp>
      </p:grpSp>
    </p:spTree>
  </p:cSld>
  <p:clrMapOvr>
    <a:masterClrMapping/>
  </p:clrMapOvr>
  <p:transition spd="med"/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7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905732" y="617796"/>
            <a:ext cx="10380537" cy="54572"/>
          </a:xfrm>
          <a:prstGeom prst="rect">
            <a:avLst/>
          </a:prstGeom>
          <a:ln w="12700">
            <a:miter lim="400000"/>
          </a:ln>
        </p:spPr>
      </p:pic>
      <p:sp>
        <p:nvSpPr>
          <p:cNvPr id="1588" name="일정 검색하기"/>
          <p:cNvSpPr txBox="1"/>
          <p:nvPr/>
        </p:nvSpPr>
        <p:spPr>
          <a:xfrm>
            <a:off x="1131170" y="154780"/>
            <a:ext cx="4323798" cy="4276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1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일정 검색하기</a:t>
            </a:r>
          </a:p>
        </p:txBody>
      </p:sp>
      <p:pic>
        <p:nvPicPr>
          <p:cNvPr id="1589" name="image19.png" descr="image19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5849" y="57209"/>
            <a:ext cx="1640418" cy="615157"/>
          </a:xfrm>
          <a:prstGeom prst="rect">
            <a:avLst/>
          </a:prstGeom>
          <a:ln w="12700">
            <a:miter lim="400000"/>
          </a:ln>
        </p:spPr>
      </p:pic>
      <p:pic>
        <p:nvPicPr>
          <p:cNvPr id="1590" name="image16.png" descr="image16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949" y="5094925"/>
            <a:ext cx="1267004" cy="1133635"/>
          </a:xfrm>
          <a:prstGeom prst="rect">
            <a:avLst/>
          </a:prstGeom>
          <a:ln w="12700">
            <a:miter lim="400000"/>
          </a:ln>
        </p:spPr>
      </p:pic>
      <p:pic>
        <p:nvPicPr>
          <p:cNvPr id="1591" name="image17.png" descr="image17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43119" y="5094925"/>
            <a:ext cx="1409898" cy="114316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92" name="image18.png" descr="image1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00366" y="5180662"/>
            <a:ext cx="1495635" cy="1057424"/>
          </a:xfrm>
          <a:prstGeom prst="rect">
            <a:avLst/>
          </a:prstGeom>
          <a:ln w="12700">
            <a:miter lim="400000"/>
          </a:ln>
        </p:spPr>
      </p:pic>
      <p:sp>
        <p:nvSpPr>
          <p:cNvPr id="1593" name="직사각형"/>
          <p:cNvSpPr/>
          <p:nvPr/>
        </p:nvSpPr>
        <p:spPr>
          <a:xfrm>
            <a:off x="407095" y="5028724"/>
            <a:ext cx="6199058" cy="1394433"/>
          </a:xfrm>
          <a:prstGeom prst="rect">
            <a:avLst/>
          </a:prstGeom>
          <a:ln w="25400">
            <a:solidFill>
              <a:schemeClr val="accent5"/>
            </a:solidFill>
          </a:ln>
        </p:spPr>
        <p:txBody>
          <a:bodyPr lIns="0" tIns="0" rIns="0" bIns="0" anchor="ctr"/>
          <a:lstStyle/>
          <a:p>
            <a:pPr algn="ctr">
              <a:defRPr sz="1500"/>
            </a:pPr>
            <a:endParaRPr/>
          </a:p>
        </p:txBody>
      </p:sp>
      <p:grpSp>
        <p:nvGrpSpPr>
          <p:cNvPr id="1596" name="그룹화"/>
          <p:cNvGrpSpPr/>
          <p:nvPr/>
        </p:nvGrpSpPr>
        <p:grpSpPr>
          <a:xfrm>
            <a:off x="7064012" y="5180661"/>
            <a:ext cx="4375992" cy="791853"/>
            <a:chOff x="0" y="-1"/>
            <a:chExt cx="4375991" cy="791852"/>
          </a:xfrm>
        </p:grpSpPr>
        <p:sp>
          <p:nvSpPr>
            <p:cNvPr id="1594" name="직사각형"/>
            <p:cNvSpPr/>
            <p:nvPr/>
          </p:nvSpPr>
          <p:spPr>
            <a:xfrm>
              <a:off x="-1" y="-2"/>
              <a:ext cx="4375992" cy="791853"/>
            </a:xfrm>
            <a:prstGeom prst="rect">
              <a:avLst/>
            </a:prstGeom>
            <a:noFill/>
            <a:ln w="25400" cap="flat">
              <a:solidFill>
                <a:schemeClr val="accent5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1500"/>
              </a:pPr>
              <a:endParaRPr/>
            </a:p>
          </p:txBody>
        </p:sp>
        <p:sp>
          <p:nvSpPr>
            <p:cNvPr id="1595" name="검색한 목록을 엑셀파일로 다운로드 할 수 있다."/>
            <p:cNvSpPr txBox="1"/>
            <p:nvPr/>
          </p:nvSpPr>
          <p:spPr>
            <a:xfrm>
              <a:off x="58420" y="114935"/>
              <a:ext cx="4259151" cy="56197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 algn="ctr">
                <a:defRPr sz="1500"/>
              </a:pPr>
              <a:endParaRPr/>
            </a:p>
            <a:p>
              <a:pPr algn="ctr">
                <a:defRPr sz="1500">
                  <a:latin typeface="맑은 고딕"/>
                  <a:ea typeface="맑은 고딕"/>
                  <a:cs typeface="맑은 고딕"/>
                  <a:sym typeface="맑은 고딕"/>
                </a:defRPr>
              </a:pPr>
              <a:r>
                <a:t>검색한 목록을 엑셀파일로 다운로드 할 수 있다</a:t>
              </a:r>
              <a:r>
                <a:rPr>
                  <a:latin typeface="+mn-lt"/>
                  <a:ea typeface="+mn-ea"/>
                  <a:cs typeface="+mn-cs"/>
                  <a:sym typeface="Calibri"/>
                </a:rPr>
                <a:t>.</a:t>
              </a:r>
            </a:p>
          </p:txBody>
        </p:sp>
      </p:grpSp>
      <p:pic>
        <p:nvPicPr>
          <p:cNvPr id="1597" name="image19.png" descr="image19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805511"/>
            <a:ext cx="12192000" cy="4000140"/>
          </a:xfrm>
          <a:prstGeom prst="rect">
            <a:avLst/>
          </a:prstGeom>
          <a:ln w="12700">
            <a:miter lim="400000"/>
          </a:ln>
        </p:spPr>
      </p:pic>
      <p:sp>
        <p:nvSpPr>
          <p:cNvPr id="1598" name="직사각형"/>
          <p:cNvSpPr/>
          <p:nvPr/>
        </p:nvSpPr>
        <p:spPr>
          <a:xfrm>
            <a:off x="2672682" y="1551417"/>
            <a:ext cx="6448049" cy="1460645"/>
          </a:xfrm>
          <a:prstGeom prst="rect">
            <a:avLst/>
          </a:prstGeom>
          <a:ln w="25400">
            <a:solidFill>
              <a:schemeClr val="accent5"/>
            </a:solidFill>
          </a:ln>
        </p:spPr>
        <p:txBody>
          <a:bodyPr lIns="0" tIns="0" rIns="0" bIns="0" anchor="ctr"/>
          <a:lstStyle/>
          <a:p>
            <a:pPr algn="ctr">
              <a:defRPr sz="1500"/>
            </a:pPr>
            <a:endParaRPr/>
          </a:p>
        </p:txBody>
      </p:sp>
      <p:sp>
        <p:nvSpPr>
          <p:cNvPr id="1599" name="선"/>
          <p:cNvSpPr/>
          <p:nvPr/>
        </p:nvSpPr>
        <p:spPr>
          <a:xfrm flipH="1">
            <a:off x="3491282" y="3012062"/>
            <a:ext cx="2405425" cy="1963472"/>
          </a:xfrm>
          <a:prstGeom prst="line">
            <a:avLst/>
          </a:prstGeom>
          <a:ln w="25400">
            <a:solidFill>
              <a:schemeClr val="accent5"/>
            </a:solidFill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600" name="직사각형"/>
          <p:cNvSpPr/>
          <p:nvPr/>
        </p:nvSpPr>
        <p:spPr>
          <a:xfrm>
            <a:off x="9884919" y="2824259"/>
            <a:ext cx="1728356" cy="604740"/>
          </a:xfrm>
          <a:prstGeom prst="rect">
            <a:avLst/>
          </a:prstGeom>
          <a:ln w="25400">
            <a:solidFill>
              <a:schemeClr val="accent5"/>
            </a:solidFill>
          </a:ln>
        </p:spPr>
        <p:txBody>
          <a:bodyPr lIns="0" tIns="0" rIns="0" bIns="0" anchor="ctr"/>
          <a:lstStyle/>
          <a:p>
            <a:pPr algn="ctr">
              <a:defRPr sz="1500"/>
            </a:pPr>
            <a:endParaRPr/>
          </a:p>
        </p:txBody>
      </p:sp>
      <p:sp>
        <p:nvSpPr>
          <p:cNvPr id="1601" name="선"/>
          <p:cNvSpPr/>
          <p:nvPr/>
        </p:nvSpPr>
        <p:spPr>
          <a:xfrm flipH="1">
            <a:off x="9252006" y="3428998"/>
            <a:ext cx="1596558" cy="1751666"/>
          </a:xfrm>
          <a:prstGeom prst="line">
            <a:avLst/>
          </a:prstGeom>
          <a:ln w="25400">
            <a:solidFill>
              <a:schemeClr val="accent5"/>
            </a:solidFill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3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905732" y="617796"/>
            <a:ext cx="10380537" cy="54572"/>
          </a:xfrm>
          <a:prstGeom prst="rect">
            <a:avLst/>
          </a:prstGeom>
          <a:ln w="12700">
            <a:miter lim="400000"/>
          </a:ln>
        </p:spPr>
      </p:pic>
      <p:sp>
        <p:nvSpPr>
          <p:cNvPr id="1604" name="자원예약"/>
          <p:cNvSpPr txBox="1"/>
          <p:nvPr/>
        </p:nvSpPr>
        <p:spPr>
          <a:xfrm>
            <a:off x="1131170" y="154780"/>
            <a:ext cx="4323798" cy="408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1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자원예약</a:t>
            </a:r>
          </a:p>
        </p:txBody>
      </p:sp>
      <p:sp>
        <p:nvSpPr>
          <p:cNvPr id="1605" name="자원예약 페이지"/>
          <p:cNvSpPr txBox="1"/>
          <p:nvPr/>
        </p:nvSpPr>
        <p:spPr>
          <a:xfrm>
            <a:off x="3773434" y="3043196"/>
            <a:ext cx="4501747" cy="817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45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자원예약 페이지</a:t>
            </a:r>
          </a:p>
        </p:txBody>
      </p:sp>
      <p:pic>
        <p:nvPicPr>
          <p:cNvPr id="1606" name="image19.png" descr="image19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5849" y="57209"/>
            <a:ext cx="1640418" cy="61515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그림 51" descr="그림 5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8625" y="4271512"/>
            <a:ext cx="2765338" cy="990740"/>
          </a:xfrm>
          <a:prstGeom prst="rect">
            <a:avLst/>
          </a:prstGeom>
          <a:ln w="12700">
            <a:miter lim="400000"/>
          </a:ln>
        </p:spPr>
      </p:pic>
      <p:pic>
        <p:nvPicPr>
          <p:cNvPr id="212" name="Object 4" descr="Object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905732" y="617796"/>
            <a:ext cx="10380537" cy="54572"/>
          </a:xfrm>
          <a:prstGeom prst="rect">
            <a:avLst/>
          </a:prstGeom>
          <a:ln w="12700">
            <a:miter lim="400000"/>
          </a:ln>
        </p:spPr>
      </p:pic>
      <p:sp>
        <p:nvSpPr>
          <p:cNvPr id="213" name="TextBox 5"/>
          <p:cNvSpPr txBox="1"/>
          <p:nvPr/>
        </p:nvSpPr>
        <p:spPr>
          <a:xfrm>
            <a:off x="1131170" y="154780"/>
            <a:ext cx="4323798" cy="408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2100" b="1">
                <a:latin typeface="+mj-lt"/>
                <a:ea typeface="+mj-ea"/>
                <a:cs typeface="+mj-cs"/>
                <a:sym typeface="Helvetica"/>
              </a:defRPr>
            </a:pPr>
            <a:r>
              <a:t>프로필</a:t>
            </a:r>
            <a:r>
              <a:rPr>
                <a:latin typeface="+mn-lt"/>
                <a:ea typeface="+mn-ea"/>
                <a:cs typeface="+mn-cs"/>
                <a:sym typeface="Calibri"/>
              </a:rPr>
              <a:t>: </a:t>
            </a:r>
          </a:p>
        </p:txBody>
      </p:sp>
      <p:pic>
        <p:nvPicPr>
          <p:cNvPr id="214" name="그림 29" descr="그림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45849" y="57209"/>
            <a:ext cx="1640418" cy="615157"/>
          </a:xfrm>
          <a:prstGeom prst="rect">
            <a:avLst/>
          </a:prstGeom>
          <a:ln w="12700">
            <a:miter lim="400000"/>
          </a:ln>
        </p:spPr>
      </p:pic>
      <p:pic>
        <p:nvPicPr>
          <p:cNvPr id="215" name="그림 2" descr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5450" y="887830"/>
            <a:ext cx="6027620" cy="5082341"/>
          </a:xfrm>
          <a:prstGeom prst="rect">
            <a:avLst/>
          </a:prstGeom>
          <a:ln w="12700">
            <a:miter lim="400000"/>
          </a:ln>
        </p:spPr>
      </p:pic>
      <p:pic>
        <p:nvPicPr>
          <p:cNvPr id="216" name="그림 11" descr="그림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08625" y="991766"/>
            <a:ext cx="2753522" cy="1367091"/>
          </a:xfrm>
          <a:prstGeom prst="rect">
            <a:avLst/>
          </a:prstGeom>
          <a:ln w="12700">
            <a:miter lim="400000"/>
          </a:ln>
        </p:spPr>
      </p:pic>
      <p:pic>
        <p:nvPicPr>
          <p:cNvPr id="217" name="그림 15" descr="그림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96811" y="2728397"/>
            <a:ext cx="2765338" cy="1165679"/>
          </a:xfrm>
          <a:prstGeom prst="rect">
            <a:avLst/>
          </a:prstGeom>
          <a:ln w="12700">
            <a:miter lim="400000"/>
          </a:ln>
        </p:spPr>
      </p:pic>
      <p:pic>
        <p:nvPicPr>
          <p:cNvPr id="218" name="그림 24" descr="그림 2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01293" y="1342660"/>
            <a:ext cx="2328898" cy="1057423"/>
          </a:xfrm>
          <a:prstGeom prst="rect">
            <a:avLst/>
          </a:prstGeom>
          <a:ln w="12700">
            <a:miter lim="400000"/>
          </a:ln>
        </p:spPr>
      </p:pic>
      <p:sp>
        <p:nvSpPr>
          <p:cNvPr id="220" name="직사각형 34"/>
          <p:cNvSpPr/>
          <p:nvPr/>
        </p:nvSpPr>
        <p:spPr>
          <a:xfrm>
            <a:off x="7208625" y="4289361"/>
            <a:ext cx="2765337" cy="990740"/>
          </a:xfrm>
          <a:prstGeom prst="rect">
            <a:avLst/>
          </a:prstGeom>
          <a:ln w="19050">
            <a:solidFill>
              <a:schemeClr val="accent5"/>
            </a:solidFill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21" name="직사각형 35"/>
          <p:cNvSpPr/>
          <p:nvPr/>
        </p:nvSpPr>
        <p:spPr>
          <a:xfrm>
            <a:off x="7208625" y="2733743"/>
            <a:ext cx="2765338" cy="1154986"/>
          </a:xfrm>
          <a:prstGeom prst="rect">
            <a:avLst/>
          </a:prstGeom>
          <a:ln w="19050">
            <a:solidFill>
              <a:schemeClr val="accent5"/>
            </a:solidFill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22" name="직사각형 36"/>
          <p:cNvSpPr/>
          <p:nvPr/>
        </p:nvSpPr>
        <p:spPr>
          <a:xfrm>
            <a:off x="7208625" y="991763"/>
            <a:ext cx="2753522" cy="1367091"/>
          </a:xfrm>
          <a:prstGeom prst="rect">
            <a:avLst/>
          </a:prstGeom>
          <a:ln w="19050">
            <a:solidFill>
              <a:schemeClr val="accent5"/>
            </a:solidFill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23" name="직사각형 37"/>
          <p:cNvSpPr/>
          <p:nvPr/>
        </p:nvSpPr>
        <p:spPr>
          <a:xfrm>
            <a:off x="5013804" y="2487889"/>
            <a:ext cx="1609570" cy="370813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5"/>
            </a:solidFill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24" name="직사각형 38"/>
          <p:cNvSpPr/>
          <p:nvPr/>
        </p:nvSpPr>
        <p:spPr>
          <a:xfrm>
            <a:off x="4601293" y="1332988"/>
            <a:ext cx="2328898" cy="1057424"/>
          </a:xfrm>
          <a:prstGeom prst="rect">
            <a:avLst/>
          </a:prstGeom>
          <a:ln w="19050">
            <a:solidFill>
              <a:schemeClr val="accent5"/>
            </a:solidFill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25" name="직선 화살표 연결선 39"/>
          <p:cNvSpPr/>
          <p:nvPr/>
        </p:nvSpPr>
        <p:spPr>
          <a:xfrm>
            <a:off x="8448790" y="2350958"/>
            <a:ext cx="2" cy="382787"/>
          </a:xfrm>
          <a:prstGeom prst="line">
            <a:avLst/>
          </a:prstGeom>
          <a:ln w="12700">
            <a:solidFill>
              <a:srgbClr val="259E6F"/>
            </a:solidFill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26" name="TextBox 43"/>
          <p:cNvSpPr txBox="1"/>
          <p:nvPr/>
        </p:nvSpPr>
        <p:spPr>
          <a:xfrm>
            <a:off x="8415213" y="5142904"/>
            <a:ext cx="2995102" cy="414024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5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>
              <a:defRPr sz="1000">
                <a:latin typeface="+mj-lt"/>
                <a:ea typeface="+mj-ea"/>
                <a:cs typeface="+mj-cs"/>
                <a:sym typeface="Helvetica"/>
              </a:defRPr>
            </a:pPr>
            <a:r>
              <a:rPr dirty="0" err="1"/>
              <a:t>사원을</a:t>
            </a:r>
            <a:r>
              <a:rPr dirty="0"/>
              <a:t> </a:t>
            </a:r>
            <a:r>
              <a:rPr dirty="0" err="1"/>
              <a:t>제외하고</a:t>
            </a:r>
            <a:r>
              <a:rPr dirty="0"/>
              <a:t> </a:t>
            </a:r>
            <a:r>
              <a:rPr dirty="0" err="1"/>
              <a:t>해당</a:t>
            </a:r>
            <a:r>
              <a:rPr dirty="0"/>
              <a:t> </a:t>
            </a:r>
            <a:r>
              <a:rPr dirty="0" err="1"/>
              <a:t>직책을</a:t>
            </a:r>
            <a:r>
              <a:rPr dirty="0"/>
              <a:t> </a:t>
            </a:r>
            <a:r>
              <a:rPr dirty="0" err="1"/>
              <a:t>가진</a:t>
            </a:r>
            <a:r>
              <a:rPr dirty="0"/>
              <a:t> </a:t>
            </a:r>
            <a:r>
              <a:rPr dirty="0" err="1"/>
              <a:t>책임자가</a:t>
            </a:r>
            <a:r>
              <a:rPr dirty="0"/>
              <a:t> </a:t>
            </a:r>
            <a:r>
              <a:rPr dirty="0" err="1"/>
              <a:t>있으면</a:t>
            </a:r>
            <a:r>
              <a:rPr dirty="0"/>
              <a:t> </a:t>
            </a:r>
          </a:p>
          <a:p>
            <a:pPr>
              <a:defRPr sz="1000">
                <a:latin typeface="+mj-lt"/>
                <a:ea typeface="+mj-ea"/>
                <a:cs typeface="+mj-cs"/>
                <a:sym typeface="Helvetica"/>
              </a:defRPr>
            </a:pPr>
            <a:r>
              <a:rPr dirty="0" err="1"/>
              <a:t>알람이</a:t>
            </a:r>
            <a:r>
              <a:rPr dirty="0"/>
              <a:t> </a:t>
            </a:r>
            <a:r>
              <a:rPr dirty="0" err="1"/>
              <a:t>뜨면서</a:t>
            </a:r>
            <a:r>
              <a:rPr dirty="0"/>
              <a:t> </a:t>
            </a:r>
            <a:r>
              <a:rPr dirty="0" err="1"/>
              <a:t>선택이</a:t>
            </a:r>
            <a:r>
              <a:rPr dirty="0"/>
              <a:t> </a:t>
            </a:r>
            <a:r>
              <a:rPr dirty="0" err="1"/>
              <a:t>불가능하다</a:t>
            </a:r>
            <a:r>
              <a:rPr dirty="0">
                <a:latin typeface="+mn-lt"/>
                <a:ea typeface="+mn-ea"/>
                <a:cs typeface="+mn-cs"/>
                <a:sym typeface="Calibri"/>
              </a:rPr>
              <a:t>.</a:t>
            </a:r>
          </a:p>
        </p:txBody>
      </p:sp>
      <p:sp>
        <p:nvSpPr>
          <p:cNvPr id="227" name="TextBox 44"/>
          <p:cNvSpPr txBox="1"/>
          <p:nvPr/>
        </p:nvSpPr>
        <p:spPr>
          <a:xfrm>
            <a:off x="8768281" y="3968606"/>
            <a:ext cx="2338267" cy="252732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5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>
              <a:defRPr sz="1000">
                <a:latin typeface="+mj-lt"/>
                <a:ea typeface="+mj-ea"/>
                <a:cs typeface="+mj-cs"/>
                <a:sym typeface="Helvetica"/>
              </a:defRPr>
            </a:pPr>
            <a:r>
              <a:rPr dirty="0" err="1"/>
              <a:t>팀을</a:t>
            </a:r>
            <a:r>
              <a:rPr dirty="0"/>
              <a:t> </a:t>
            </a:r>
            <a:r>
              <a:rPr dirty="0" err="1"/>
              <a:t>선택하면</a:t>
            </a:r>
            <a:r>
              <a:rPr dirty="0"/>
              <a:t> </a:t>
            </a:r>
            <a:r>
              <a:rPr dirty="0" err="1"/>
              <a:t>해당팀의</a:t>
            </a:r>
            <a:r>
              <a:rPr dirty="0"/>
              <a:t> </a:t>
            </a:r>
            <a:r>
              <a:rPr dirty="0" err="1"/>
              <a:t>직책이</a:t>
            </a:r>
            <a:r>
              <a:rPr dirty="0"/>
              <a:t> </a:t>
            </a:r>
            <a:r>
              <a:rPr dirty="0" err="1"/>
              <a:t>나온다</a:t>
            </a:r>
            <a:r>
              <a:rPr dirty="0">
                <a:latin typeface="+mn-lt"/>
                <a:ea typeface="+mn-ea"/>
                <a:cs typeface="+mn-cs"/>
                <a:sym typeface="Calibri"/>
              </a:rPr>
              <a:t>.</a:t>
            </a:r>
          </a:p>
        </p:txBody>
      </p:sp>
      <p:sp>
        <p:nvSpPr>
          <p:cNvPr id="228" name="TextBox 46"/>
          <p:cNvSpPr txBox="1"/>
          <p:nvPr/>
        </p:nvSpPr>
        <p:spPr>
          <a:xfrm>
            <a:off x="8564284" y="2432031"/>
            <a:ext cx="2477138" cy="246217"/>
          </a:xfrm>
          <a:prstGeom prst="rect">
            <a:avLst/>
          </a:prstGeom>
          <a:ln w="12700">
            <a:solidFill>
              <a:schemeClr val="accent5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>
              <a:defRPr sz="1000">
                <a:latin typeface="+mj-lt"/>
                <a:ea typeface="+mj-ea"/>
                <a:cs typeface="+mj-cs"/>
                <a:sym typeface="Helvetica"/>
              </a:defRPr>
            </a:pPr>
            <a:r>
              <a:rPr dirty="0" err="1"/>
              <a:t>부서를</a:t>
            </a:r>
            <a:r>
              <a:rPr dirty="0"/>
              <a:t> </a:t>
            </a:r>
            <a:r>
              <a:rPr dirty="0" err="1"/>
              <a:t>선택하면</a:t>
            </a:r>
            <a:r>
              <a:rPr dirty="0"/>
              <a:t> </a:t>
            </a:r>
            <a:r>
              <a:rPr dirty="0" err="1"/>
              <a:t>해당부서의</a:t>
            </a:r>
            <a:r>
              <a:rPr dirty="0"/>
              <a:t> </a:t>
            </a:r>
            <a:r>
              <a:rPr dirty="0" err="1"/>
              <a:t>팀만</a:t>
            </a:r>
            <a:r>
              <a:rPr dirty="0"/>
              <a:t> </a:t>
            </a:r>
            <a:r>
              <a:rPr dirty="0" err="1"/>
              <a:t>나온다</a:t>
            </a:r>
            <a:r>
              <a:rPr dirty="0">
                <a:latin typeface="+mn-lt"/>
                <a:ea typeface="+mn-ea"/>
                <a:cs typeface="+mn-cs"/>
                <a:sym typeface="Calibri"/>
              </a:rPr>
              <a:t>.</a:t>
            </a:r>
          </a:p>
        </p:txBody>
      </p:sp>
      <p:pic>
        <p:nvPicPr>
          <p:cNvPr id="229" name="그림 49" descr="그림 4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11397" y="5662448"/>
            <a:ext cx="2650751" cy="856034"/>
          </a:xfrm>
          <a:prstGeom prst="rect">
            <a:avLst/>
          </a:prstGeom>
          <a:ln w="12700">
            <a:miter lim="400000"/>
          </a:ln>
        </p:spPr>
      </p:pic>
      <p:sp>
        <p:nvSpPr>
          <p:cNvPr id="230" name="직선 화살표 연결선 52"/>
          <p:cNvSpPr/>
          <p:nvPr/>
        </p:nvSpPr>
        <p:spPr>
          <a:xfrm>
            <a:off x="8601190" y="3888728"/>
            <a:ext cx="2" cy="382787"/>
          </a:xfrm>
          <a:prstGeom prst="line">
            <a:avLst/>
          </a:prstGeom>
          <a:ln w="12700">
            <a:solidFill>
              <a:srgbClr val="259E6F"/>
            </a:solidFill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31" name="타원 53"/>
          <p:cNvSpPr/>
          <p:nvPr/>
        </p:nvSpPr>
        <p:spPr>
          <a:xfrm>
            <a:off x="7113068" y="5025645"/>
            <a:ext cx="1020973" cy="256741"/>
          </a:xfrm>
          <a:prstGeom prst="ellipse">
            <a:avLst/>
          </a:prstGeom>
          <a:ln w="19050">
            <a:solidFill>
              <a:schemeClr val="accent5"/>
            </a:solidFill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32" name="직선 화살표 연결선 54"/>
          <p:cNvSpPr/>
          <p:nvPr/>
        </p:nvSpPr>
        <p:spPr>
          <a:xfrm>
            <a:off x="7811918" y="5262250"/>
            <a:ext cx="2" cy="382787"/>
          </a:xfrm>
          <a:prstGeom prst="line">
            <a:avLst/>
          </a:prstGeom>
          <a:ln w="12700">
            <a:solidFill>
              <a:srgbClr val="259E6F"/>
            </a:solidFill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33" name="직사각형 55"/>
          <p:cNvSpPr/>
          <p:nvPr/>
        </p:nvSpPr>
        <p:spPr>
          <a:xfrm>
            <a:off x="7311397" y="5680362"/>
            <a:ext cx="2662566" cy="855532"/>
          </a:xfrm>
          <a:prstGeom prst="rect">
            <a:avLst/>
          </a:prstGeom>
          <a:ln w="19050">
            <a:solidFill>
              <a:schemeClr val="accent5"/>
            </a:solidFill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34" name="직선 화살표 연결선 56"/>
          <p:cNvSpPr/>
          <p:nvPr/>
        </p:nvSpPr>
        <p:spPr>
          <a:xfrm flipV="1">
            <a:off x="2816406" y="3821229"/>
            <a:ext cx="1634098" cy="562870"/>
          </a:xfrm>
          <a:prstGeom prst="line">
            <a:avLst/>
          </a:prstGeom>
          <a:ln w="12700">
            <a:solidFill>
              <a:srgbClr val="259E6F"/>
            </a:solidFill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pic>
        <p:nvPicPr>
          <p:cNvPr id="235" name="그림 59" descr="그림 5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69185" y="3351557"/>
            <a:ext cx="2129138" cy="704951"/>
          </a:xfrm>
          <a:prstGeom prst="rect">
            <a:avLst/>
          </a:prstGeom>
          <a:ln w="12700">
            <a:miter lim="400000"/>
          </a:ln>
        </p:spPr>
      </p:pic>
      <p:sp>
        <p:nvSpPr>
          <p:cNvPr id="236" name="직사각형 61"/>
          <p:cNvSpPr/>
          <p:nvPr/>
        </p:nvSpPr>
        <p:spPr>
          <a:xfrm>
            <a:off x="4569185" y="3341885"/>
            <a:ext cx="2129138" cy="693849"/>
          </a:xfrm>
          <a:prstGeom prst="rect">
            <a:avLst/>
          </a:prstGeom>
          <a:ln w="19050">
            <a:solidFill>
              <a:schemeClr val="accent5"/>
            </a:solidFill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37" name="TextBox 63"/>
          <p:cNvSpPr txBox="1"/>
          <p:nvPr/>
        </p:nvSpPr>
        <p:spPr>
          <a:xfrm>
            <a:off x="1320754" y="5867364"/>
            <a:ext cx="3144028" cy="307773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5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>
              <a:defRPr sz="1200">
                <a:latin typeface="+mj-lt"/>
                <a:ea typeface="+mj-ea"/>
                <a:cs typeface="+mj-cs"/>
                <a:sym typeface="Helvetica"/>
              </a:defRPr>
            </a:pPr>
            <a:r>
              <a:rPr dirty="0" err="1"/>
              <a:t>모든정보를</a:t>
            </a:r>
            <a:r>
              <a:rPr dirty="0"/>
              <a:t> </a:t>
            </a:r>
            <a:r>
              <a:rPr dirty="0" err="1"/>
              <a:t>입력했으면</a:t>
            </a:r>
            <a:r>
              <a:rPr dirty="0"/>
              <a:t> </a:t>
            </a:r>
            <a:r>
              <a:rPr dirty="0" err="1"/>
              <a:t>초대</a:t>
            </a:r>
            <a:r>
              <a:rPr dirty="0"/>
              <a:t> </a:t>
            </a:r>
            <a:r>
              <a:rPr dirty="0" err="1"/>
              <a:t>메일을</a:t>
            </a:r>
            <a:r>
              <a:rPr dirty="0"/>
              <a:t> </a:t>
            </a:r>
            <a:r>
              <a:rPr dirty="0" err="1"/>
              <a:t>보낸다</a:t>
            </a:r>
            <a:r>
              <a:rPr sz="1400" dirty="0">
                <a:latin typeface="+mn-lt"/>
                <a:ea typeface="+mn-ea"/>
                <a:cs typeface="+mn-cs"/>
                <a:sym typeface="Calibri"/>
              </a:rPr>
              <a:t>.</a:t>
            </a:r>
          </a:p>
        </p:txBody>
      </p:sp>
      <p:sp>
        <p:nvSpPr>
          <p:cNvPr id="238" name="TextBox 64"/>
          <p:cNvSpPr txBox="1"/>
          <p:nvPr/>
        </p:nvSpPr>
        <p:spPr>
          <a:xfrm>
            <a:off x="4532698" y="4943712"/>
            <a:ext cx="2571126" cy="252732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5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1000">
                <a:latin typeface="+mj-lt"/>
                <a:ea typeface="+mj-ea"/>
                <a:cs typeface="+mj-cs"/>
                <a:sym typeface="Helvetica"/>
              </a:defRPr>
            </a:pPr>
            <a:r>
              <a:rPr dirty="0" err="1"/>
              <a:t>이메일은</a:t>
            </a:r>
            <a:r>
              <a:rPr dirty="0"/>
              <a:t> </a:t>
            </a:r>
            <a:r>
              <a:rPr dirty="0" err="1"/>
              <a:t>유니크키</a:t>
            </a:r>
            <a:r>
              <a:rPr dirty="0"/>
              <a:t> </a:t>
            </a:r>
            <a:r>
              <a:rPr dirty="0" err="1"/>
              <a:t>임으로</a:t>
            </a:r>
            <a:r>
              <a:rPr dirty="0"/>
              <a:t> </a:t>
            </a:r>
            <a:r>
              <a:rPr dirty="0" err="1"/>
              <a:t>중복확인을</a:t>
            </a:r>
            <a:r>
              <a:rPr dirty="0"/>
              <a:t> </a:t>
            </a:r>
            <a:r>
              <a:rPr dirty="0" err="1"/>
              <a:t>한다</a:t>
            </a:r>
            <a:r>
              <a:rPr dirty="0">
                <a:latin typeface="+mn-lt"/>
                <a:ea typeface="+mn-ea"/>
                <a:cs typeface="+mn-cs"/>
                <a:sym typeface="Calibri"/>
              </a:rPr>
              <a:t>.</a:t>
            </a:r>
          </a:p>
        </p:txBody>
      </p:sp>
      <p:pic>
        <p:nvPicPr>
          <p:cNvPr id="239" name="그림 67" descr="그림 6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69185" y="4133024"/>
            <a:ext cx="2158637" cy="693849"/>
          </a:xfrm>
          <a:prstGeom prst="rect">
            <a:avLst/>
          </a:prstGeom>
          <a:ln w="12700">
            <a:miter lim="400000"/>
          </a:ln>
        </p:spPr>
      </p:pic>
      <p:sp>
        <p:nvSpPr>
          <p:cNvPr id="240" name="직사각형 60"/>
          <p:cNvSpPr/>
          <p:nvPr/>
        </p:nvSpPr>
        <p:spPr>
          <a:xfrm>
            <a:off x="4559565" y="4152493"/>
            <a:ext cx="2158637" cy="674380"/>
          </a:xfrm>
          <a:prstGeom prst="rect">
            <a:avLst/>
          </a:prstGeom>
          <a:ln w="19050">
            <a:solidFill>
              <a:schemeClr val="accent5"/>
            </a:solidFill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41" name="직선 화살표 연결선 68"/>
          <p:cNvSpPr/>
          <p:nvPr/>
        </p:nvSpPr>
        <p:spPr>
          <a:xfrm>
            <a:off x="2816405" y="4384097"/>
            <a:ext cx="1669041" cy="1"/>
          </a:xfrm>
          <a:prstGeom prst="line">
            <a:avLst/>
          </a:prstGeom>
          <a:ln w="12700">
            <a:solidFill>
              <a:srgbClr val="259E6F"/>
            </a:solidFill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pic>
        <p:nvPicPr>
          <p:cNvPr id="242" name="그림 6" descr="그림 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60337" y="5426692"/>
            <a:ext cx="2157866" cy="683968"/>
          </a:xfrm>
          <a:prstGeom prst="rect">
            <a:avLst/>
          </a:prstGeom>
          <a:ln w="12700">
            <a:miter lim="400000"/>
          </a:ln>
        </p:spPr>
      </p:pic>
      <p:sp>
        <p:nvSpPr>
          <p:cNvPr id="243" name="직선 화살표 연결선 9"/>
          <p:cNvSpPr/>
          <p:nvPr/>
        </p:nvSpPr>
        <p:spPr>
          <a:xfrm flipV="1">
            <a:off x="3824673" y="5662448"/>
            <a:ext cx="699516" cy="25836"/>
          </a:xfrm>
          <a:prstGeom prst="line">
            <a:avLst/>
          </a:prstGeom>
          <a:ln w="12700">
            <a:solidFill>
              <a:srgbClr val="259E6F"/>
            </a:solidFill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44" name="직사각형 17"/>
          <p:cNvSpPr/>
          <p:nvPr/>
        </p:nvSpPr>
        <p:spPr>
          <a:xfrm>
            <a:off x="4550681" y="5391465"/>
            <a:ext cx="2167521" cy="693361"/>
          </a:xfrm>
          <a:prstGeom prst="rect">
            <a:avLst/>
          </a:prstGeom>
          <a:ln w="19050">
            <a:solidFill>
              <a:schemeClr val="accent5"/>
            </a:solidFill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19" name="TextBox 32"/>
          <p:cNvSpPr txBox="1"/>
          <p:nvPr/>
        </p:nvSpPr>
        <p:spPr>
          <a:xfrm>
            <a:off x="5037685" y="2479256"/>
            <a:ext cx="1561578" cy="4140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1000">
                <a:latin typeface="+mj-lt"/>
                <a:ea typeface="+mj-ea"/>
                <a:cs typeface="+mj-cs"/>
                <a:sym typeface="Helvetica"/>
              </a:defRPr>
            </a:pPr>
            <a:r>
              <a:rPr dirty="0" err="1"/>
              <a:t>상위</a:t>
            </a:r>
            <a:r>
              <a:rPr dirty="0"/>
              <a:t> </a:t>
            </a:r>
            <a:r>
              <a:rPr dirty="0" err="1"/>
              <a:t>선택항목을</a:t>
            </a:r>
            <a:r>
              <a:rPr dirty="0"/>
              <a:t> </a:t>
            </a:r>
            <a:r>
              <a:rPr dirty="0" err="1"/>
              <a:t>선택해야</a:t>
            </a:r>
            <a:endParaRPr dirty="0"/>
          </a:p>
          <a:p>
            <a:pPr>
              <a:defRPr sz="1000">
                <a:latin typeface="+mj-lt"/>
                <a:ea typeface="+mj-ea"/>
                <a:cs typeface="+mj-cs"/>
                <a:sym typeface="Helvetica"/>
              </a:defRPr>
            </a:pPr>
            <a:r>
              <a:rPr dirty="0" err="1"/>
              <a:t>아래</a:t>
            </a:r>
            <a:r>
              <a:rPr dirty="0"/>
              <a:t> </a:t>
            </a:r>
            <a:r>
              <a:rPr dirty="0" err="1"/>
              <a:t>항목이</a:t>
            </a:r>
            <a:r>
              <a:rPr dirty="0"/>
              <a:t> </a:t>
            </a:r>
            <a:r>
              <a:rPr dirty="0" err="1"/>
              <a:t>나온다</a:t>
            </a:r>
            <a:r>
              <a:rPr dirty="0">
                <a:latin typeface="+mn-lt"/>
                <a:ea typeface="+mn-ea"/>
                <a:cs typeface="+mn-cs"/>
                <a:sym typeface="Calibri"/>
              </a:rPr>
              <a:t>.</a:t>
            </a:r>
          </a:p>
        </p:txBody>
      </p:sp>
    </p:spTree>
  </p:cSld>
  <p:clrMapOvr>
    <a:masterClrMapping/>
  </p:clrMapOvr>
  <p:transition spd="med"/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8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905732" y="617796"/>
            <a:ext cx="10380537" cy="54572"/>
          </a:xfrm>
          <a:prstGeom prst="rect">
            <a:avLst/>
          </a:prstGeom>
          <a:ln w="12700">
            <a:miter lim="400000"/>
          </a:ln>
        </p:spPr>
      </p:pic>
      <p:sp>
        <p:nvSpPr>
          <p:cNvPr id="1609" name="자원예약:UseCaseDiagram"/>
          <p:cNvSpPr txBox="1"/>
          <p:nvPr/>
        </p:nvSpPr>
        <p:spPr>
          <a:xfrm>
            <a:off x="1131170" y="154780"/>
            <a:ext cx="4323798" cy="408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2100" b="1">
                <a:latin typeface="+mj-lt"/>
                <a:ea typeface="+mj-ea"/>
                <a:cs typeface="+mj-cs"/>
                <a:sym typeface="Helvetica"/>
              </a:defRPr>
            </a:pPr>
            <a:r>
              <a:t>자원예약</a:t>
            </a:r>
            <a:r>
              <a:rPr>
                <a:latin typeface="+mn-lt"/>
                <a:ea typeface="+mn-ea"/>
                <a:cs typeface="+mn-cs"/>
                <a:sym typeface="Calibri"/>
              </a:rPr>
              <a:t>:UseCaseDiagram</a:t>
            </a:r>
          </a:p>
        </p:txBody>
      </p:sp>
      <p:pic>
        <p:nvPicPr>
          <p:cNvPr id="1610" name="image19.png" descr="image19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5849" y="57209"/>
            <a:ext cx="1640418" cy="615157"/>
          </a:xfrm>
          <a:prstGeom prst="rect">
            <a:avLst/>
          </a:prstGeom>
          <a:ln w="12700">
            <a:miter lim="400000"/>
          </a:ln>
        </p:spPr>
      </p:pic>
      <p:pic>
        <p:nvPicPr>
          <p:cNvPr id="1611" name="image20.jpeg" descr="image20.jpe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5732" y="672365"/>
            <a:ext cx="10380537" cy="618563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3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905732" y="617796"/>
            <a:ext cx="10380537" cy="54572"/>
          </a:xfrm>
          <a:prstGeom prst="rect">
            <a:avLst/>
          </a:prstGeom>
          <a:ln w="12700">
            <a:miter lim="400000"/>
          </a:ln>
        </p:spPr>
      </p:pic>
      <p:sp>
        <p:nvSpPr>
          <p:cNvPr id="1614" name="자원예약:ClassDiagram"/>
          <p:cNvSpPr txBox="1"/>
          <p:nvPr/>
        </p:nvSpPr>
        <p:spPr>
          <a:xfrm>
            <a:off x="1131170" y="154780"/>
            <a:ext cx="4323798" cy="408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2100" b="1">
                <a:latin typeface="+mj-lt"/>
                <a:ea typeface="+mj-ea"/>
                <a:cs typeface="+mj-cs"/>
                <a:sym typeface="Helvetica"/>
              </a:defRPr>
            </a:pPr>
            <a:r>
              <a:t>자원예약</a:t>
            </a:r>
            <a:r>
              <a:rPr>
                <a:latin typeface="+mn-lt"/>
                <a:ea typeface="+mn-ea"/>
                <a:cs typeface="+mn-cs"/>
                <a:sym typeface="Calibri"/>
              </a:rPr>
              <a:t>:ClassDiagram</a:t>
            </a:r>
          </a:p>
        </p:txBody>
      </p:sp>
      <p:pic>
        <p:nvPicPr>
          <p:cNvPr id="1615" name="image19.png" descr="image19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5849" y="57209"/>
            <a:ext cx="1640418" cy="615157"/>
          </a:xfrm>
          <a:prstGeom prst="rect">
            <a:avLst/>
          </a:prstGeom>
          <a:ln w="12700">
            <a:miter lim="400000"/>
          </a:ln>
        </p:spPr>
      </p:pic>
      <p:pic>
        <p:nvPicPr>
          <p:cNvPr id="1616" name="image21.jpeg" descr="image21.jpe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5732" y="809113"/>
            <a:ext cx="10380537" cy="586453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8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905732" y="617796"/>
            <a:ext cx="10380537" cy="54572"/>
          </a:xfrm>
          <a:prstGeom prst="rect">
            <a:avLst/>
          </a:prstGeom>
          <a:ln w="12700">
            <a:miter lim="400000"/>
          </a:ln>
        </p:spPr>
      </p:pic>
      <p:sp>
        <p:nvSpPr>
          <p:cNvPr id="1619" name="자원예약:SequenceDiagram"/>
          <p:cNvSpPr txBox="1"/>
          <p:nvPr/>
        </p:nvSpPr>
        <p:spPr>
          <a:xfrm>
            <a:off x="1131170" y="154780"/>
            <a:ext cx="4323798" cy="408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2100" b="1">
                <a:latin typeface="+mj-lt"/>
                <a:ea typeface="+mj-ea"/>
                <a:cs typeface="+mj-cs"/>
                <a:sym typeface="Helvetica"/>
              </a:defRPr>
            </a:pPr>
            <a:r>
              <a:t>자원예약</a:t>
            </a:r>
            <a:r>
              <a:rPr>
                <a:latin typeface="+mn-lt"/>
                <a:ea typeface="+mn-ea"/>
                <a:cs typeface="+mn-cs"/>
                <a:sym typeface="Calibri"/>
              </a:rPr>
              <a:t>:SequenceDiagram</a:t>
            </a:r>
          </a:p>
        </p:txBody>
      </p:sp>
      <p:pic>
        <p:nvPicPr>
          <p:cNvPr id="1620" name="image19.png" descr="image19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5849" y="57209"/>
            <a:ext cx="1640418" cy="615157"/>
          </a:xfrm>
          <a:prstGeom prst="rect">
            <a:avLst/>
          </a:prstGeom>
          <a:ln w="12700">
            <a:miter lim="400000"/>
          </a:ln>
        </p:spPr>
      </p:pic>
      <p:pic>
        <p:nvPicPr>
          <p:cNvPr id="1621" name="image22.jpeg" descr="image22.jpe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5729" y="913798"/>
            <a:ext cx="11075902" cy="53673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3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905732" y="617796"/>
            <a:ext cx="10380537" cy="54572"/>
          </a:xfrm>
          <a:prstGeom prst="rect">
            <a:avLst/>
          </a:prstGeom>
          <a:ln w="12700">
            <a:miter lim="400000"/>
          </a:ln>
        </p:spPr>
      </p:pic>
      <p:sp>
        <p:nvSpPr>
          <p:cNvPr id="1624" name="자원예약"/>
          <p:cNvSpPr txBox="1"/>
          <p:nvPr/>
        </p:nvSpPr>
        <p:spPr>
          <a:xfrm>
            <a:off x="1131170" y="154780"/>
            <a:ext cx="4323798" cy="4276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1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자원예약 </a:t>
            </a:r>
          </a:p>
        </p:txBody>
      </p:sp>
      <p:pic>
        <p:nvPicPr>
          <p:cNvPr id="1625" name="image19.png" descr="image19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5849" y="57209"/>
            <a:ext cx="1640418" cy="615157"/>
          </a:xfrm>
          <a:prstGeom prst="rect">
            <a:avLst/>
          </a:prstGeom>
          <a:ln w="12700">
            <a:miter lim="400000"/>
          </a:ln>
        </p:spPr>
      </p:pic>
      <p:pic>
        <p:nvPicPr>
          <p:cNvPr id="1626" name="image23.png" descr="image2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113485"/>
            <a:ext cx="12192000" cy="5542561"/>
          </a:xfrm>
          <a:prstGeom prst="rect">
            <a:avLst/>
          </a:prstGeom>
          <a:ln w="12700">
            <a:miter lim="400000"/>
          </a:ln>
        </p:spPr>
      </p:pic>
      <p:sp>
        <p:nvSpPr>
          <p:cNvPr id="1627" name="직사각형"/>
          <p:cNvSpPr/>
          <p:nvPr/>
        </p:nvSpPr>
        <p:spPr>
          <a:xfrm>
            <a:off x="0" y="1397789"/>
            <a:ext cx="1798205" cy="2751129"/>
          </a:xfrm>
          <a:prstGeom prst="rect">
            <a:avLst/>
          </a:prstGeom>
          <a:ln w="25400">
            <a:solidFill>
              <a:schemeClr val="accent5"/>
            </a:solidFill>
          </a:ln>
        </p:spPr>
        <p:txBody>
          <a:bodyPr lIns="0" tIns="0" rIns="0" bIns="0" anchor="ctr"/>
          <a:lstStyle/>
          <a:p>
            <a:pPr algn="ctr">
              <a:defRPr sz="1500"/>
            </a:pPr>
            <a:endParaRPr/>
          </a:p>
        </p:txBody>
      </p:sp>
      <p:sp>
        <p:nvSpPr>
          <p:cNvPr id="1628" name="선"/>
          <p:cNvSpPr/>
          <p:nvPr/>
        </p:nvSpPr>
        <p:spPr>
          <a:xfrm>
            <a:off x="899737" y="4149547"/>
            <a:ext cx="3" cy="390870"/>
          </a:xfrm>
          <a:prstGeom prst="line">
            <a:avLst/>
          </a:prstGeom>
          <a:ln w="25400">
            <a:solidFill>
              <a:schemeClr val="accent5"/>
            </a:solidFill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grpSp>
        <p:nvGrpSpPr>
          <p:cNvPr id="1631" name="그룹화"/>
          <p:cNvGrpSpPr/>
          <p:nvPr/>
        </p:nvGrpSpPr>
        <p:grpSpPr>
          <a:xfrm>
            <a:off x="0" y="4531239"/>
            <a:ext cx="1798205" cy="817256"/>
            <a:chOff x="0" y="-1"/>
            <a:chExt cx="1798204" cy="817254"/>
          </a:xfrm>
        </p:grpSpPr>
        <p:sp>
          <p:nvSpPr>
            <p:cNvPr id="1629" name="직사각형"/>
            <p:cNvSpPr/>
            <p:nvPr/>
          </p:nvSpPr>
          <p:spPr>
            <a:xfrm>
              <a:off x="0" y="8541"/>
              <a:ext cx="1798205" cy="800177"/>
            </a:xfrm>
            <a:prstGeom prst="rect">
              <a:avLst/>
            </a:prstGeom>
            <a:noFill/>
            <a:ln w="25400" cap="flat">
              <a:solidFill>
                <a:schemeClr val="accent5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1500"/>
              </a:pPr>
              <a:endParaRPr/>
            </a:p>
          </p:txBody>
        </p:sp>
        <p:sp>
          <p:nvSpPr>
            <p:cNvPr id="1630" name="자원예약…"/>
            <p:cNvSpPr txBox="1"/>
            <p:nvPr/>
          </p:nvSpPr>
          <p:spPr>
            <a:xfrm>
              <a:off x="58419" y="-2"/>
              <a:ext cx="1681367" cy="8172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 algn="ctr">
                <a:defRPr sz="1500">
                  <a:latin typeface="맑은 고딕"/>
                  <a:ea typeface="맑은 고딕"/>
                  <a:cs typeface="맑은 고딕"/>
                  <a:sym typeface="맑은 고딕"/>
                </a:defRPr>
              </a:pPr>
              <a:r>
                <a:t>자원예약 </a:t>
              </a:r>
            </a:p>
            <a:p>
              <a:pPr algn="ctr">
                <a:defRPr sz="1500">
                  <a:latin typeface="맑은 고딕"/>
                  <a:ea typeface="맑은 고딕"/>
                  <a:cs typeface="맑은 고딕"/>
                  <a:sym typeface="맑은 고딕"/>
                </a:defRPr>
              </a:pPr>
              <a:r>
                <a:t>사이드 버튼 및 </a:t>
              </a:r>
            </a:p>
            <a:p>
              <a:pPr algn="ctr">
                <a:defRPr sz="1500">
                  <a:latin typeface="맑은 고딕"/>
                  <a:ea typeface="맑은 고딕"/>
                  <a:cs typeface="맑은 고딕"/>
                  <a:sym typeface="맑은 고딕"/>
                </a:defRPr>
              </a:pPr>
              <a:r>
                <a:t> 예약탭</a:t>
              </a:r>
            </a:p>
          </p:txBody>
        </p:sp>
      </p:grpSp>
      <p:sp>
        <p:nvSpPr>
          <p:cNvPr id="1632" name="직사각형"/>
          <p:cNvSpPr/>
          <p:nvPr/>
        </p:nvSpPr>
        <p:spPr>
          <a:xfrm>
            <a:off x="2180301" y="1806238"/>
            <a:ext cx="9858611" cy="2556533"/>
          </a:xfrm>
          <a:prstGeom prst="rect">
            <a:avLst/>
          </a:prstGeom>
          <a:ln w="25400">
            <a:solidFill>
              <a:schemeClr val="accent5"/>
            </a:solidFill>
          </a:ln>
        </p:spPr>
        <p:txBody>
          <a:bodyPr lIns="0" tIns="0" rIns="0" bIns="0" anchor="ctr"/>
          <a:lstStyle/>
          <a:p>
            <a:pPr algn="ctr">
              <a:defRPr sz="1500"/>
            </a:pPr>
            <a:endParaRPr/>
          </a:p>
        </p:txBody>
      </p:sp>
      <p:sp>
        <p:nvSpPr>
          <p:cNvPr id="1633" name="선"/>
          <p:cNvSpPr/>
          <p:nvPr/>
        </p:nvSpPr>
        <p:spPr>
          <a:xfrm flipV="1">
            <a:off x="7108971" y="1283948"/>
            <a:ext cx="2" cy="522926"/>
          </a:xfrm>
          <a:prstGeom prst="line">
            <a:avLst/>
          </a:prstGeom>
          <a:ln w="25400">
            <a:solidFill>
              <a:schemeClr val="accent5"/>
            </a:solidFill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grpSp>
        <p:nvGrpSpPr>
          <p:cNvPr id="1636" name="그룹화"/>
          <p:cNvGrpSpPr/>
          <p:nvPr/>
        </p:nvGrpSpPr>
        <p:grpSpPr>
          <a:xfrm>
            <a:off x="6096000" y="852685"/>
            <a:ext cx="2066340" cy="430630"/>
            <a:chOff x="0" y="0"/>
            <a:chExt cx="2066339" cy="430628"/>
          </a:xfrm>
        </p:grpSpPr>
        <p:sp>
          <p:nvSpPr>
            <p:cNvPr id="1634" name="직사각형"/>
            <p:cNvSpPr/>
            <p:nvPr/>
          </p:nvSpPr>
          <p:spPr>
            <a:xfrm>
              <a:off x="0" y="-1"/>
              <a:ext cx="2066340" cy="430630"/>
            </a:xfrm>
            <a:prstGeom prst="rect">
              <a:avLst/>
            </a:prstGeom>
            <a:noFill/>
            <a:ln w="25400" cap="flat">
              <a:solidFill>
                <a:schemeClr val="accent5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1500"/>
              </a:pPr>
              <a:endParaRPr/>
            </a:p>
          </p:txBody>
        </p:sp>
        <p:sp>
          <p:nvSpPr>
            <p:cNvPr id="1635" name="자원예약 공지사항"/>
            <p:cNvSpPr txBox="1"/>
            <p:nvPr/>
          </p:nvSpPr>
          <p:spPr>
            <a:xfrm>
              <a:off x="58420" y="48624"/>
              <a:ext cx="1949501" cy="33337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1500">
                  <a:latin typeface="맑은 고딕"/>
                  <a:ea typeface="맑은 고딕"/>
                  <a:cs typeface="맑은 고딕"/>
                  <a:sym typeface="맑은 고딕"/>
                </a:defRPr>
              </a:lvl1pPr>
            </a:lstStyle>
            <a:p>
              <a:r>
                <a:t>자원예약 공지사항</a:t>
              </a:r>
            </a:p>
          </p:txBody>
        </p:sp>
      </p:grpSp>
      <p:sp>
        <p:nvSpPr>
          <p:cNvPr id="1637" name="직사각형"/>
          <p:cNvSpPr/>
          <p:nvPr/>
        </p:nvSpPr>
        <p:spPr>
          <a:xfrm>
            <a:off x="2180302" y="4539781"/>
            <a:ext cx="10011697" cy="2318219"/>
          </a:xfrm>
          <a:prstGeom prst="rect">
            <a:avLst/>
          </a:prstGeom>
          <a:ln w="25400">
            <a:solidFill>
              <a:schemeClr val="accent5"/>
            </a:solidFill>
          </a:ln>
        </p:spPr>
        <p:txBody>
          <a:bodyPr lIns="0" tIns="0" rIns="0" bIns="0" anchor="ctr"/>
          <a:lstStyle/>
          <a:p>
            <a:pPr algn="ctr">
              <a:defRPr sz="1500"/>
            </a:pPr>
            <a:endParaRPr/>
          </a:p>
        </p:txBody>
      </p:sp>
      <p:sp>
        <p:nvSpPr>
          <p:cNvPr id="1638" name="선"/>
          <p:cNvSpPr/>
          <p:nvPr/>
        </p:nvSpPr>
        <p:spPr>
          <a:xfrm flipH="1" flipV="1">
            <a:off x="1798204" y="6089758"/>
            <a:ext cx="382099" cy="3"/>
          </a:xfrm>
          <a:prstGeom prst="line">
            <a:avLst/>
          </a:prstGeom>
          <a:ln w="25400">
            <a:solidFill>
              <a:schemeClr val="accent5"/>
            </a:solidFill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grpSp>
        <p:nvGrpSpPr>
          <p:cNvPr id="1641" name="그룹화"/>
          <p:cNvGrpSpPr/>
          <p:nvPr/>
        </p:nvGrpSpPr>
        <p:grpSpPr>
          <a:xfrm>
            <a:off x="0" y="5698890"/>
            <a:ext cx="1798205" cy="604743"/>
            <a:chOff x="0" y="0"/>
            <a:chExt cx="1798204" cy="604742"/>
          </a:xfrm>
        </p:grpSpPr>
        <p:sp>
          <p:nvSpPr>
            <p:cNvPr id="1639" name="직사각형"/>
            <p:cNvSpPr/>
            <p:nvPr/>
          </p:nvSpPr>
          <p:spPr>
            <a:xfrm>
              <a:off x="0" y="-1"/>
              <a:ext cx="1798205" cy="604743"/>
            </a:xfrm>
            <a:prstGeom prst="rect">
              <a:avLst/>
            </a:prstGeom>
            <a:noFill/>
            <a:ln w="25400" cap="flat">
              <a:solidFill>
                <a:schemeClr val="accent5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1500"/>
              </a:pPr>
              <a:endParaRPr/>
            </a:p>
          </p:txBody>
        </p:sp>
        <p:sp>
          <p:nvSpPr>
            <p:cNvPr id="1640" name="자원예약 테이블"/>
            <p:cNvSpPr txBox="1"/>
            <p:nvPr/>
          </p:nvSpPr>
          <p:spPr>
            <a:xfrm>
              <a:off x="58420" y="135680"/>
              <a:ext cx="1681367" cy="33337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1500">
                  <a:latin typeface="맑은 고딕"/>
                  <a:ea typeface="맑은 고딕"/>
                  <a:cs typeface="맑은 고딕"/>
                  <a:sym typeface="맑은 고딕"/>
                </a:defRPr>
              </a:lvl1pPr>
            </a:lstStyle>
            <a:p>
              <a:r>
                <a:t>자원예약 테이블</a:t>
              </a:r>
            </a:p>
          </p:txBody>
        </p:sp>
      </p:grpSp>
    </p:spTree>
  </p:cSld>
  <p:clrMapOvr>
    <a:masterClrMapping/>
  </p:clrMapOvr>
  <p:transition spd="med"/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3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905732" y="617796"/>
            <a:ext cx="10380537" cy="54572"/>
          </a:xfrm>
          <a:prstGeom prst="rect">
            <a:avLst/>
          </a:prstGeom>
          <a:ln w="12700">
            <a:miter lim="400000"/>
          </a:ln>
        </p:spPr>
      </p:pic>
      <p:sp>
        <p:nvSpPr>
          <p:cNvPr id="1644" name="자원예약하기"/>
          <p:cNvSpPr txBox="1"/>
          <p:nvPr/>
        </p:nvSpPr>
        <p:spPr>
          <a:xfrm>
            <a:off x="1131170" y="154780"/>
            <a:ext cx="4323798" cy="408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1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자원예약하기</a:t>
            </a:r>
          </a:p>
        </p:txBody>
      </p:sp>
      <p:pic>
        <p:nvPicPr>
          <p:cNvPr id="1645" name="image19.png" descr="image19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5849" y="57209"/>
            <a:ext cx="1640418" cy="615157"/>
          </a:xfrm>
          <a:prstGeom prst="rect">
            <a:avLst/>
          </a:prstGeom>
          <a:ln w="12700">
            <a:miter lim="400000"/>
          </a:ln>
        </p:spPr>
      </p:pic>
      <p:pic>
        <p:nvPicPr>
          <p:cNvPr id="1646" name="image24.png" descr="image24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887322"/>
            <a:ext cx="12192000" cy="2809645"/>
          </a:xfrm>
          <a:prstGeom prst="rect">
            <a:avLst/>
          </a:prstGeom>
          <a:ln w="12700">
            <a:miter lim="400000"/>
          </a:ln>
        </p:spPr>
      </p:pic>
      <p:pic>
        <p:nvPicPr>
          <p:cNvPr id="1647" name="image25.png" descr="image25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2640" y="3611088"/>
            <a:ext cx="4315429" cy="3246913"/>
          </a:xfrm>
          <a:prstGeom prst="rect">
            <a:avLst/>
          </a:prstGeom>
          <a:ln w="12700">
            <a:miter lim="400000"/>
          </a:ln>
        </p:spPr>
      </p:pic>
      <p:sp>
        <p:nvSpPr>
          <p:cNvPr id="1648" name="선"/>
          <p:cNvSpPr/>
          <p:nvPr/>
        </p:nvSpPr>
        <p:spPr>
          <a:xfrm flipH="1">
            <a:off x="6095998" y="2292144"/>
            <a:ext cx="4943611" cy="1404824"/>
          </a:xfrm>
          <a:prstGeom prst="line">
            <a:avLst/>
          </a:prstGeom>
          <a:ln w="25400">
            <a:solidFill>
              <a:schemeClr val="accent5"/>
            </a:solidFill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grpSp>
        <p:nvGrpSpPr>
          <p:cNvPr id="1651" name="그룹화"/>
          <p:cNvGrpSpPr/>
          <p:nvPr/>
        </p:nvGrpSpPr>
        <p:grpSpPr>
          <a:xfrm>
            <a:off x="6862863" y="4246088"/>
            <a:ext cx="3966567" cy="1623458"/>
            <a:chOff x="0" y="0"/>
            <a:chExt cx="3966565" cy="1623457"/>
          </a:xfrm>
        </p:grpSpPr>
        <p:sp>
          <p:nvSpPr>
            <p:cNvPr id="1649" name="직사각형"/>
            <p:cNvSpPr/>
            <p:nvPr/>
          </p:nvSpPr>
          <p:spPr>
            <a:xfrm>
              <a:off x="-1" y="0"/>
              <a:ext cx="3966567" cy="1623458"/>
            </a:xfrm>
            <a:prstGeom prst="rect">
              <a:avLst/>
            </a:prstGeom>
            <a:noFill/>
            <a:ln w="25400" cap="flat">
              <a:solidFill>
                <a:schemeClr val="accent5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1500"/>
              </a:pPr>
              <a:endParaRPr/>
            </a:p>
          </p:txBody>
        </p:sp>
        <p:sp>
          <p:nvSpPr>
            <p:cNvPr id="1650" name="해당하는 자원예약의 시간을 클릭하면 1시간 단위의 자원예약 모달창이 뜬다.…"/>
            <p:cNvSpPr txBox="1"/>
            <p:nvPr/>
          </p:nvSpPr>
          <p:spPr>
            <a:xfrm>
              <a:off x="58419" y="240085"/>
              <a:ext cx="3849727" cy="114328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 algn="ctr">
                <a:defRPr sz="1500">
                  <a:latin typeface="맑은 고딕"/>
                  <a:ea typeface="맑은 고딕"/>
                  <a:cs typeface="맑은 고딕"/>
                  <a:sym typeface="맑은 고딕"/>
                </a:defRPr>
              </a:pPr>
              <a:r>
                <a:t>해당하는 자원예약의 시간을 클릭하면 </a:t>
              </a:r>
              <a:r>
                <a:rPr>
                  <a:latin typeface="+mn-lt"/>
                  <a:ea typeface="+mn-ea"/>
                  <a:cs typeface="+mn-cs"/>
                  <a:sym typeface="Calibri"/>
                </a:rPr>
                <a:t>1</a:t>
              </a:r>
              <a:r>
                <a:t>시간 단위의 자원예약 모달창이 뜬다</a:t>
              </a:r>
              <a:r>
                <a:rPr>
                  <a:latin typeface="+mn-lt"/>
                  <a:ea typeface="+mn-ea"/>
                  <a:cs typeface="+mn-cs"/>
                  <a:sym typeface="Calibri"/>
                </a:rPr>
                <a:t>.</a:t>
              </a:r>
            </a:p>
            <a:p>
              <a:pPr algn="ctr">
                <a:defRPr sz="1500">
                  <a:latin typeface="맑은 고딕"/>
                  <a:ea typeface="맑은 고딕"/>
                  <a:cs typeface="맑은 고딕"/>
                  <a:sym typeface="맑은 고딕"/>
                </a:defRPr>
              </a:pPr>
              <a:r>
                <a:t>사이드바에 있는 자원예약 버튼을 클릭하면</a:t>
              </a:r>
            </a:p>
            <a:p>
              <a:pPr algn="ctr">
                <a:defRPr sz="1500">
                  <a:latin typeface="맑은 고딕"/>
                  <a:ea typeface="맑은 고딕"/>
                  <a:cs typeface="맑은 고딕"/>
                  <a:sym typeface="맑은 고딕"/>
                </a:defRPr>
              </a:pPr>
              <a:r>
                <a:t>자신이 직접 작성해야 한다</a:t>
              </a:r>
              <a:r>
                <a:rPr>
                  <a:latin typeface="+mn-lt"/>
                  <a:ea typeface="+mn-ea"/>
                  <a:cs typeface="+mn-cs"/>
                  <a:sym typeface="Calibri"/>
                </a:rPr>
                <a:t>.</a:t>
              </a:r>
            </a:p>
          </p:txBody>
        </p:sp>
      </p:grpSp>
    </p:spTree>
  </p:cSld>
  <p:clrMapOvr>
    <a:masterClrMapping/>
  </p:clrMapOvr>
  <p:transition spd="med"/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3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905732" y="617796"/>
            <a:ext cx="10380537" cy="54572"/>
          </a:xfrm>
          <a:prstGeom prst="rect">
            <a:avLst/>
          </a:prstGeom>
          <a:ln w="12700">
            <a:miter lim="400000"/>
          </a:ln>
        </p:spPr>
      </p:pic>
      <p:sp>
        <p:nvSpPr>
          <p:cNvPr id="1654" name="자원예약하기"/>
          <p:cNvSpPr txBox="1"/>
          <p:nvPr/>
        </p:nvSpPr>
        <p:spPr>
          <a:xfrm>
            <a:off x="1131170" y="154780"/>
            <a:ext cx="4323798" cy="408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1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자원예약하기</a:t>
            </a:r>
          </a:p>
        </p:txBody>
      </p:sp>
      <p:pic>
        <p:nvPicPr>
          <p:cNvPr id="1655" name="image19.png" descr="image19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5849" y="57209"/>
            <a:ext cx="1640418" cy="615157"/>
          </a:xfrm>
          <a:prstGeom prst="rect">
            <a:avLst/>
          </a:prstGeom>
          <a:ln w="12700">
            <a:miter lim="400000"/>
          </a:ln>
        </p:spPr>
      </p:pic>
      <p:pic>
        <p:nvPicPr>
          <p:cNvPr id="1656" name="image26.png" descr="image26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125855"/>
            <a:ext cx="12192000" cy="1984353"/>
          </a:xfrm>
          <a:prstGeom prst="rect">
            <a:avLst/>
          </a:prstGeom>
          <a:ln w="12700">
            <a:miter lim="400000"/>
          </a:ln>
        </p:spPr>
      </p:pic>
      <p:sp>
        <p:nvSpPr>
          <p:cNvPr id="1657" name="직사각형"/>
          <p:cNvSpPr/>
          <p:nvPr/>
        </p:nvSpPr>
        <p:spPr>
          <a:xfrm>
            <a:off x="8225435" y="2546413"/>
            <a:ext cx="3966565" cy="563795"/>
          </a:xfrm>
          <a:prstGeom prst="rect">
            <a:avLst/>
          </a:prstGeom>
          <a:ln w="25400">
            <a:solidFill>
              <a:schemeClr val="accent5"/>
            </a:solidFill>
          </a:ln>
        </p:spPr>
        <p:txBody>
          <a:bodyPr lIns="0" tIns="0" rIns="0" bIns="0" anchor="ctr"/>
          <a:lstStyle/>
          <a:p>
            <a:pPr algn="ctr">
              <a:defRPr sz="1500"/>
            </a:pPr>
            <a:endParaRPr/>
          </a:p>
        </p:txBody>
      </p:sp>
      <p:sp>
        <p:nvSpPr>
          <p:cNvPr id="1658" name="선"/>
          <p:cNvSpPr/>
          <p:nvPr/>
        </p:nvSpPr>
        <p:spPr>
          <a:xfrm>
            <a:off x="10208718" y="3110208"/>
            <a:ext cx="8" cy="569720"/>
          </a:xfrm>
          <a:prstGeom prst="line">
            <a:avLst/>
          </a:prstGeom>
          <a:ln w="25400">
            <a:solidFill>
              <a:schemeClr val="accent5"/>
            </a:solidFill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grpSp>
        <p:nvGrpSpPr>
          <p:cNvPr id="1661" name="그룹화"/>
          <p:cNvGrpSpPr/>
          <p:nvPr/>
        </p:nvGrpSpPr>
        <p:grpSpPr>
          <a:xfrm>
            <a:off x="8225435" y="3679926"/>
            <a:ext cx="3966566" cy="1623458"/>
            <a:chOff x="0" y="0"/>
            <a:chExt cx="3966565" cy="1623457"/>
          </a:xfrm>
        </p:grpSpPr>
        <p:sp>
          <p:nvSpPr>
            <p:cNvPr id="1659" name="직사각형"/>
            <p:cNvSpPr/>
            <p:nvPr/>
          </p:nvSpPr>
          <p:spPr>
            <a:xfrm>
              <a:off x="-1" y="0"/>
              <a:ext cx="3966567" cy="1623458"/>
            </a:xfrm>
            <a:prstGeom prst="rect">
              <a:avLst/>
            </a:prstGeom>
            <a:noFill/>
            <a:ln w="25400" cap="flat">
              <a:solidFill>
                <a:schemeClr val="accent5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1500"/>
              </a:pPr>
              <a:endParaRPr/>
            </a:p>
          </p:txBody>
        </p:sp>
        <p:sp>
          <p:nvSpPr>
            <p:cNvPr id="1660" name="자원예약이 완료되면…"/>
            <p:cNvSpPr txBox="1"/>
            <p:nvPr/>
          </p:nvSpPr>
          <p:spPr>
            <a:xfrm>
              <a:off x="58419" y="382077"/>
              <a:ext cx="3849727" cy="8592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 algn="ctr">
                <a:defRPr sz="1500">
                  <a:latin typeface="맑은 고딕"/>
                  <a:ea typeface="맑은 고딕"/>
                  <a:cs typeface="맑은 고딕"/>
                  <a:sym typeface="맑은 고딕"/>
                </a:defRPr>
              </a:pPr>
              <a:r>
                <a:t>자원예약이 완료되면 </a:t>
              </a:r>
            </a:p>
            <a:p>
              <a:pPr algn="ctr">
                <a:defRPr sz="1500">
                  <a:latin typeface="맑은 고딕"/>
                  <a:ea typeface="맑은 고딕"/>
                  <a:cs typeface="맑은 고딕"/>
                  <a:sym typeface="맑은 고딕"/>
                </a:defRPr>
              </a:pPr>
              <a:r>
                <a:t>관리자 승인이 될때 까지 기다려야 한다</a:t>
              </a:r>
              <a:r>
                <a:rPr>
                  <a:latin typeface="+mn-lt"/>
                  <a:ea typeface="+mn-ea"/>
                  <a:cs typeface="+mn-cs"/>
                  <a:sym typeface="Calibri"/>
                </a:rPr>
                <a:t>. </a:t>
              </a:r>
            </a:p>
            <a:p>
              <a:pPr algn="ctr">
                <a:defRPr sz="1500">
                  <a:latin typeface="맑은 고딕"/>
                  <a:ea typeface="맑은 고딕"/>
                  <a:cs typeface="맑은 고딕"/>
                  <a:sym typeface="맑은 고딕"/>
                </a:defRPr>
              </a:pPr>
              <a:r>
                <a:t>승인대기 도중에 취소할 수도 있다</a:t>
              </a:r>
              <a:r>
                <a:rPr>
                  <a:latin typeface="+mn-lt"/>
                  <a:ea typeface="+mn-ea"/>
                  <a:cs typeface="+mn-cs"/>
                  <a:sym typeface="Calibri"/>
                </a:rPr>
                <a:t>.</a:t>
              </a:r>
            </a:p>
          </p:txBody>
        </p:sp>
      </p:grpSp>
      <p:pic>
        <p:nvPicPr>
          <p:cNvPr id="1662" name="image27.png" descr="image27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110208"/>
            <a:ext cx="8064500" cy="2730189"/>
          </a:xfrm>
          <a:prstGeom prst="rect">
            <a:avLst/>
          </a:prstGeom>
          <a:ln w="12700">
            <a:miter lim="400000"/>
          </a:ln>
        </p:spPr>
      </p:pic>
      <p:sp>
        <p:nvSpPr>
          <p:cNvPr id="1663" name="선"/>
          <p:cNvSpPr/>
          <p:nvPr/>
        </p:nvSpPr>
        <p:spPr>
          <a:xfrm flipH="1">
            <a:off x="4032251" y="4604302"/>
            <a:ext cx="3450886" cy="1349336"/>
          </a:xfrm>
          <a:prstGeom prst="line">
            <a:avLst/>
          </a:prstGeom>
          <a:ln w="25400">
            <a:solidFill>
              <a:schemeClr val="accent5"/>
            </a:solidFill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grpSp>
        <p:nvGrpSpPr>
          <p:cNvPr id="1666" name="그룹화"/>
          <p:cNvGrpSpPr/>
          <p:nvPr/>
        </p:nvGrpSpPr>
        <p:grpSpPr>
          <a:xfrm>
            <a:off x="2129437" y="5947874"/>
            <a:ext cx="3966564" cy="575316"/>
            <a:chOff x="0" y="0"/>
            <a:chExt cx="3966562" cy="575315"/>
          </a:xfrm>
        </p:grpSpPr>
        <p:sp>
          <p:nvSpPr>
            <p:cNvPr id="1664" name="직사각형"/>
            <p:cNvSpPr/>
            <p:nvPr/>
          </p:nvSpPr>
          <p:spPr>
            <a:xfrm>
              <a:off x="0" y="5762"/>
              <a:ext cx="3966564" cy="563796"/>
            </a:xfrm>
            <a:prstGeom prst="rect">
              <a:avLst/>
            </a:prstGeom>
            <a:noFill/>
            <a:ln w="25400" cap="flat">
              <a:solidFill>
                <a:schemeClr val="accent5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1500"/>
              </a:pPr>
              <a:endParaRPr/>
            </a:p>
          </p:txBody>
        </p:sp>
        <p:sp>
          <p:nvSpPr>
            <p:cNvPr id="1665" name="일단 예약을 신청하면 해당 시간은…"/>
            <p:cNvSpPr txBox="1"/>
            <p:nvPr/>
          </p:nvSpPr>
          <p:spPr>
            <a:xfrm>
              <a:off x="58419" y="0"/>
              <a:ext cx="3849725" cy="57531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 algn="ctr">
                <a:defRPr sz="1500">
                  <a:latin typeface="맑은 고딕"/>
                  <a:ea typeface="맑은 고딕"/>
                  <a:cs typeface="맑은 고딕"/>
                  <a:sym typeface="맑은 고딕"/>
                </a:defRPr>
              </a:pPr>
              <a:r>
                <a:t>일단 예약을 신청하면 해당 시간은 </a:t>
              </a:r>
            </a:p>
            <a:p>
              <a:pPr algn="ctr">
                <a:defRPr sz="1500">
                  <a:latin typeface="맑은 고딕"/>
                  <a:ea typeface="맑은 고딕"/>
                  <a:cs typeface="맑은 고딕"/>
                  <a:sym typeface="맑은 고딕"/>
                </a:defRPr>
              </a:pPr>
              <a:r>
                <a:t>테이블에서 예약불가로 바뀐다</a:t>
              </a:r>
              <a:r>
                <a:rPr>
                  <a:latin typeface="+mn-lt"/>
                  <a:ea typeface="+mn-ea"/>
                  <a:cs typeface="+mn-cs"/>
                  <a:sym typeface="Calibri"/>
                </a:rPr>
                <a:t>.</a:t>
              </a:r>
            </a:p>
          </p:txBody>
        </p:sp>
      </p:grpSp>
    </p:spTree>
  </p:cSld>
  <p:clrMapOvr>
    <a:masterClrMapping/>
  </p:clrMapOvr>
  <p:transition spd="med"/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8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905732" y="617796"/>
            <a:ext cx="10380537" cy="54572"/>
          </a:xfrm>
          <a:prstGeom prst="rect">
            <a:avLst/>
          </a:prstGeom>
          <a:ln w="12700">
            <a:miter lim="400000"/>
          </a:ln>
        </p:spPr>
      </p:pic>
      <p:sp>
        <p:nvSpPr>
          <p:cNvPr id="1669" name="자원예약 관리자"/>
          <p:cNvSpPr txBox="1"/>
          <p:nvPr/>
        </p:nvSpPr>
        <p:spPr>
          <a:xfrm>
            <a:off x="1131170" y="154780"/>
            <a:ext cx="4323798" cy="4276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1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자원예약 관리자</a:t>
            </a:r>
          </a:p>
        </p:txBody>
      </p:sp>
      <p:pic>
        <p:nvPicPr>
          <p:cNvPr id="1670" name="image19.png" descr="image19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5849" y="57209"/>
            <a:ext cx="1640418" cy="61515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673" name="그룹화"/>
          <p:cNvGrpSpPr/>
          <p:nvPr/>
        </p:nvGrpSpPr>
        <p:grpSpPr>
          <a:xfrm>
            <a:off x="9046084" y="5121880"/>
            <a:ext cx="2839953" cy="1244506"/>
            <a:chOff x="0" y="0"/>
            <a:chExt cx="2839952" cy="1244505"/>
          </a:xfrm>
        </p:grpSpPr>
        <p:sp>
          <p:nvSpPr>
            <p:cNvPr id="1671" name="직사각형"/>
            <p:cNvSpPr/>
            <p:nvPr/>
          </p:nvSpPr>
          <p:spPr>
            <a:xfrm>
              <a:off x="-1" y="-1"/>
              <a:ext cx="2839953" cy="1244506"/>
            </a:xfrm>
            <a:prstGeom prst="rect">
              <a:avLst/>
            </a:prstGeom>
            <a:noFill/>
            <a:ln w="25400" cap="flat">
              <a:solidFill>
                <a:schemeClr val="accent5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1500"/>
              </a:pPr>
              <a:endParaRPr/>
            </a:p>
          </p:txBody>
        </p:sp>
        <p:sp>
          <p:nvSpPr>
            <p:cNvPr id="1672" name="사용자가 신청한 자원예약을 승인,취소 할 수 있다."/>
            <p:cNvSpPr txBox="1"/>
            <p:nvPr/>
          </p:nvSpPr>
          <p:spPr>
            <a:xfrm>
              <a:off x="58419" y="313570"/>
              <a:ext cx="2723114" cy="6173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 algn="ctr">
                <a:defRPr sz="1500">
                  <a:latin typeface="맑은 고딕"/>
                  <a:ea typeface="맑은 고딕"/>
                  <a:cs typeface="맑은 고딕"/>
                  <a:sym typeface="맑은 고딕"/>
                </a:defRPr>
              </a:pPr>
              <a:r>
                <a:t>사용자가 신청한 자원예약을 승인</a:t>
              </a:r>
              <a:r>
                <a:rPr>
                  <a:latin typeface="+mn-lt"/>
                  <a:ea typeface="+mn-ea"/>
                  <a:cs typeface="+mn-cs"/>
                  <a:sym typeface="Calibri"/>
                </a:rPr>
                <a:t>,</a:t>
              </a:r>
              <a:r>
                <a:t>취소 할 수 있다</a:t>
              </a:r>
              <a:r>
                <a:rPr>
                  <a:latin typeface="+mn-lt"/>
                  <a:ea typeface="+mn-ea"/>
                  <a:cs typeface="+mn-cs"/>
                  <a:sym typeface="Calibri"/>
                </a:rPr>
                <a:t>.</a:t>
              </a:r>
            </a:p>
          </p:txBody>
        </p:sp>
      </p:grpSp>
      <p:pic>
        <p:nvPicPr>
          <p:cNvPr id="1674" name="image28.png" descr="image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895275"/>
            <a:ext cx="12192000" cy="3776965"/>
          </a:xfrm>
          <a:prstGeom prst="rect">
            <a:avLst/>
          </a:prstGeom>
          <a:ln w="12700">
            <a:miter lim="400000"/>
          </a:ln>
        </p:spPr>
      </p:pic>
      <p:sp>
        <p:nvSpPr>
          <p:cNvPr id="1675" name="직사각형"/>
          <p:cNvSpPr/>
          <p:nvPr/>
        </p:nvSpPr>
        <p:spPr>
          <a:xfrm>
            <a:off x="9046084" y="4174392"/>
            <a:ext cx="2839950" cy="514711"/>
          </a:xfrm>
          <a:prstGeom prst="rect">
            <a:avLst/>
          </a:prstGeom>
          <a:ln w="25400">
            <a:solidFill>
              <a:schemeClr val="accent5"/>
            </a:solidFill>
          </a:ln>
        </p:spPr>
        <p:txBody>
          <a:bodyPr lIns="0" tIns="0" rIns="0" bIns="0" anchor="ctr"/>
          <a:lstStyle/>
          <a:p>
            <a:pPr algn="ctr">
              <a:defRPr sz="1500"/>
            </a:pPr>
            <a:endParaRPr/>
          </a:p>
        </p:txBody>
      </p:sp>
      <p:sp>
        <p:nvSpPr>
          <p:cNvPr id="1676" name="선"/>
          <p:cNvSpPr/>
          <p:nvPr/>
        </p:nvSpPr>
        <p:spPr>
          <a:xfrm flipH="1">
            <a:off x="10466058" y="4689104"/>
            <a:ext cx="4" cy="432779"/>
          </a:xfrm>
          <a:prstGeom prst="line">
            <a:avLst/>
          </a:prstGeom>
          <a:ln w="25400">
            <a:solidFill>
              <a:schemeClr val="accent5"/>
            </a:solidFill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677" name="직사각형"/>
          <p:cNvSpPr/>
          <p:nvPr/>
        </p:nvSpPr>
        <p:spPr>
          <a:xfrm>
            <a:off x="472292" y="1621295"/>
            <a:ext cx="11719708" cy="1623458"/>
          </a:xfrm>
          <a:prstGeom prst="rect">
            <a:avLst/>
          </a:prstGeom>
          <a:ln w="25400">
            <a:solidFill>
              <a:schemeClr val="accent5"/>
            </a:solidFill>
          </a:ln>
        </p:spPr>
        <p:txBody>
          <a:bodyPr lIns="0" tIns="0" rIns="0" bIns="0" anchor="ctr"/>
          <a:lstStyle/>
          <a:p>
            <a:pPr algn="ctr">
              <a:defRPr sz="1500"/>
            </a:pPr>
            <a:endParaRPr/>
          </a:p>
        </p:txBody>
      </p:sp>
      <p:sp>
        <p:nvSpPr>
          <p:cNvPr id="1678" name="선"/>
          <p:cNvSpPr/>
          <p:nvPr/>
        </p:nvSpPr>
        <p:spPr>
          <a:xfrm flipH="1">
            <a:off x="4032248" y="3244752"/>
            <a:ext cx="3" cy="1660740"/>
          </a:xfrm>
          <a:prstGeom prst="line">
            <a:avLst/>
          </a:prstGeom>
          <a:ln w="25400">
            <a:solidFill>
              <a:schemeClr val="accent5"/>
            </a:solidFill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grpSp>
        <p:nvGrpSpPr>
          <p:cNvPr id="1681" name="그룹화"/>
          <p:cNvGrpSpPr/>
          <p:nvPr/>
        </p:nvGrpSpPr>
        <p:grpSpPr>
          <a:xfrm>
            <a:off x="2129434" y="5180337"/>
            <a:ext cx="3966566" cy="563798"/>
            <a:chOff x="0" y="0"/>
            <a:chExt cx="3966565" cy="563796"/>
          </a:xfrm>
        </p:grpSpPr>
        <p:sp>
          <p:nvSpPr>
            <p:cNvPr id="1679" name="직사각형"/>
            <p:cNvSpPr/>
            <p:nvPr/>
          </p:nvSpPr>
          <p:spPr>
            <a:xfrm>
              <a:off x="-1" y="-1"/>
              <a:ext cx="3966567" cy="563797"/>
            </a:xfrm>
            <a:prstGeom prst="rect">
              <a:avLst/>
            </a:prstGeom>
            <a:noFill/>
            <a:ln w="25400" cap="flat">
              <a:solidFill>
                <a:schemeClr val="accent5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1500"/>
              </a:pPr>
              <a:endParaRPr/>
            </a:p>
          </p:txBody>
        </p:sp>
        <p:sp>
          <p:nvSpPr>
            <p:cNvPr id="1680" name="모든 예약 내역을 검색 할 수 있다."/>
            <p:cNvSpPr txBox="1"/>
            <p:nvPr/>
          </p:nvSpPr>
          <p:spPr>
            <a:xfrm>
              <a:off x="58419" y="115207"/>
              <a:ext cx="3849727" cy="33337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 algn="ctr">
                <a:defRPr sz="1500">
                  <a:latin typeface="맑은 고딕"/>
                  <a:ea typeface="맑은 고딕"/>
                  <a:cs typeface="맑은 고딕"/>
                  <a:sym typeface="맑은 고딕"/>
                </a:defRPr>
              </a:pPr>
              <a:r>
                <a:t>모든 예약 내역을 검색 할 수 있다</a:t>
              </a:r>
              <a:r>
                <a:rPr>
                  <a:latin typeface="+mn-lt"/>
                  <a:ea typeface="+mn-ea"/>
                  <a:cs typeface="+mn-cs"/>
                  <a:sym typeface="Calibri"/>
                </a:rPr>
                <a:t>.</a:t>
              </a:r>
            </a:p>
          </p:txBody>
        </p:sp>
      </p:grpSp>
    </p:spTree>
  </p:cSld>
  <p:clrMapOvr>
    <a:masterClrMapping/>
  </p:clrMapOvr>
  <p:transition spd="med"/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3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905732" y="617796"/>
            <a:ext cx="10380537" cy="54572"/>
          </a:xfrm>
          <a:prstGeom prst="rect">
            <a:avLst/>
          </a:prstGeom>
          <a:ln w="12700">
            <a:miter lim="400000"/>
          </a:ln>
        </p:spPr>
      </p:pic>
      <p:sp>
        <p:nvSpPr>
          <p:cNvPr id="1684" name="자원예약 관리자"/>
          <p:cNvSpPr txBox="1"/>
          <p:nvPr/>
        </p:nvSpPr>
        <p:spPr>
          <a:xfrm>
            <a:off x="1131170" y="154780"/>
            <a:ext cx="4323798" cy="4276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1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자원예약 관리자</a:t>
            </a:r>
          </a:p>
        </p:txBody>
      </p:sp>
      <p:pic>
        <p:nvPicPr>
          <p:cNvPr id="1685" name="image19.png" descr="image19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5849" y="57209"/>
            <a:ext cx="1640418" cy="615157"/>
          </a:xfrm>
          <a:prstGeom prst="rect">
            <a:avLst/>
          </a:prstGeom>
          <a:ln w="12700">
            <a:miter lim="400000"/>
          </a:ln>
        </p:spPr>
      </p:pic>
      <p:pic>
        <p:nvPicPr>
          <p:cNvPr id="1686" name="image29.png" descr="image29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887234"/>
            <a:ext cx="12192000" cy="4182237"/>
          </a:xfrm>
          <a:prstGeom prst="rect">
            <a:avLst/>
          </a:prstGeom>
          <a:ln w="12700">
            <a:miter lim="400000"/>
          </a:ln>
        </p:spPr>
      </p:pic>
      <p:sp>
        <p:nvSpPr>
          <p:cNvPr id="1687" name="선"/>
          <p:cNvSpPr/>
          <p:nvPr/>
        </p:nvSpPr>
        <p:spPr>
          <a:xfrm>
            <a:off x="1855841" y="1139926"/>
            <a:ext cx="962738" cy="3820242"/>
          </a:xfrm>
          <a:prstGeom prst="line">
            <a:avLst/>
          </a:prstGeom>
          <a:ln w="25400">
            <a:solidFill>
              <a:schemeClr val="accent5"/>
            </a:solidFill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grpSp>
        <p:nvGrpSpPr>
          <p:cNvPr id="1690" name="그룹화"/>
          <p:cNvGrpSpPr/>
          <p:nvPr/>
        </p:nvGrpSpPr>
        <p:grpSpPr>
          <a:xfrm>
            <a:off x="1246200" y="5069470"/>
            <a:ext cx="3431539" cy="1788532"/>
            <a:chOff x="0" y="0"/>
            <a:chExt cx="3431538" cy="1788530"/>
          </a:xfrm>
        </p:grpSpPr>
        <p:sp>
          <p:nvSpPr>
            <p:cNvPr id="1688" name="직사각형"/>
            <p:cNvSpPr/>
            <p:nvPr/>
          </p:nvSpPr>
          <p:spPr>
            <a:xfrm>
              <a:off x="-1" y="-1"/>
              <a:ext cx="3431540" cy="1788532"/>
            </a:xfrm>
            <a:prstGeom prst="rect">
              <a:avLst/>
            </a:prstGeom>
            <a:noFill/>
            <a:ln w="25400" cap="flat">
              <a:solidFill>
                <a:schemeClr val="accent5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1500"/>
              </a:pPr>
              <a:endParaRPr/>
            </a:p>
          </p:txBody>
        </p:sp>
        <p:sp>
          <p:nvSpPr>
            <p:cNvPr id="1689" name="모달창을 통해 자원예약 소분류를 추가 할 수 있다."/>
            <p:cNvSpPr txBox="1"/>
            <p:nvPr/>
          </p:nvSpPr>
          <p:spPr>
            <a:xfrm>
              <a:off x="58418" y="606605"/>
              <a:ext cx="3314700" cy="57531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 algn="ctr">
                <a:defRPr sz="1500">
                  <a:latin typeface="맑은 고딕"/>
                  <a:ea typeface="맑은 고딕"/>
                  <a:cs typeface="맑은 고딕"/>
                  <a:sym typeface="맑은 고딕"/>
                </a:defRPr>
              </a:pPr>
              <a:r>
                <a:t>모달창을 통해 자원예약 소분류를 추가 할 수 있다</a:t>
              </a:r>
              <a:r>
                <a:rPr>
                  <a:latin typeface="+mn-lt"/>
                  <a:ea typeface="+mn-ea"/>
                  <a:cs typeface="+mn-cs"/>
                  <a:sym typeface="Calibri"/>
                </a:rPr>
                <a:t>.</a:t>
              </a:r>
            </a:p>
          </p:txBody>
        </p:sp>
      </p:grpSp>
      <p:sp>
        <p:nvSpPr>
          <p:cNvPr id="1691" name="직사각형"/>
          <p:cNvSpPr/>
          <p:nvPr/>
        </p:nvSpPr>
        <p:spPr>
          <a:xfrm>
            <a:off x="8902696" y="2720998"/>
            <a:ext cx="3126726" cy="2348475"/>
          </a:xfrm>
          <a:prstGeom prst="rect">
            <a:avLst/>
          </a:prstGeom>
          <a:ln w="25400">
            <a:solidFill>
              <a:schemeClr val="accent5"/>
            </a:solidFill>
          </a:ln>
        </p:spPr>
        <p:txBody>
          <a:bodyPr lIns="0" tIns="0" rIns="0" bIns="0" anchor="ctr"/>
          <a:lstStyle/>
          <a:p>
            <a:pPr algn="ctr">
              <a:defRPr sz="1500"/>
            </a:pPr>
            <a:endParaRPr/>
          </a:p>
        </p:txBody>
      </p:sp>
      <p:grpSp>
        <p:nvGrpSpPr>
          <p:cNvPr id="1694" name="그룹화"/>
          <p:cNvGrpSpPr/>
          <p:nvPr/>
        </p:nvGrpSpPr>
        <p:grpSpPr>
          <a:xfrm>
            <a:off x="8599118" y="5566128"/>
            <a:ext cx="3377255" cy="717291"/>
            <a:chOff x="0" y="30303"/>
            <a:chExt cx="3073675" cy="514712"/>
          </a:xfrm>
        </p:grpSpPr>
        <p:sp>
          <p:nvSpPr>
            <p:cNvPr id="1692" name="직사각형"/>
            <p:cNvSpPr/>
            <p:nvPr/>
          </p:nvSpPr>
          <p:spPr>
            <a:xfrm flipH="1">
              <a:off x="0" y="30303"/>
              <a:ext cx="3073675" cy="514712"/>
            </a:xfrm>
            <a:prstGeom prst="rect">
              <a:avLst/>
            </a:prstGeom>
            <a:noFill/>
            <a:ln w="25400" cap="flat">
              <a:solidFill>
                <a:schemeClr val="accent5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1500"/>
              </a:pPr>
              <a:endParaRPr/>
            </a:p>
          </p:txBody>
        </p:sp>
        <p:sp>
          <p:nvSpPr>
            <p:cNvPr id="1693" name="자원명을 수정 및 이용 불가 또는 이용 가능 상태로 변경 할 수 있다."/>
            <p:cNvSpPr txBox="1"/>
            <p:nvPr/>
          </p:nvSpPr>
          <p:spPr>
            <a:xfrm>
              <a:off x="58419" y="88891"/>
              <a:ext cx="2956836" cy="3975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 algn="ctr">
                <a:defRPr sz="1500">
                  <a:latin typeface="맑은 고딕"/>
                  <a:ea typeface="맑은 고딕"/>
                  <a:cs typeface="맑은 고딕"/>
                  <a:sym typeface="맑은 고딕"/>
                </a:defRPr>
              </a:pPr>
              <a:r>
                <a:rPr dirty="0" err="1"/>
                <a:t>자원명을</a:t>
              </a:r>
              <a:r>
                <a:rPr dirty="0"/>
                <a:t> </a:t>
              </a:r>
              <a:r>
                <a:rPr dirty="0" err="1"/>
                <a:t>수정</a:t>
              </a:r>
              <a:r>
                <a:rPr dirty="0"/>
                <a:t> 및 </a:t>
              </a:r>
              <a:r>
                <a:rPr dirty="0" err="1"/>
                <a:t>이용</a:t>
              </a:r>
              <a:r>
                <a:rPr dirty="0"/>
                <a:t> </a:t>
              </a:r>
              <a:r>
                <a:rPr dirty="0" err="1"/>
                <a:t>불가</a:t>
              </a:r>
              <a:r>
                <a:rPr dirty="0"/>
                <a:t> </a:t>
              </a:r>
              <a:r>
                <a:rPr dirty="0" err="1"/>
                <a:t>또는</a:t>
              </a:r>
              <a:endParaRPr lang="en-US" dirty="0"/>
            </a:p>
            <a:p>
              <a:pPr algn="ctr">
                <a:defRPr sz="1500">
                  <a:latin typeface="맑은 고딕"/>
                  <a:ea typeface="맑은 고딕"/>
                  <a:cs typeface="맑은 고딕"/>
                  <a:sym typeface="맑은 고딕"/>
                </a:defRPr>
              </a:pPr>
              <a:r>
                <a:rPr dirty="0" err="1"/>
                <a:t>이용</a:t>
              </a:r>
              <a:r>
                <a:rPr dirty="0"/>
                <a:t> </a:t>
              </a:r>
              <a:r>
                <a:rPr dirty="0" err="1"/>
                <a:t>가능</a:t>
              </a:r>
              <a:r>
                <a:rPr dirty="0"/>
                <a:t> </a:t>
              </a:r>
              <a:r>
                <a:rPr dirty="0" err="1"/>
                <a:t>상태로</a:t>
              </a:r>
              <a:r>
                <a:rPr dirty="0"/>
                <a:t> </a:t>
              </a:r>
              <a:r>
                <a:rPr dirty="0" err="1"/>
                <a:t>변경</a:t>
              </a:r>
              <a:r>
                <a:rPr dirty="0"/>
                <a:t> 할 수 </a:t>
              </a:r>
              <a:r>
                <a:rPr dirty="0" err="1"/>
                <a:t>있다</a:t>
              </a:r>
              <a:r>
                <a:rPr dirty="0">
                  <a:latin typeface="+mn-lt"/>
                  <a:ea typeface="+mn-ea"/>
                  <a:cs typeface="+mn-cs"/>
                  <a:sym typeface="Calibri"/>
                </a:rPr>
                <a:t>.</a:t>
              </a:r>
            </a:p>
          </p:txBody>
        </p:sp>
      </p:grpSp>
      <p:sp>
        <p:nvSpPr>
          <p:cNvPr id="1695" name="선"/>
          <p:cNvSpPr/>
          <p:nvPr/>
        </p:nvSpPr>
        <p:spPr>
          <a:xfrm flipH="1">
            <a:off x="10466058" y="5069472"/>
            <a:ext cx="4" cy="484731"/>
          </a:xfrm>
          <a:prstGeom prst="line">
            <a:avLst/>
          </a:prstGeom>
          <a:ln w="25400">
            <a:solidFill>
              <a:schemeClr val="accent5"/>
            </a:solidFill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pic>
        <p:nvPicPr>
          <p:cNvPr id="1696" name="image30.png" descr="image3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6202" y="5069471"/>
            <a:ext cx="3431536" cy="178853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699" name="그룹화"/>
          <p:cNvGrpSpPr/>
          <p:nvPr/>
        </p:nvGrpSpPr>
        <p:grpSpPr>
          <a:xfrm>
            <a:off x="4814935" y="5069471"/>
            <a:ext cx="3333246" cy="1788531"/>
            <a:chOff x="0" y="0"/>
            <a:chExt cx="3073674" cy="1788529"/>
          </a:xfrm>
        </p:grpSpPr>
        <p:sp>
          <p:nvSpPr>
            <p:cNvPr id="1697" name="직사각형"/>
            <p:cNvSpPr/>
            <p:nvPr/>
          </p:nvSpPr>
          <p:spPr>
            <a:xfrm flipH="1">
              <a:off x="0" y="0"/>
              <a:ext cx="3073675" cy="1788531"/>
            </a:xfrm>
            <a:prstGeom prst="rect">
              <a:avLst/>
            </a:prstGeom>
            <a:noFill/>
            <a:ln w="25400" cap="flat">
              <a:solidFill>
                <a:schemeClr val="accent5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1500"/>
              </a:pPr>
              <a:endParaRPr/>
            </a:p>
          </p:txBody>
        </p:sp>
        <p:sp>
          <p:nvSpPr>
            <p:cNvPr id="1698" name="모달창을 통해 자원 소분류를 추가 할 수 있다."/>
            <p:cNvSpPr txBox="1"/>
            <p:nvPr/>
          </p:nvSpPr>
          <p:spPr>
            <a:xfrm>
              <a:off x="58419" y="606605"/>
              <a:ext cx="2956836" cy="57531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 algn="ctr">
                <a:defRPr sz="1500">
                  <a:latin typeface="맑은 고딕"/>
                  <a:ea typeface="맑은 고딕"/>
                  <a:cs typeface="맑은 고딕"/>
                  <a:sym typeface="맑은 고딕"/>
                </a:defRPr>
              </a:pPr>
              <a:r>
                <a:t>모달창을 통해 자원 소분류를 추가 할 수 있다</a:t>
              </a:r>
              <a:r>
                <a:rPr>
                  <a:latin typeface="+mn-lt"/>
                  <a:ea typeface="+mn-ea"/>
                  <a:cs typeface="+mn-cs"/>
                  <a:sym typeface="Calibri"/>
                </a:rPr>
                <a:t>.</a:t>
              </a:r>
            </a:p>
          </p:txBody>
        </p:sp>
      </p:grpSp>
    </p:spTree>
  </p:cSld>
  <p:clrMapOvr>
    <a:masterClrMapping/>
  </p:clrMapOvr>
  <p:transition spd="med"/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1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905732" y="617796"/>
            <a:ext cx="10380537" cy="54572"/>
          </a:xfrm>
          <a:prstGeom prst="rect">
            <a:avLst/>
          </a:prstGeom>
          <a:ln w="12700">
            <a:miter lim="400000"/>
          </a:ln>
        </p:spPr>
      </p:pic>
      <p:sp>
        <p:nvSpPr>
          <p:cNvPr id="1702" name="자원 예약 통계"/>
          <p:cNvSpPr txBox="1"/>
          <p:nvPr/>
        </p:nvSpPr>
        <p:spPr>
          <a:xfrm>
            <a:off x="1131170" y="154780"/>
            <a:ext cx="4323798" cy="4276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1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dirty="0" err="1"/>
              <a:t>자원예약</a:t>
            </a:r>
            <a:r>
              <a:rPr dirty="0"/>
              <a:t> </a:t>
            </a:r>
            <a:r>
              <a:rPr dirty="0" err="1"/>
              <a:t>통계</a:t>
            </a:r>
            <a:endParaRPr dirty="0"/>
          </a:p>
        </p:txBody>
      </p:sp>
      <p:pic>
        <p:nvPicPr>
          <p:cNvPr id="1703" name="image19.png" descr="image19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5849" y="57209"/>
            <a:ext cx="1640418" cy="615157"/>
          </a:xfrm>
          <a:prstGeom prst="rect">
            <a:avLst/>
          </a:prstGeom>
          <a:ln w="12700">
            <a:miter lim="400000"/>
          </a:ln>
        </p:spPr>
      </p:pic>
      <p:pic>
        <p:nvPicPr>
          <p:cNvPr id="1704" name="image31.png" descr="image31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5732" y="1180784"/>
            <a:ext cx="7468642" cy="449643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707" name="그룹화"/>
          <p:cNvGrpSpPr/>
          <p:nvPr/>
        </p:nvGrpSpPr>
        <p:grpSpPr>
          <a:xfrm>
            <a:off x="8806318" y="2416811"/>
            <a:ext cx="3073676" cy="1788531"/>
            <a:chOff x="0" y="0"/>
            <a:chExt cx="3073674" cy="1788530"/>
          </a:xfrm>
        </p:grpSpPr>
        <p:sp>
          <p:nvSpPr>
            <p:cNvPr id="1705" name="직사각형"/>
            <p:cNvSpPr/>
            <p:nvPr/>
          </p:nvSpPr>
          <p:spPr>
            <a:xfrm flipH="1">
              <a:off x="0" y="0"/>
              <a:ext cx="3073675" cy="1788531"/>
            </a:xfrm>
            <a:prstGeom prst="rect">
              <a:avLst/>
            </a:prstGeom>
            <a:noFill/>
            <a:ln w="25400" cap="flat">
              <a:solidFill>
                <a:schemeClr val="accent5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1500"/>
              </a:pPr>
              <a:endParaRPr/>
            </a:p>
          </p:txBody>
        </p:sp>
        <p:sp>
          <p:nvSpPr>
            <p:cNvPr id="1706" name="예약 통계 탭을 통해…"/>
            <p:cNvSpPr txBox="1"/>
            <p:nvPr/>
          </p:nvSpPr>
          <p:spPr>
            <a:xfrm>
              <a:off x="58419" y="464613"/>
              <a:ext cx="2956836" cy="8592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 algn="ctr">
                <a:defRPr sz="1500">
                  <a:latin typeface="맑은 고딕"/>
                  <a:ea typeface="맑은 고딕"/>
                  <a:cs typeface="맑은 고딕"/>
                  <a:sym typeface="맑은 고딕"/>
                </a:defRPr>
              </a:pPr>
              <a:r>
                <a:t>예약 통계 탭을 통해 </a:t>
              </a:r>
            </a:p>
            <a:p>
              <a:pPr algn="ctr">
                <a:defRPr sz="1500">
                  <a:latin typeface="맑은 고딕"/>
                  <a:ea typeface="맑은 고딕"/>
                  <a:cs typeface="맑은 고딕"/>
                  <a:sym typeface="맑은 고딕"/>
                </a:defRPr>
              </a:pPr>
              <a:r>
                <a:t>최근 </a:t>
              </a:r>
              <a:r>
                <a:rPr>
                  <a:latin typeface="+mn-lt"/>
                  <a:ea typeface="+mn-ea"/>
                  <a:cs typeface="+mn-cs"/>
                  <a:sym typeface="Calibri"/>
                </a:rPr>
                <a:t>6</a:t>
              </a:r>
              <a:r>
                <a:t>개월 동안의 예약 통계를 </a:t>
              </a:r>
            </a:p>
            <a:p>
              <a:pPr algn="ctr">
                <a:defRPr sz="1500">
                  <a:latin typeface="맑은 고딕"/>
                  <a:ea typeface="맑은 고딕"/>
                  <a:cs typeface="맑은 고딕"/>
                  <a:sym typeface="맑은 고딕"/>
                </a:defRPr>
              </a:pPr>
              <a:r>
                <a:t>확인 할 수 있다</a:t>
              </a:r>
              <a:r>
                <a:rPr>
                  <a:latin typeface="+mn-lt"/>
                  <a:ea typeface="+mn-ea"/>
                  <a:cs typeface="+mn-cs"/>
                  <a:sym typeface="Calibri"/>
                </a:rPr>
                <a:t>.</a:t>
              </a:r>
            </a:p>
          </p:txBody>
        </p:sp>
      </p:grpSp>
    </p:spTree>
  </p:cSld>
  <p:clrMapOvr>
    <a:masterClrMapping/>
  </p:clrMapOvr>
  <p:transition spd="med"/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9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905732" y="617796"/>
            <a:ext cx="10380537" cy="54572"/>
          </a:xfrm>
          <a:prstGeom prst="rect">
            <a:avLst/>
          </a:prstGeom>
          <a:ln w="12700">
            <a:miter lim="400000"/>
          </a:ln>
        </p:spPr>
      </p:pic>
      <p:sp>
        <p:nvSpPr>
          <p:cNvPr id="1710" name="자원예약 관리자"/>
          <p:cNvSpPr txBox="1"/>
          <p:nvPr/>
        </p:nvSpPr>
        <p:spPr>
          <a:xfrm>
            <a:off x="1131170" y="154781"/>
            <a:ext cx="4323798" cy="427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1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자원예약 관리자</a:t>
            </a:r>
          </a:p>
        </p:txBody>
      </p:sp>
      <p:pic>
        <p:nvPicPr>
          <p:cNvPr id="1711" name="image19.png" descr="image19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5849" y="57209"/>
            <a:ext cx="1640418" cy="615157"/>
          </a:xfrm>
          <a:prstGeom prst="rect">
            <a:avLst/>
          </a:prstGeom>
          <a:ln w="12700">
            <a:miter lim="400000"/>
          </a:ln>
        </p:spPr>
      </p:pic>
      <p:pic>
        <p:nvPicPr>
          <p:cNvPr id="1712" name="image32.png" descr="image3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5732" y="883919"/>
            <a:ext cx="8059274" cy="2391110"/>
          </a:xfrm>
          <a:prstGeom prst="rect">
            <a:avLst/>
          </a:prstGeom>
          <a:ln w="12700">
            <a:miter lim="400000"/>
          </a:ln>
        </p:spPr>
      </p:pic>
      <p:sp>
        <p:nvSpPr>
          <p:cNvPr id="1713" name="직사각형"/>
          <p:cNvSpPr/>
          <p:nvPr/>
        </p:nvSpPr>
        <p:spPr>
          <a:xfrm flipH="1">
            <a:off x="7981232" y="2713826"/>
            <a:ext cx="983774" cy="387431"/>
          </a:xfrm>
          <a:prstGeom prst="rect">
            <a:avLst/>
          </a:prstGeom>
          <a:ln w="25400">
            <a:solidFill>
              <a:schemeClr val="accent5"/>
            </a:solidFill>
          </a:ln>
        </p:spPr>
        <p:txBody>
          <a:bodyPr lIns="0" tIns="0" rIns="0" bIns="0" anchor="ctr"/>
          <a:lstStyle/>
          <a:p>
            <a:pPr algn="ctr">
              <a:defRPr sz="1500"/>
            </a:pPr>
            <a:endParaRPr/>
          </a:p>
        </p:txBody>
      </p:sp>
      <p:pic>
        <p:nvPicPr>
          <p:cNvPr id="1714" name="image33.png" descr="image3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5732" y="3429000"/>
            <a:ext cx="8059274" cy="318319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717" name="그룹화"/>
          <p:cNvGrpSpPr/>
          <p:nvPr/>
        </p:nvGrpSpPr>
        <p:grpSpPr>
          <a:xfrm>
            <a:off x="9350679" y="2416811"/>
            <a:ext cx="2529315" cy="2433773"/>
            <a:chOff x="0" y="0"/>
            <a:chExt cx="2377222" cy="2433772"/>
          </a:xfrm>
        </p:grpSpPr>
        <p:sp>
          <p:nvSpPr>
            <p:cNvPr id="1715" name="직사각형"/>
            <p:cNvSpPr/>
            <p:nvPr/>
          </p:nvSpPr>
          <p:spPr>
            <a:xfrm flipH="1">
              <a:off x="0" y="0"/>
              <a:ext cx="2377223" cy="2433773"/>
            </a:xfrm>
            <a:prstGeom prst="rect">
              <a:avLst/>
            </a:prstGeom>
            <a:noFill/>
            <a:ln w="25400" cap="flat">
              <a:solidFill>
                <a:schemeClr val="accent5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1500"/>
              </a:pPr>
              <a:endParaRPr/>
            </a:p>
          </p:txBody>
        </p:sp>
        <p:sp>
          <p:nvSpPr>
            <p:cNvPr id="1716" name="자원공지사항에…"/>
            <p:cNvSpPr txBox="1"/>
            <p:nvPr/>
          </p:nvSpPr>
          <p:spPr>
            <a:xfrm>
              <a:off x="58419" y="566317"/>
              <a:ext cx="2260385" cy="130113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 algn="ctr">
                <a:defRPr sz="1500">
                  <a:latin typeface="맑은 고딕"/>
                  <a:ea typeface="맑은 고딕"/>
                  <a:cs typeface="맑은 고딕"/>
                  <a:sym typeface="맑은 고딕"/>
                </a:defRPr>
              </a:pPr>
              <a:r>
                <a:rPr dirty="0" err="1"/>
                <a:t>자원공지사항에</a:t>
              </a:r>
              <a:r>
                <a:rPr dirty="0"/>
                <a:t> </a:t>
              </a:r>
            </a:p>
            <a:p>
              <a:pPr algn="ctr">
                <a:defRPr sz="1500">
                  <a:latin typeface="맑은 고딕"/>
                  <a:ea typeface="맑은 고딕"/>
                  <a:cs typeface="맑은 고딕"/>
                  <a:sym typeface="맑은 고딕"/>
                </a:defRPr>
              </a:pPr>
              <a:r>
                <a:rPr dirty="0" err="1"/>
                <a:t>수정하기</a:t>
              </a:r>
              <a:r>
                <a:rPr dirty="0"/>
                <a:t> </a:t>
              </a:r>
              <a:r>
                <a:rPr dirty="0" err="1"/>
                <a:t>버튼을</a:t>
              </a:r>
              <a:r>
                <a:rPr dirty="0"/>
                <a:t> </a:t>
              </a:r>
              <a:r>
                <a:rPr dirty="0" err="1"/>
                <a:t>클릭하면</a:t>
              </a:r>
              <a:r>
                <a:rPr dirty="0"/>
                <a:t> </a:t>
              </a:r>
            </a:p>
            <a:p>
              <a:pPr algn="ctr">
                <a:defRPr sz="1500">
                  <a:latin typeface="맑은 고딕"/>
                  <a:ea typeface="맑은 고딕"/>
                  <a:cs typeface="맑은 고딕"/>
                  <a:sym typeface="맑은 고딕"/>
                </a:defRPr>
              </a:pPr>
              <a:r>
                <a:rPr dirty="0" err="1"/>
                <a:t>네이버</a:t>
              </a:r>
              <a:r>
                <a:rPr dirty="0"/>
                <a:t> </a:t>
              </a:r>
              <a:r>
                <a:rPr dirty="0" err="1"/>
                <a:t>스마트에디터로</a:t>
              </a:r>
              <a:r>
                <a:rPr dirty="0"/>
                <a:t> </a:t>
              </a:r>
            </a:p>
            <a:p>
              <a:pPr algn="ctr">
                <a:defRPr sz="1500">
                  <a:latin typeface="맑은 고딕"/>
                  <a:ea typeface="맑은 고딕"/>
                  <a:cs typeface="맑은 고딕"/>
                  <a:sym typeface="맑은 고딕"/>
                </a:defRPr>
              </a:pPr>
              <a:r>
                <a:rPr dirty="0" err="1"/>
                <a:t>공지사항을</a:t>
              </a:r>
              <a:r>
                <a:rPr dirty="0"/>
                <a:t> </a:t>
              </a:r>
            </a:p>
            <a:p>
              <a:pPr algn="ctr">
                <a:defRPr sz="1500">
                  <a:latin typeface="맑은 고딕"/>
                  <a:ea typeface="맑은 고딕"/>
                  <a:cs typeface="맑은 고딕"/>
                  <a:sym typeface="맑은 고딕"/>
                </a:defRPr>
              </a:pPr>
              <a:r>
                <a:rPr dirty="0" err="1"/>
                <a:t>수정할</a:t>
              </a:r>
              <a:r>
                <a:rPr dirty="0"/>
                <a:t> 수 </a:t>
              </a:r>
              <a:r>
                <a:rPr dirty="0" err="1"/>
                <a:t>있다</a:t>
              </a:r>
              <a:r>
                <a:rPr dirty="0">
                  <a:latin typeface="+mn-lt"/>
                  <a:ea typeface="+mn-ea"/>
                  <a:cs typeface="+mn-cs"/>
                  <a:sym typeface="Calibri"/>
                </a:rPr>
                <a:t>.</a:t>
              </a:r>
            </a:p>
          </p:txBody>
        </p:sp>
      </p:grp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그림 128" descr="그림 1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6639" y="4597052"/>
            <a:ext cx="2174861" cy="1118598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5"/>
            </a:solidFill>
            <a:miter lim="400000"/>
          </a:ln>
        </p:spPr>
      </p:pic>
      <p:pic>
        <p:nvPicPr>
          <p:cNvPr id="247" name="그림 107" descr="그림 10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8901" y="799223"/>
            <a:ext cx="2027078" cy="795264"/>
          </a:xfrm>
          <a:prstGeom prst="rect">
            <a:avLst/>
          </a:prstGeom>
          <a:ln w="12700">
            <a:miter lim="400000"/>
          </a:ln>
        </p:spPr>
      </p:pic>
      <p:pic>
        <p:nvPicPr>
          <p:cNvPr id="248" name="그림 102" descr="그림 10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8340" y="757011"/>
            <a:ext cx="2563084" cy="5208603"/>
          </a:xfrm>
          <a:prstGeom prst="rect">
            <a:avLst/>
          </a:prstGeom>
          <a:ln w="12700">
            <a:miter lim="400000"/>
          </a:ln>
        </p:spPr>
      </p:pic>
      <p:pic>
        <p:nvPicPr>
          <p:cNvPr id="249" name="그림 79" descr="그림 7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2443" y="871846"/>
            <a:ext cx="5183557" cy="2353888"/>
          </a:xfrm>
          <a:prstGeom prst="rect">
            <a:avLst/>
          </a:prstGeom>
          <a:ln w="12700">
            <a:miter lim="400000"/>
          </a:ln>
        </p:spPr>
      </p:pic>
      <p:pic>
        <p:nvPicPr>
          <p:cNvPr id="250" name="그림 74" descr="그림 7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5732" y="3400233"/>
            <a:ext cx="5190267" cy="3111881"/>
          </a:xfrm>
          <a:prstGeom prst="rect">
            <a:avLst/>
          </a:prstGeom>
          <a:ln w="12700">
            <a:miter lim="400000"/>
          </a:ln>
        </p:spPr>
      </p:pic>
      <p:pic>
        <p:nvPicPr>
          <p:cNvPr id="251" name="Object 4" descr="Object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905732" y="617796"/>
            <a:ext cx="10380537" cy="54572"/>
          </a:xfrm>
          <a:prstGeom prst="rect">
            <a:avLst/>
          </a:prstGeom>
          <a:ln w="12700">
            <a:miter lim="400000"/>
          </a:ln>
        </p:spPr>
      </p:pic>
      <p:sp>
        <p:nvSpPr>
          <p:cNvPr id="252" name="TextBox 5"/>
          <p:cNvSpPr txBox="1"/>
          <p:nvPr/>
        </p:nvSpPr>
        <p:spPr>
          <a:xfrm>
            <a:off x="1131170" y="154780"/>
            <a:ext cx="4323798" cy="408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2100" b="1">
                <a:latin typeface="+mj-lt"/>
                <a:ea typeface="+mj-ea"/>
                <a:cs typeface="+mj-cs"/>
                <a:sym typeface="Helvetica"/>
              </a:defRPr>
            </a:pPr>
            <a:r>
              <a:t>프로필</a:t>
            </a:r>
            <a:r>
              <a:rPr>
                <a:latin typeface="+mn-lt"/>
                <a:ea typeface="+mn-ea"/>
                <a:cs typeface="+mn-cs"/>
                <a:sym typeface="Calibri"/>
              </a:rPr>
              <a:t>: </a:t>
            </a:r>
          </a:p>
        </p:txBody>
      </p:sp>
      <p:pic>
        <p:nvPicPr>
          <p:cNvPr id="253" name="그림 29" descr="그림 2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45849" y="57209"/>
            <a:ext cx="1640418" cy="615157"/>
          </a:xfrm>
          <a:prstGeom prst="rect">
            <a:avLst/>
          </a:prstGeom>
          <a:ln w="12700">
            <a:miter lim="400000"/>
          </a:ln>
        </p:spPr>
      </p:pic>
      <p:sp>
        <p:nvSpPr>
          <p:cNvPr id="255" name="직사각형 35"/>
          <p:cNvSpPr/>
          <p:nvPr/>
        </p:nvSpPr>
        <p:spPr>
          <a:xfrm>
            <a:off x="9503764" y="2527587"/>
            <a:ext cx="2393061" cy="279688"/>
          </a:xfrm>
          <a:prstGeom prst="rect">
            <a:avLst/>
          </a:prstGeom>
          <a:ln w="19050">
            <a:solidFill>
              <a:schemeClr val="accent5"/>
            </a:solidFill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56" name="직사각형 36"/>
          <p:cNvSpPr/>
          <p:nvPr/>
        </p:nvSpPr>
        <p:spPr>
          <a:xfrm>
            <a:off x="924105" y="3400233"/>
            <a:ext cx="5171895" cy="3111881"/>
          </a:xfrm>
          <a:prstGeom prst="rect">
            <a:avLst/>
          </a:prstGeom>
          <a:ln w="19050">
            <a:solidFill>
              <a:schemeClr val="accent5"/>
            </a:solidFill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57" name="직선 화살표 연결선 39"/>
          <p:cNvSpPr/>
          <p:nvPr/>
        </p:nvSpPr>
        <p:spPr>
          <a:xfrm>
            <a:off x="1129047" y="1796854"/>
            <a:ext cx="1739282" cy="1123717"/>
          </a:xfrm>
          <a:prstGeom prst="line">
            <a:avLst/>
          </a:prstGeom>
          <a:ln w="12700">
            <a:solidFill>
              <a:srgbClr val="259E6F"/>
            </a:solidFill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58" name="TextBox 43"/>
          <p:cNvSpPr txBox="1"/>
          <p:nvPr/>
        </p:nvSpPr>
        <p:spPr>
          <a:xfrm>
            <a:off x="2775886" y="945151"/>
            <a:ext cx="2038243" cy="2527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0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메일 발송을 하면 가입대기 현황에 뜨고</a:t>
            </a:r>
          </a:p>
        </p:txBody>
      </p:sp>
      <p:sp>
        <p:nvSpPr>
          <p:cNvPr id="259" name="TextBox 44"/>
          <p:cNvSpPr txBox="1"/>
          <p:nvPr/>
        </p:nvSpPr>
        <p:spPr>
          <a:xfrm>
            <a:off x="9469746" y="1845691"/>
            <a:ext cx="2180157" cy="4140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1000">
                <a:latin typeface="+mj-lt"/>
                <a:ea typeface="+mj-ea"/>
                <a:cs typeface="+mj-cs"/>
                <a:sym typeface="Helvetica"/>
              </a:defRPr>
            </a:pPr>
            <a:r>
              <a:t>유효성검사에 걸린 정보는</a:t>
            </a:r>
          </a:p>
          <a:p>
            <a:pPr>
              <a:defRPr sz="1000">
                <a:latin typeface="+mj-lt"/>
                <a:ea typeface="+mj-ea"/>
                <a:cs typeface="+mj-cs"/>
                <a:sym typeface="Helvetica"/>
              </a:defRPr>
            </a:pPr>
            <a:r>
              <a:t>오류메시지와 함께  빨간 테두리로 바뀐다</a:t>
            </a:r>
            <a:r>
              <a:rPr>
                <a:latin typeface="+mn-lt"/>
                <a:ea typeface="+mn-ea"/>
                <a:cs typeface="+mn-cs"/>
                <a:sym typeface="Calibri"/>
              </a:rPr>
              <a:t>.</a:t>
            </a:r>
          </a:p>
        </p:txBody>
      </p:sp>
      <p:sp>
        <p:nvSpPr>
          <p:cNvPr id="260" name="TextBox 46"/>
          <p:cNvSpPr txBox="1"/>
          <p:nvPr/>
        </p:nvSpPr>
        <p:spPr>
          <a:xfrm>
            <a:off x="1505682" y="3640402"/>
            <a:ext cx="2290012" cy="2527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1000">
                <a:latin typeface="+mj-lt"/>
                <a:ea typeface="+mj-ea"/>
                <a:cs typeface="+mj-cs"/>
                <a:sym typeface="Helvetica"/>
              </a:defRPr>
            </a:pPr>
            <a:r>
              <a:t>문자와 이메일을 통한 초대 메일이 발송된다</a:t>
            </a:r>
            <a:r>
              <a:rPr>
                <a:latin typeface="+mn-lt"/>
                <a:ea typeface="+mn-ea"/>
                <a:cs typeface="+mn-cs"/>
                <a:sym typeface="Calibri"/>
              </a:rPr>
              <a:t>.</a:t>
            </a:r>
          </a:p>
        </p:txBody>
      </p:sp>
      <p:sp>
        <p:nvSpPr>
          <p:cNvPr id="261" name="직선 화살표 연결선 52"/>
          <p:cNvSpPr/>
          <p:nvPr/>
        </p:nvSpPr>
        <p:spPr>
          <a:xfrm flipH="1">
            <a:off x="10887239" y="1462905"/>
            <a:ext cx="624578" cy="1030039"/>
          </a:xfrm>
          <a:prstGeom prst="line">
            <a:avLst/>
          </a:prstGeom>
          <a:ln w="12700">
            <a:solidFill>
              <a:srgbClr val="259E6F"/>
            </a:solidFill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62" name="직선 화살표 연결선 54"/>
          <p:cNvSpPr/>
          <p:nvPr/>
        </p:nvSpPr>
        <p:spPr>
          <a:xfrm>
            <a:off x="2527225" y="5262250"/>
            <a:ext cx="3991117" cy="1"/>
          </a:xfrm>
          <a:prstGeom prst="line">
            <a:avLst/>
          </a:prstGeom>
          <a:ln w="12700">
            <a:solidFill>
              <a:srgbClr val="259E6F"/>
            </a:solidFill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63" name="직사각형 55"/>
          <p:cNvSpPr/>
          <p:nvPr/>
        </p:nvSpPr>
        <p:spPr>
          <a:xfrm>
            <a:off x="1524111" y="3604724"/>
            <a:ext cx="2569748" cy="303382"/>
          </a:xfrm>
          <a:prstGeom prst="rect">
            <a:avLst/>
          </a:prstGeom>
          <a:ln w="19050">
            <a:solidFill>
              <a:schemeClr val="accent5"/>
            </a:solidFill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64" name="그림 88" descr="그림 8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39995" y="3666482"/>
            <a:ext cx="1695689" cy="552527"/>
          </a:xfrm>
          <a:prstGeom prst="rect">
            <a:avLst/>
          </a:prstGeom>
          <a:ln w="12700">
            <a:miter lim="400000"/>
          </a:ln>
        </p:spPr>
      </p:pic>
      <p:sp>
        <p:nvSpPr>
          <p:cNvPr id="265" name="직사각형 89"/>
          <p:cNvSpPr/>
          <p:nvPr/>
        </p:nvSpPr>
        <p:spPr>
          <a:xfrm>
            <a:off x="6829269" y="6112002"/>
            <a:ext cx="1813319" cy="400112"/>
          </a:xfrm>
          <a:prstGeom prst="rect">
            <a:avLst/>
          </a:prstGeom>
          <a:ln w="19050">
            <a:solidFill>
              <a:schemeClr val="accent5"/>
            </a:solidFill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67" name="직사각형 91"/>
          <p:cNvSpPr/>
          <p:nvPr/>
        </p:nvSpPr>
        <p:spPr>
          <a:xfrm>
            <a:off x="1015872" y="1356036"/>
            <a:ext cx="173121" cy="453513"/>
          </a:xfrm>
          <a:prstGeom prst="rect">
            <a:avLst/>
          </a:prstGeom>
          <a:ln w="19050">
            <a:solidFill>
              <a:schemeClr val="accent5"/>
            </a:solidFill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68" name="TextBox 92"/>
          <p:cNvSpPr txBox="1"/>
          <p:nvPr/>
        </p:nvSpPr>
        <p:spPr>
          <a:xfrm>
            <a:off x="6874989" y="6112003"/>
            <a:ext cx="1525029" cy="4140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1000">
                <a:latin typeface="+mj-lt"/>
                <a:ea typeface="+mj-ea"/>
                <a:cs typeface="+mj-cs"/>
                <a:sym typeface="Helvetica"/>
              </a:defRPr>
            </a:pPr>
            <a:r>
              <a:t> 초대메일 보내기시 입력한</a:t>
            </a:r>
          </a:p>
          <a:p>
            <a:pPr>
              <a:defRPr sz="1000">
                <a:latin typeface="+mj-lt"/>
                <a:ea typeface="+mj-ea"/>
                <a:cs typeface="+mj-cs"/>
                <a:sym typeface="Helvetica"/>
              </a:defRPr>
            </a:pPr>
            <a:r>
              <a:t>정보가 기본적으로 등록된다</a:t>
            </a:r>
            <a:r>
              <a:rPr>
                <a:latin typeface="+mn-lt"/>
                <a:ea typeface="+mn-ea"/>
                <a:cs typeface="+mn-cs"/>
                <a:sym typeface="Calibri"/>
              </a:rPr>
              <a:t>.</a:t>
            </a:r>
          </a:p>
        </p:txBody>
      </p:sp>
      <p:sp>
        <p:nvSpPr>
          <p:cNvPr id="269" name="TextBox 96"/>
          <p:cNvSpPr txBox="1"/>
          <p:nvPr/>
        </p:nvSpPr>
        <p:spPr>
          <a:xfrm>
            <a:off x="3468225" y="2397108"/>
            <a:ext cx="1932576" cy="400105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5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8" tIns="45718" rIns="45718" bIns="45718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defRPr sz="1000">
                <a:latin typeface="+mj-lt"/>
                <a:ea typeface="+mj-ea"/>
                <a:cs typeface="+mj-cs"/>
              </a:defRPr>
            </a:lvl1pPr>
          </a:lstStyle>
          <a:p>
            <a:r>
              <a:rPr dirty="0" err="1"/>
              <a:t>체크박스를</a:t>
            </a:r>
            <a:r>
              <a:rPr dirty="0"/>
              <a:t> </a:t>
            </a:r>
            <a:r>
              <a:rPr dirty="0" err="1"/>
              <a:t>선택한</a:t>
            </a:r>
            <a:r>
              <a:rPr dirty="0"/>
              <a:t> 후 </a:t>
            </a:r>
            <a:r>
              <a:rPr dirty="0" err="1"/>
              <a:t>취소하기</a:t>
            </a:r>
            <a:endParaRPr lang="en-US" dirty="0"/>
          </a:p>
          <a:p>
            <a:r>
              <a:rPr dirty="0"/>
              <a:t> </a:t>
            </a:r>
            <a:r>
              <a:rPr dirty="0" err="1"/>
              <a:t>버튼을</a:t>
            </a:r>
            <a:r>
              <a:rPr dirty="0"/>
              <a:t> </a:t>
            </a:r>
            <a:r>
              <a:rPr dirty="0" err="1"/>
              <a:t>누르면</a:t>
            </a:r>
            <a:r>
              <a:rPr lang="en-US" dirty="0"/>
              <a:t> </a:t>
            </a:r>
            <a:r>
              <a:rPr dirty="0" err="1"/>
              <a:t>초대취소가</a:t>
            </a:r>
            <a:r>
              <a:rPr dirty="0"/>
              <a:t> </a:t>
            </a:r>
            <a:r>
              <a:rPr dirty="0" err="1"/>
              <a:t>된다</a:t>
            </a:r>
            <a:r>
              <a:rPr dirty="0"/>
              <a:t>.</a:t>
            </a:r>
          </a:p>
        </p:txBody>
      </p:sp>
      <p:sp>
        <p:nvSpPr>
          <p:cNvPr id="270" name="TextBox 97"/>
          <p:cNvSpPr txBox="1"/>
          <p:nvPr/>
        </p:nvSpPr>
        <p:spPr>
          <a:xfrm>
            <a:off x="2822050" y="5318722"/>
            <a:ext cx="3021342" cy="246217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5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>
              <a:defRPr sz="1000">
                <a:latin typeface="+mj-lt"/>
                <a:ea typeface="+mj-ea"/>
                <a:cs typeface="+mj-cs"/>
                <a:sym typeface="Helvetica"/>
              </a:defRPr>
            </a:pPr>
            <a:r>
              <a:rPr dirty="0" err="1"/>
              <a:t>여기를</a:t>
            </a:r>
            <a:r>
              <a:rPr dirty="0"/>
              <a:t> </a:t>
            </a:r>
            <a:r>
              <a:rPr dirty="0" err="1"/>
              <a:t>클릭하면</a:t>
            </a:r>
            <a:r>
              <a:rPr dirty="0"/>
              <a:t> </a:t>
            </a:r>
            <a:r>
              <a:rPr dirty="0" err="1"/>
              <a:t>사원</a:t>
            </a:r>
            <a:r>
              <a:rPr dirty="0"/>
              <a:t> </a:t>
            </a:r>
            <a:r>
              <a:rPr dirty="0" err="1"/>
              <a:t>정보</a:t>
            </a:r>
            <a:r>
              <a:rPr dirty="0"/>
              <a:t> </a:t>
            </a:r>
            <a:r>
              <a:rPr dirty="0" err="1"/>
              <a:t>입력</a:t>
            </a:r>
            <a:r>
              <a:rPr dirty="0"/>
              <a:t> </a:t>
            </a:r>
            <a:r>
              <a:rPr dirty="0" err="1"/>
              <a:t>페이지로</a:t>
            </a:r>
            <a:r>
              <a:rPr dirty="0"/>
              <a:t> </a:t>
            </a:r>
            <a:r>
              <a:rPr dirty="0" err="1"/>
              <a:t>이동한다</a:t>
            </a:r>
            <a:r>
              <a:rPr dirty="0">
                <a:latin typeface="+mn-lt"/>
                <a:ea typeface="+mn-ea"/>
                <a:cs typeface="+mn-cs"/>
                <a:sym typeface="Calibri"/>
              </a:rPr>
              <a:t>.</a:t>
            </a:r>
          </a:p>
        </p:txBody>
      </p:sp>
      <p:sp>
        <p:nvSpPr>
          <p:cNvPr id="271" name="직선 화살표 연결선 98"/>
          <p:cNvSpPr/>
          <p:nvPr/>
        </p:nvSpPr>
        <p:spPr>
          <a:xfrm>
            <a:off x="9081423" y="1068262"/>
            <a:ext cx="422341" cy="1"/>
          </a:xfrm>
          <a:prstGeom prst="line">
            <a:avLst/>
          </a:prstGeom>
          <a:ln w="12700">
            <a:solidFill>
              <a:srgbClr val="259E6F"/>
            </a:solidFill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72" name="직선 화살표 연결선 99"/>
          <p:cNvSpPr/>
          <p:nvPr/>
        </p:nvSpPr>
        <p:spPr>
          <a:xfrm>
            <a:off x="10549149" y="1650991"/>
            <a:ext cx="15027" cy="168519"/>
          </a:xfrm>
          <a:prstGeom prst="line">
            <a:avLst/>
          </a:prstGeom>
          <a:ln w="12700">
            <a:solidFill>
              <a:srgbClr val="259E6F"/>
            </a:solidFill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73" name="직사각형 104"/>
          <p:cNvSpPr/>
          <p:nvPr/>
        </p:nvSpPr>
        <p:spPr>
          <a:xfrm>
            <a:off x="9503764" y="778542"/>
            <a:ext cx="2167661" cy="851307"/>
          </a:xfrm>
          <a:prstGeom prst="rect">
            <a:avLst/>
          </a:prstGeom>
          <a:ln w="19050">
            <a:solidFill>
              <a:schemeClr val="accent5"/>
            </a:solidFill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74" name="직사각형 105"/>
          <p:cNvSpPr/>
          <p:nvPr/>
        </p:nvSpPr>
        <p:spPr>
          <a:xfrm>
            <a:off x="6518340" y="757011"/>
            <a:ext cx="2563085" cy="5218709"/>
          </a:xfrm>
          <a:prstGeom prst="rect">
            <a:avLst/>
          </a:prstGeom>
          <a:ln w="19050">
            <a:solidFill>
              <a:schemeClr val="accent5"/>
            </a:solidFill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75" name="직사각형 109"/>
          <p:cNvSpPr/>
          <p:nvPr/>
        </p:nvSpPr>
        <p:spPr>
          <a:xfrm>
            <a:off x="9504571" y="2961961"/>
            <a:ext cx="2392254" cy="263775"/>
          </a:xfrm>
          <a:prstGeom prst="rect">
            <a:avLst/>
          </a:prstGeom>
          <a:ln w="19050">
            <a:solidFill>
              <a:schemeClr val="accent5"/>
            </a:solidFill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77" name="직사각형 111"/>
          <p:cNvSpPr/>
          <p:nvPr/>
        </p:nvSpPr>
        <p:spPr>
          <a:xfrm>
            <a:off x="9504571" y="1829785"/>
            <a:ext cx="2392254" cy="416016"/>
          </a:xfrm>
          <a:prstGeom prst="rect">
            <a:avLst/>
          </a:prstGeom>
          <a:ln w="19050">
            <a:solidFill>
              <a:schemeClr val="accent5"/>
            </a:solidFill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79" name="TextBox 113"/>
          <p:cNvSpPr txBox="1"/>
          <p:nvPr/>
        </p:nvSpPr>
        <p:spPr>
          <a:xfrm>
            <a:off x="9549483" y="2561053"/>
            <a:ext cx="2144873" cy="2527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1000">
                <a:latin typeface="+mj-lt"/>
                <a:ea typeface="+mj-ea"/>
                <a:cs typeface="+mj-cs"/>
                <a:sym typeface="Helvetica"/>
              </a:defRPr>
            </a:pPr>
            <a:r>
              <a:t>눈모양 아이콘 클릭시 비밀번호가 보인다</a:t>
            </a:r>
            <a:r>
              <a:rPr>
                <a:latin typeface="+mn-lt"/>
                <a:ea typeface="+mn-ea"/>
                <a:cs typeface="+mn-cs"/>
                <a:sym typeface="Calibri"/>
              </a:rPr>
              <a:t>.</a:t>
            </a:r>
          </a:p>
        </p:txBody>
      </p:sp>
      <p:sp>
        <p:nvSpPr>
          <p:cNvPr id="280" name="TextBox 117"/>
          <p:cNvSpPr txBox="1"/>
          <p:nvPr/>
        </p:nvSpPr>
        <p:spPr>
          <a:xfrm>
            <a:off x="9523478" y="5904622"/>
            <a:ext cx="2392254" cy="553994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5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8" tIns="45718" rIns="45718" bIns="45718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defRPr sz="1000"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dirty="0" err="1"/>
              <a:t>모든</a:t>
            </a:r>
            <a:r>
              <a:rPr dirty="0"/>
              <a:t> </a:t>
            </a:r>
            <a:r>
              <a:rPr dirty="0" err="1"/>
              <a:t>정보를</a:t>
            </a:r>
            <a:r>
              <a:rPr dirty="0"/>
              <a:t> </a:t>
            </a:r>
            <a:r>
              <a:rPr dirty="0" err="1"/>
              <a:t>올바르게</a:t>
            </a:r>
            <a:r>
              <a:rPr dirty="0"/>
              <a:t> </a:t>
            </a:r>
            <a:r>
              <a:rPr dirty="0" err="1"/>
              <a:t>작성하면</a:t>
            </a:r>
            <a:r>
              <a:rPr dirty="0"/>
              <a:t> </a:t>
            </a:r>
            <a:endParaRPr lang="en-US" dirty="0"/>
          </a:p>
          <a:p>
            <a:pPr algn="ctr"/>
            <a:r>
              <a:rPr dirty="0" err="1"/>
              <a:t>메시지를</a:t>
            </a:r>
            <a:r>
              <a:rPr dirty="0"/>
              <a:t> </a:t>
            </a:r>
            <a:r>
              <a:rPr dirty="0" err="1"/>
              <a:t>띄우고</a:t>
            </a:r>
            <a:r>
              <a:rPr lang="en-US" dirty="0"/>
              <a:t> </a:t>
            </a:r>
            <a:r>
              <a:rPr dirty="0" err="1"/>
              <a:t>가입대기현황에서</a:t>
            </a:r>
            <a:r>
              <a:rPr lang="en-US" dirty="0"/>
              <a:t> </a:t>
            </a:r>
          </a:p>
          <a:p>
            <a:pPr algn="ctr"/>
            <a:r>
              <a:rPr lang="ko-KR" altLang="en-US" dirty="0"/>
              <a:t>삭제한 후 로그인 페이지로 이동한다</a:t>
            </a:r>
            <a:r>
              <a:rPr lang="en-US" altLang="ko-KR" dirty="0"/>
              <a:t>.</a:t>
            </a:r>
          </a:p>
        </p:txBody>
      </p:sp>
      <p:sp>
        <p:nvSpPr>
          <p:cNvPr id="281" name="TextBox 118"/>
          <p:cNvSpPr txBox="1"/>
          <p:nvPr/>
        </p:nvSpPr>
        <p:spPr>
          <a:xfrm>
            <a:off x="9550289" y="3002708"/>
            <a:ext cx="1874653" cy="2527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1000"/>
            </a:pPr>
            <a:r>
              <a:t>X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아이콘을 누르면 해당칸을 지운다</a:t>
            </a:r>
            <a:r>
              <a:t>.</a:t>
            </a:r>
          </a:p>
        </p:txBody>
      </p:sp>
      <p:sp>
        <p:nvSpPr>
          <p:cNvPr id="282" name="직선 화살표 연결선 119"/>
          <p:cNvSpPr/>
          <p:nvPr/>
        </p:nvSpPr>
        <p:spPr>
          <a:xfrm flipH="1">
            <a:off x="10542382" y="1452499"/>
            <a:ext cx="812265" cy="1507178"/>
          </a:xfrm>
          <a:prstGeom prst="line">
            <a:avLst/>
          </a:prstGeom>
          <a:ln w="12700">
            <a:solidFill>
              <a:srgbClr val="259E6F"/>
            </a:solidFill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pic>
        <p:nvPicPr>
          <p:cNvPr id="283" name="그림 122" descr="그림 12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523478" y="3538792"/>
            <a:ext cx="2145845" cy="864970"/>
          </a:xfrm>
          <a:prstGeom prst="rect">
            <a:avLst/>
          </a:prstGeom>
          <a:ln w="12700">
            <a:miter lim="400000"/>
          </a:ln>
        </p:spPr>
      </p:pic>
      <p:sp>
        <p:nvSpPr>
          <p:cNvPr id="284" name="직사각형 123"/>
          <p:cNvSpPr/>
          <p:nvPr/>
        </p:nvSpPr>
        <p:spPr>
          <a:xfrm>
            <a:off x="9504571" y="3542517"/>
            <a:ext cx="2194832" cy="865563"/>
          </a:xfrm>
          <a:prstGeom prst="rect">
            <a:avLst/>
          </a:prstGeom>
          <a:ln w="19050">
            <a:solidFill>
              <a:schemeClr val="accent5"/>
            </a:solidFill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85" name="직선 화살표 연결선 124"/>
          <p:cNvSpPr/>
          <p:nvPr/>
        </p:nvSpPr>
        <p:spPr>
          <a:xfrm flipV="1">
            <a:off x="8843160" y="4219009"/>
            <a:ext cx="465768" cy="1455104"/>
          </a:xfrm>
          <a:prstGeom prst="line">
            <a:avLst/>
          </a:prstGeom>
          <a:ln w="12700">
            <a:solidFill>
              <a:srgbClr val="259E6F"/>
            </a:solidFill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86" name="직선 화살표 연결선 129"/>
          <p:cNvSpPr/>
          <p:nvPr/>
        </p:nvSpPr>
        <p:spPr>
          <a:xfrm flipH="1">
            <a:off x="11424942" y="4308636"/>
            <a:ext cx="18240" cy="288416"/>
          </a:xfrm>
          <a:prstGeom prst="line">
            <a:avLst/>
          </a:prstGeom>
          <a:ln w="12700">
            <a:solidFill>
              <a:srgbClr val="259E6F"/>
            </a:solidFill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9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905732" y="617796"/>
            <a:ext cx="10380537" cy="54572"/>
          </a:xfrm>
          <a:prstGeom prst="rect">
            <a:avLst/>
          </a:prstGeom>
          <a:ln w="12700">
            <a:miter lim="400000"/>
          </a:ln>
        </p:spPr>
      </p:pic>
      <p:sp>
        <p:nvSpPr>
          <p:cNvPr id="1720" name="웹채팅"/>
          <p:cNvSpPr txBox="1"/>
          <p:nvPr/>
        </p:nvSpPr>
        <p:spPr>
          <a:xfrm>
            <a:off x="1131170" y="154780"/>
            <a:ext cx="4323798" cy="408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1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웹채팅</a:t>
            </a:r>
          </a:p>
        </p:txBody>
      </p:sp>
      <p:sp>
        <p:nvSpPr>
          <p:cNvPr id="1721" name="웹채팅"/>
          <p:cNvSpPr txBox="1"/>
          <p:nvPr/>
        </p:nvSpPr>
        <p:spPr>
          <a:xfrm>
            <a:off x="5299481" y="3041787"/>
            <a:ext cx="2350945" cy="789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45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웹채팅</a:t>
            </a:r>
          </a:p>
        </p:txBody>
      </p:sp>
      <p:pic>
        <p:nvPicPr>
          <p:cNvPr id="1722" name="image19.png" descr="image19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5849" y="57209"/>
            <a:ext cx="1640418" cy="61515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4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905732" y="617796"/>
            <a:ext cx="10380537" cy="54572"/>
          </a:xfrm>
          <a:prstGeom prst="rect">
            <a:avLst/>
          </a:prstGeom>
          <a:ln w="12700">
            <a:miter lim="400000"/>
          </a:ln>
        </p:spPr>
      </p:pic>
      <p:sp>
        <p:nvSpPr>
          <p:cNvPr id="1725" name="웹채팅"/>
          <p:cNvSpPr txBox="1"/>
          <p:nvPr/>
        </p:nvSpPr>
        <p:spPr>
          <a:xfrm>
            <a:off x="1131170" y="154780"/>
            <a:ext cx="4323798" cy="408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1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웹채팅</a:t>
            </a:r>
          </a:p>
        </p:txBody>
      </p:sp>
      <p:pic>
        <p:nvPicPr>
          <p:cNvPr id="1726" name="image19.png" descr="image19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5849" y="57209"/>
            <a:ext cx="1640418" cy="61515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729" name="그룹화"/>
          <p:cNvGrpSpPr/>
          <p:nvPr/>
        </p:nvGrpSpPr>
        <p:grpSpPr>
          <a:xfrm>
            <a:off x="6961372" y="1794099"/>
            <a:ext cx="3882786" cy="795063"/>
            <a:chOff x="0" y="0"/>
            <a:chExt cx="3882785" cy="795062"/>
          </a:xfrm>
        </p:grpSpPr>
        <p:sp>
          <p:nvSpPr>
            <p:cNvPr id="1727" name="직사각형"/>
            <p:cNvSpPr/>
            <p:nvPr/>
          </p:nvSpPr>
          <p:spPr>
            <a:xfrm flipH="1">
              <a:off x="0" y="-1"/>
              <a:ext cx="3882787" cy="795064"/>
            </a:xfrm>
            <a:prstGeom prst="rect">
              <a:avLst/>
            </a:prstGeom>
            <a:noFill/>
            <a:ln w="25400" cap="flat">
              <a:solidFill>
                <a:schemeClr val="accent5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1500"/>
              </a:pPr>
              <a:endParaRPr/>
            </a:p>
          </p:txBody>
        </p:sp>
        <p:sp>
          <p:nvSpPr>
            <p:cNvPr id="1728" name="사이드바의 웹 채팅을 클릭하면…"/>
            <p:cNvSpPr txBox="1"/>
            <p:nvPr/>
          </p:nvSpPr>
          <p:spPr>
            <a:xfrm>
              <a:off x="58419" y="109871"/>
              <a:ext cx="3765947" cy="57531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 algn="ctr">
                <a:defRPr sz="1500">
                  <a:latin typeface="맑은 고딕"/>
                  <a:ea typeface="맑은 고딕"/>
                  <a:cs typeface="맑은 고딕"/>
                  <a:sym typeface="맑은 고딕"/>
                </a:defRPr>
              </a:pPr>
              <a:r>
                <a:t>사이드바의 웹 채팅을 클릭하면</a:t>
              </a:r>
            </a:p>
            <a:p>
              <a:pPr algn="ctr">
                <a:defRPr sz="1500">
                  <a:latin typeface="맑은 고딕"/>
                  <a:ea typeface="맑은 고딕"/>
                  <a:cs typeface="맑은 고딕"/>
                  <a:sym typeface="맑은 고딕"/>
                </a:defRPr>
              </a:pPr>
              <a:r>
                <a:t>웹 채팅 팝업창이 뜬다</a:t>
              </a:r>
              <a:r>
                <a:rPr>
                  <a:latin typeface="+mn-lt"/>
                  <a:ea typeface="+mn-ea"/>
                  <a:cs typeface="+mn-cs"/>
                  <a:sym typeface="Calibri"/>
                </a:rPr>
                <a:t>.(</a:t>
              </a:r>
              <a:r>
                <a:t>웹소캣으로 구현</a:t>
              </a:r>
              <a:r>
                <a:rPr>
                  <a:latin typeface="+mn-lt"/>
                  <a:ea typeface="+mn-ea"/>
                  <a:cs typeface="+mn-cs"/>
                  <a:sym typeface="Calibri"/>
                </a:rPr>
                <a:t>)</a:t>
              </a:r>
            </a:p>
          </p:txBody>
        </p:sp>
      </p:grpSp>
      <p:pic>
        <p:nvPicPr>
          <p:cNvPr id="1730" name="image34.png" descr="image34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984" y="901144"/>
            <a:ext cx="5299017" cy="5799275"/>
          </a:xfrm>
          <a:prstGeom prst="rect">
            <a:avLst/>
          </a:prstGeom>
          <a:ln w="12700">
            <a:miter lim="400000"/>
          </a:ln>
        </p:spPr>
      </p:pic>
      <p:sp>
        <p:nvSpPr>
          <p:cNvPr id="1731" name="직사각형"/>
          <p:cNvSpPr/>
          <p:nvPr/>
        </p:nvSpPr>
        <p:spPr>
          <a:xfrm flipH="1">
            <a:off x="905730" y="3154234"/>
            <a:ext cx="2069965" cy="646549"/>
          </a:xfrm>
          <a:prstGeom prst="rect">
            <a:avLst/>
          </a:prstGeom>
          <a:ln w="25400">
            <a:solidFill>
              <a:schemeClr val="accent5"/>
            </a:solidFill>
          </a:ln>
        </p:spPr>
        <p:txBody>
          <a:bodyPr lIns="0" tIns="0" rIns="0" bIns="0" anchor="ctr"/>
          <a:lstStyle/>
          <a:p>
            <a:pPr algn="ctr">
              <a:defRPr sz="1500"/>
            </a:pPr>
            <a:endParaRPr/>
          </a:p>
        </p:txBody>
      </p:sp>
      <p:sp>
        <p:nvSpPr>
          <p:cNvPr id="1732" name="선"/>
          <p:cNvSpPr/>
          <p:nvPr/>
        </p:nvSpPr>
        <p:spPr>
          <a:xfrm>
            <a:off x="2975692" y="3478779"/>
            <a:ext cx="3985680" cy="1"/>
          </a:xfrm>
          <a:prstGeom prst="line">
            <a:avLst/>
          </a:prstGeom>
          <a:ln w="25400">
            <a:solidFill>
              <a:schemeClr val="accent5"/>
            </a:solidFill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grpSp>
        <p:nvGrpSpPr>
          <p:cNvPr id="1735" name="그룹화"/>
          <p:cNvGrpSpPr/>
          <p:nvPr/>
        </p:nvGrpSpPr>
        <p:grpSpPr>
          <a:xfrm>
            <a:off x="6961371" y="3154234"/>
            <a:ext cx="4067795" cy="795064"/>
            <a:chOff x="0" y="0"/>
            <a:chExt cx="3882785" cy="795062"/>
          </a:xfrm>
        </p:grpSpPr>
        <p:sp>
          <p:nvSpPr>
            <p:cNvPr id="1733" name="직사각형"/>
            <p:cNvSpPr/>
            <p:nvPr/>
          </p:nvSpPr>
          <p:spPr>
            <a:xfrm flipH="1">
              <a:off x="0" y="-1"/>
              <a:ext cx="3882787" cy="795064"/>
            </a:xfrm>
            <a:prstGeom prst="rect">
              <a:avLst/>
            </a:prstGeom>
            <a:noFill/>
            <a:ln w="25400" cap="flat">
              <a:solidFill>
                <a:schemeClr val="accent5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1500"/>
              </a:pPr>
              <a:endParaRPr/>
            </a:p>
          </p:txBody>
        </p:sp>
        <p:sp>
          <p:nvSpPr>
            <p:cNvPr id="1734" name="채팅방에 다른사람이 입장하면  알림이 뜬다."/>
            <p:cNvSpPr txBox="1"/>
            <p:nvPr/>
          </p:nvSpPr>
          <p:spPr>
            <a:xfrm>
              <a:off x="58419" y="230840"/>
              <a:ext cx="3765947" cy="33337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 algn="ctr">
                <a:defRPr sz="1500">
                  <a:latin typeface="맑은 고딕"/>
                  <a:ea typeface="맑은 고딕"/>
                  <a:cs typeface="맑은 고딕"/>
                  <a:sym typeface="맑은 고딕"/>
                </a:defRPr>
              </a:pPr>
              <a:r>
                <a:rPr dirty="0" err="1"/>
                <a:t>채팅방에</a:t>
              </a:r>
              <a:r>
                <a:rPr dirty="0"/>
                <a:t> </a:t>
              </a:r>
              <a:r>
                <a:rPr dirty="0" err="1"/>
                <a:t>다른사람이</a:t>
              </a:r>
              <a:r>
                <a:rPr dirty="0"/>
                <a:t> </a:t>
              </a:r>
              <a:r>
                <a:rPr dirty="0" err="1"/>
                <a:t>입장하면</a:t>
              </a:r>
              <a:r>
                <a:rPr dirty="0"/>
                <a:t>  </a:t>
              </a:r>
              <a:r>
                <a:rPr dirty="0" err="1"/>
                <a:t>알림이</a:t>
              </a:r>
              <a:r>
                <a:rPr dirty="0"/>
                <a:t> </a:t>
              </a:r>
              <a:r>
                <a:rPr dirty="0" err="1"/>
                <a:t>뜬다</a:t>
              </a:r>
              <a:r>
                <a:rPr dirty="0">
                  <a:latin typeface="+mn-lt"/>
                  <a:ea typeface="+mn-ea"/>
                  <a:cs typeface="+mn-cs"/>
                  <a:sym typeface="Calibri"/>
                </a:rPr>
                <a:t>.</a:t>
              </a:r>
            </a:p>
          </p:txBody>
        </p:sp>
      </p:grpSp>
    </p:spTree>
  </p:cSld>
  <p:clrMapOvr>
    <a:masterClrMapping/>
  </p:clrMapOvr>
  <p:transition spd="med"/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7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905732" y="617796"/>
            <a:ext cx="10380537" cy="54572"/>
          </a:xfrm>
          <a:prstGeom prst="rect">
            <a:avLst/>
          </a:prstGeom>
          <a:ln w="12700">
            <a:miter lim="400000"/>
          </a:ln>
        </p:spPr>
      </p:pic>
      <p:sp>
        <p:nvSpPr>
          <p:cNvPr id="1738" name="웹채팅"/>
          <p:cNvSpPr txBox="1"/>
          <p:nvPr/>
        </p:nvSpPr>
        <p:spPr>
          <a:xfrm>
            <a:off x="1131170" y="154780"/>
            <a:ext cx="4323798" cy="408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1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웹채팅</a:t>
            </a:r>
          </a:p>
        </p:txBody>
      </p:sp>
      <p:pic>
        <p:nvPicPr>
          <p:cNvPr id="1739" name="image19.png" descr="image19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5849" y="57209"/>
            <a:ext cx="1640418" cy="615157"/>
          </a:xfrm>
          <a:prstGeom prst="rect">
            <a:avLst/>
          </a:prstGeom>
          <a:ln w="12700">
            <a:miter lim="400000"/>
          </a:ln>
        </p:spPr>
      </p:pic>
      <p:pic>
        <p:nvPicPr>
          <p:cNvPr id="1740" name="image35.png" descr="image35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5732" y="921772"/>
            <a:ext cx="6221120" cy="527050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743" name="그룹화"/>
          <p:cNvGrpSpPr/>
          <p:nvPr/>
        </p:nvGrpSpPr>
        <p:grpSpPr>
          <a:xfrm>
            <a:off x="8109014" y="2406569"/>
            <a:ext cx="3073676" cy="1788531"/>
            <a:chOff x="0" y="0"/>
            <a:chExt cx="3073674" cy="1788530"/>
          </a:xfrm>
        </p:grpSpPr>
        <p:sp>
          <p:nvSpPr>
            <p:cNvPr id="1741" name="직사각형"/>
            <p:cNvSpPr/>
            <p:nvPr/>
          </p:nvSpPr>
          <p:spPr>
            <a:xfrm flipH="1">
              <a:off x="0" y="0"/>
              <a:ext cx="3073675" cy="1788531"/>
            </a:xfrm>
            <a:prstGeom prst="rect">
              <a:avLst/>
            </a:prstGeom>
            <a:noFill/>
            <a:ln w="25400" cap="flat">
              <a:solidFill>
                <a:schemeClr val="accent5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1500"/>
              </a:pPr>
              <a:endParaRPr/>
            </a:p>
          </p:txBody>
        </p:sp>
        <p:sp>
          <p:nvSpPr>
            <p:cNvPr id="1742" name="상대방의 이름을 클릭하면…"/>
            <p:cNvSpPr txBox="1"/>
            <p:nvPr/>
          </p:nvSpPr>
          <p:spPr>
            <a:xfrm>
              <a:off x="58419" y="343644"/>
              <a:ext cx="2956836" cy="11012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 algn="ctr">
                <a:defRPr sz="1500">
                  <a:latin typeface="맑은 고딕"/>
                  <a:ea typeface="맑은 고딕"/>
                  <a:cs typeface="맑은 고딕"/>
                  <a:sym typeface="맑은 고딕"/>
                </a:defRPr>
              </a:pPr>
              <a:r>
                <a:t>상대방의 이름을 클릭하면 </a:t>
              </a:r>
            </a:p>
            <a:p>
              <a:pPr algn="ctr">
                <a:defRPr sz="1500">
                  <a:latin typeface="맑은 고딕"/>
                  <a:ea typeface="맑은 고딕"/>
                  <a:cs typeface="맑은 고딕"/>
                  <a:sym typeface="맑은 고딕"/>
                </a:defRPr>
              </a:pPr>
              <a:r>
                <a:t>귓속말을 할 수 있다</a:t>
              </a:r>
              <a:r>
                <a:rPr>
                  <a:latin typeface="+mn-lt"/>
                  <a:ea typeface="+mn-ea"/>
                  <a:cs typeface="+mn-cs"/>
                  <a:sym typeface="Calibri"/>
                </a:rPr>
                <a:t>. </a:t>
              </a:r>
            </a:p>
            <a:p>
              <a:pPr algn="ctr">
                <a:defRPr sz="1500">
                  <a:latin typeface="맑은 고딕"/>
                  <a:ea typeface="맑은 고딕"/>
                  <a:cs typeface="맑은 고딕"/>
                  <a:sym typeface="맑은 고딕"/>
                </a:defRPr>
              </a:pPr>
              <a:r>
                <a:t>대화내용은 상대방과 </a:t>
              </a:r>
            </a:p>
            <a:p>
              <a:pPr algn="ctr">
                <a:defRPr sz="1500">
                  <a:latin typeface="맑은 고딕"/>
                  <a:ea typeface="맑은 고딕"/>
                  <a:cs typeface="맑은 고딕"/>
                  <a:sym typeface="맑은 고딕"/>
                </a:defRPr>
              </a:pPr>
              <a:r>
                <a:t>자기 자신밖에 못본다</a:t>
              </a:r>
              <a:r>
                <a:rPr>
                  <a:latin typeface="+mn-lt"/>
                  <a:ea typeface="+mn-ea"/>
                  <a:cs typeface="+mn-cs"/>
                  <a:sym typeface="Calibri"/>
                </a:rPr>
                <a:t>.</a:t>
              </a:r>
            </a:p>
          </p:txBody>
        </p:sp>
      </p:grpSp>
    </p:spTree>
  </p:cSld>
  <p:clrMapOvr>
    <a:masterClrMapping/>
  </p:clrMapOvr>
  <p:transition spd="med"/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5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905732" y="617796"/>
            <a:ext cx="10380537" cy="54572"/>
          </a:xfrm>
          <a:prstGeom prst="rect">
            <a:avLst/>
          </a:prstGeom>
          <a:ln w="12700">
            <a:miter lim="400000"/>
          </a:ln>
        </p:spPr>
      </p:pic>
      <p:sp>
        <p:nvSpPr>
          <p:cNvPr id="1746" name="문서 및 증명서 발급"/>
          <p:cNvSpPr txBox="1"/>
          <p:nvPr/>
        </p:nvSpPr>
        <p:spPr>
          <a:xfrm>
            <a:off x="1131170" y="154780"/>
            <a:ext cx="4323798" cy="4276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1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문서 및 증명서 발급</a:t>
            </a:r>
          </a:p>
        </p:txBody>
      </p:sp>
      <p:sp>
        <p:nvSpPr>
          <p:cNvPr id="1747" name="문서 및 증명서 발급"/>
          <p:cNvSpPr txBox="1"/>
          <p:nvPr/>
        </p:nvSpPr>
        <p:spPr>
          <a:xfrm>
            <a:off x="3504734" y="3036587"/>
            <a:ext cx="5182531" cy="7848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8" tIns="45718" rIns="45718" bIns="45718">
            <a:spAutoFit/>
          </a:bodyPr>
          <a:lstStyle>
            <a:lvl1pPr>
              <a:defRPr sz="45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dirty="0" err="1"/>
              <a:t>문서</a:t>
            </a:r>
            <a:r>
              <a:rPr dirty="0"/>
              <a:t> 및 </a:t>
            </a:r>
            <a:r>
              <a:rPr dirty="0" err="1"/>
              <a:t>증명서</a:t>
            </a:r>
            <a:r>
              <a:rPr dirty="0"/>
              <a:t> </a:t>
            </a:r>
            <a:r>
              <a:rPr dirty="0" err="1"/>
              <a:t>발급</a:t>
            </a:r>
            <a:endParaRPr dirty="0"/>
          </a:p>
        </p:txBody>
      </p:sp>
      <p:pic>
        <p:nvPicPr>
          <p:cNvPr id="1748" name="image19.png" descr="image19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5849" y="57209"/>
            <a:ext cx="1640418" cy="61515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0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905732" y="617796"/>
            <a:ext cx="10380537" cy="54572"/>
          </a:xfrm>
          <a:prstGeom prst="rect">
            <a:avLst/>
          </a:prstGeom>
          <a:ln w="12700">
            <a:miter lim="400000"/>
          </a:ln>
        </p:spPr>
      </p:pic>
      <p:sp>
        <p:nvSpPr>
          <p:cNvPr id="1751" name="문서 및 증명서 발급:UseCaseDiagram"/>
          <p:cNvSpPr txBox="1"/>
          <p:nvPr/>
        </p:nvSpPr>
        <p:spPr>
          <a:xfrm>
            <a:off x="1131172" y="154780"/>
            <a:ext cx="5337748" cy="4276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2100" b="1">
                <a:latin typeface="+mj-lt"/>
                <a:ea typeface="+mj-ea"/>
                <a:cs typeface="+mj-cs"/>
                <a:sym typeface="Helvetica"/>
              </a:defRPr>
            </a:pPr>
            <a:r>
              <a:t>문서 및 증명서 발급</a:t>
            </a:r>
            <a:r>
              <a:rPr>
                <a:latin typeface="+mn-lt"/>
                <a:ea typeface="+mn-ea"/>
                <a:cs typeface="+mn-cs"/>
                <a:sym typeface="Calibri"/>
              </a:rPr>
              <a:t>:UseCaseDiagram</a:t>
            </a:r>
          </a:p>
        </p:txBody>
      </p:sp>
      <p:pic>
        <p:nvPicPr>
          <p:cNvPr id="1752" name="image19.png" descr="image19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5849" y="57209"/>
            <a:ext cx="1640418" cy="615157"/>
          </a:xfrm>
          <a:prstGeom prst="rect">
            <a:avLst/>
          </a:prstGeom>
          <a:ln w="12700">
            <a:miter lim="400000"/>
          </a:ln>
        </p:spPr>
      </p:pic>
      <p:pic>
        <p:nvPicPr>
          <p:cNvPr id="1753" name="image36.jpeg" descr="image36.jpe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5729" y="870411"/>
            <a:ext cx="10380538" cy="571121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5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905732" y="617796"/>
            <a:ext cx="10380537" cy="54572"/>
          </a:xfrm>
          <a:prstGeom prst="rect">
            <a:avLst/>
          </a:prstGeom>
          <a:ln w="12700">
            <a:miter lim="400000"/>
          </a:ln>
        </p:spPr>
      </p:pic>
      <p:sp>
        <p:nvSpPr>
          <p:cNvPr id="1756" name="문서 및 증명서 발급:ClassDiagram"/>
          <p:cNvSpPr txBox="1"/>
          <p:nvPr/>
        </p:nvSpPr>
        <p:spPr>
          <a:xfrm>
            <a:off x="1131170" y="154780"/>
            <a:ext cx="4323798" cy="4276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2100" b="1">
                <a:latin typeface="+mj-lt"/>
                <a:ea typeface="+mj-ea"/>
                <a:cs typeface="+mj-cs"/>
                <a:sym typeface="Helvetica"/>
              </a:defRPr>
            </a:pPr>
            <a:r>
              <a:t>문서 및 증명서 발급</a:t>
            </a:r>
            <a:r>
              <a:rPr>
                <a:latin typeface="+mn-lt"/>
                <a:ea typeface="+mn-ea"/>
                <a:cs typeface="+mn-cs"/>
                <a:sym typeface="Calibri"/>
              </a:rPr>
              <a:t>:ClassDiagram</a:t>
            </a:r>
          </a:p>
        </p:txBody>
      </p:sp>
      <p:pic>
        <p:nvPicPr>
          <p:cNvPr id="1757" name="image19.png" descr="image19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5849" y="57209"/>
            <a:ext cx="1640418" cy="615157"/>
          </a:xfrm>
          <a:prstGeom prst="rect">
            <a:avLst/>
          </a:prstGeom>
          <a:ln w="12700">
            <a:miter lim="400000"/>
          </a:ln>
        </p:spPr>
      </p:pic>
      <p:pic>
        <p:nvPicPr>
          <p:cNvPr id="1758" name="image37.jpeg" descr="image37.jpe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144" y="718733"/>
            <a:ext cx="10645469" cy="598384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0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905732" y="617796"/>
            <a:ext cx="10380537" cy="54572"/>
          </a:xfrm>
          <a:prstGeom prst="rect">
            <a:avLst/>
          </a:prstGeom>
          <a:ln w="12700">
            <a:miter lim="400000"/>
          </a:ln>
        </p:spPr>
      </p:pic>
      <p:sp>
        <p:nvSpPr>
          <p:cNvPr id="1761" name="문서 및 증명서 발급:SequenceDiagram"/>
          <p:cNvSpPr txBox="1"/>
          <p:nvPr/>
        </p:nvSpPr>
        <p:spPr>
          <a:xfrm>
            <a:off x="1131171" y="154780"/>
            <a:ext cx="5982989" cy="4276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2100" b="1">
                <a:latin typeface="+mj-lt"/>
                <a:ea typeface="+mj-ea"/>
                <a:cs typeface="+mj-cs"/>
                <a:sym typeface="Helvetica"/>
              </a:defRPr>
            </a:pPr>
            <a:r>
              <a:t>문서 및 증명서 발급</a:t>
            </a:r>
            <a:r>
              <a:rPr>
                <a:latin typeface="+mn-lt"/>
                <a:ea typeface="+mn-ea"/>
                <a:cs typeface="+mn-cs"/>
                <a:sym typeface="Calibri"/>
              </a:rPr>
              <a:t>:SequenceDiagram</a:t>
            </a:r>
          </a:p>
        </p:txBody>
      </p:sp>
      <p:pic>
        <p:nvPicPr>
          <p:cNvPr id="1762" name="image19.png" descr="image19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5849" y="57209"/>
            <a:ext cx="1640418" cy="615157"/>
          </a:xfrm>
          <a:prstGeom prst="rect">
            <a:avLst/>
          </a:prstGeom>
          <a:ln w="12700">
            <a:miter lim="400000"/>
          </a:ln>
        </p:spPr>
      </p:pic>
      <p:pic>
        <p:nvPicPr>
          <p:cNvPr id="1763" name="image38.jpeg" descr="image38.jpe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627" y="859361"/>
            <a:ext cx="10624988" cy="57435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5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905732" y="617796"/>
            <a:ext cx="10380537" cy="54572"/>
          </a:xfrm>
          <a:prstGeom prst="rect">
            <a:avLst/>
          </a:prstGeom>
          <a:ln w="12700">
            <a:miter lim="400000"/>
          </a:ln>
        </p:spPr>
      </p:pic>
      <p:sp>
        <p:nvSpPr>
          <p:cNvPr id="1766" name="문서,증명서 발급"/>
          <p:cNvSpPr txBox="1"/>
          <p:nvPr/>
        </p:nvSpPr>
        <p:spPr>
          <a:xfrm>
            <a:off x="1131170" y="154780"/>
            <a:ext cx="4323798" cy="4276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2100" b="1">
                <a:latin typeface="+mj-lt"/>
                <a:ea typeface="+mj-ea"/>
                <a:cs typeface="+mj-cs"/>
                <a:sym typeface="Helvetica"/>
              </a:defRPr>
            </a:pPr>
            <a:r>
              <a:t>문서</a:t>
            </a:r>
            <a:r>
              <a:rPr>
                <a:latin typeface="+mn-lt"/>
                <a:ea typeface="+mn-ea"/>
                <a:cs typeface="+mn-cs"/>
                <a:sym typeface="Calibri"/>
              </a:rPr>
              <a:t>,</a:t>
            </a:r>
            <a:r>
              <a:t>증명서 발급</a:t>
            </a:r>
          </a:p>
        </p:txBody>
      </p:sp>
      <p:pic>
        <p:nvPicPr>
          <p:cNvPr id="1767" name="image19.png" descr="image19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5849" y="57209"/>
            <a:ext cx="1640418" cy="615157"/>
          </a:xfrm>
          <a:prstGeom prst="rect">
            <a:avLst/>
          </a:prstGeom>
          <a:ln w="12700">
            <a:miter lim="400000"/>
          </a:ln>
        </p:spPr>
      </p:pic>
      <p:pic>
        <p:nvPicPr>
          <p:cNvPr id="1768" name="image39.png" descr="image39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842" y="870564"/>
            <a:ext cx="9226010" cy="5567518"/>
          </a:xfrm>
          <a:prstGeom prst="rect">
            <a:avLst/>
          </a:prstGeom>
          <a:ln w="12700">
            <a:miter lim="400000"/>
          </a:ln>
        </p:spPr>
      </p:pic>
      <p:sp>
        <p:nvSpPr>
          <p:cNvPr id="1769" name="직사각형"/>
          <p:cNvSpPr/>
          <p:nvPr/>
        </p:nvSpPr>
        <p:spPr>
          <a:xfrm flipH="1">
            <a:off x="6096000" y="2760059"/>
            <a:ext cx="1670456" cy="3048288"/>
          </a:xfrm>
          <a:prstGeom prst="rect">
            <a:avLst/>
          </a:prstGeom>
          <a:ln w="25400">
            <a:solidFill>
              <a:schemeClr val="accent5"/>
            </a:solidFill>
          </a:ln>
        </p:spPr>
        <p:txBody>
          <a:bodyPr lIns="0" tIns="0" rIns="0" bIns="0" anchor="ctr"/>
          <a:lstStyle/>
          <a:p>
            <a:pPr algn="ctr">
              <a:defRPr sz="1500"/>
            </a:pPr>
            <a:endParaRPr/>
          </a:p>
        </p:txBody>
      </p:sp>
      <p:sp>
        <p:nvSpPr>
          <p:cNvPr id="1770" name="선"/>
          <p:cNvSpPr/>
          <p:nvPr/>
        </p:nvSpPr>
        <p:spPr>
          <a:xfrm>
            <a:off x="7766459" y="4102266"/>
            <a:ext cx="2252205" cy="3"/>
          </a:xfrm>
          <a:prstGeom prst="line">
            <a:avLst/>
          </a:prstGeom>
          <a:ln w="25400">
            <a:solidFill>
              <a:schemeClr val="accent5"/>
            </a:solidFill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grpSp>
        <p:nvGrpSpPr>
          <p:cNvPr id="1773" name="그룹화"/>
          <p:cNvGrpSpPr/>
          <p:nvPr/>
        </p:nvGrpSpPr>
        <p:grpSpPr>
          <a:xfrm>
            <a:off x="10150579" y="2760059"/>
            <a:ext cx="1670460" cy="3048290"/>
            <a:chOff x="0" y="0"/>
            <a:chExt cx="1670458" cy="3048288"/>
          </a:xfrm>
        </p:grpSpPr>
        <p:sp>
          <p:nvSpPr>
            <p:cNvPr id="1771" name="직사각형"/>
            <p:cNvSpPr/>
            <p:nvPr/>
          </p:nvSpPr>
          <p:spPr>
            <a:xfrm flipH="1">
              <a:off x="0" y="0"/>
              <a:ext cx="1670458" cy="3048288"/>
            </a:xfrm>
            <a:prstGeom prst="rect">
              <a:avLst/>
            </a:prstGeom>
            <a:noFill/>
            <a:ln w="25400" cap="flat">
              <a:solidFill>
                <a:schemeClr val="accent5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1500"/>
              </a:pPr>
              <a:endParaRPr/>
            </a:p>
          </p:txBody>
        </p:sp>
        <p:sp>
          <p:nvSpPr>
            <p:cNvPr id="1772" name="파일 다운로드…"/>
            <p:cNvSpPr txBox="1"/>
            <p:nvPr/>
          </p:nvSpPr>
          <p:spPr>
            <a:xfrm>
              <a:off x="58419" y="1016313"/>
              <a:ext cx="1553620" cy="10156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 algn="ctr">
                <a:defRPr sz="1500">
                  <a:latin typeface="맑은 고딕"/>
                  <a:ea typeface="맑은 고딕"/>
                  <a:cs typeface="맑은 고딕"/>
                  <a:sym typeface="맑은 고딕"/>
                </a:defRPr>
              </a:pPr>
              <a:r>
                <a:rPr dirty="0" err="1"/>
                <a:t>파일</a:t>
              </a:r>
              <a:r>
                <a:rPr dirty="0"/>
                <a:t> </a:t>
              </a:r>
              <a:r>
                <a:rPr dirty="0" err="1"/>
                <a:t>다운로드</a:t>
              </a:r>
              <a:endParaRPr dirty="0"/>
            </a:p>
            <a:p>
              <a:pPr algn="ctr">
                <a:defRPr sz="1500"/>
              </a:pPr>
              <a:r>
                <a:rPr dirty="0"/>
                <a:t>(</a:t>
              </a:r>
              <a:r>
                <a:rPr dirty="0" err="1">
                  <a:latin typeface="맑은 고딕"/>
                  <a:ea typeface="맑은 고딕"/>
                  <a:cs typeface="맑은 고딕"/>
                  <a:sym typeface="맑은 고딕"/>
                </a:rPr>
                <a:t>관리자만</a:t>
              </a:r>
              <a:r>
                <a:rPr dirty="0">
                  <a:latin typeface="맑은 고딕"/>
                  <a:ea typeface="맑은 고딕"/>
                  <a:cs typeface="맑은 고딕"/>
                  <a:sym typeface="맑은 고딕"/>
                </a:rPr>
                <a:t> </a:t>
              </a:r>
              <a:endParaRPr lang="en-US" dirty="0">
                <a:latin typeface="맑은 고딕"/>
                <a:ea typeface="맑은 고딕"/>
                <a:cs typeface="맑은 고딕"/>
                <a:sym typeface="맑은 고딕"/>
              </a:endParaRPr>
            </a:p>
            <a:p>
              <a:pPr algn="ctr">
                <a:defRPr sz="1500"/>
              </a:pPr>
              <a:r>
                <a:rPr dirty="0" err="1">
                  <a:latin typeface="맑은 고딕"/>
                  <a:ea typeface="맑은 고딕"/>
                  <a:cs typeface="맑은 고딕"/>
                  <a:sym typeface="맑은 고딕"/>
                </a:rPr>
                <a:t>수정</a:t>
              </a:r>
              <a:r>
                <a:rPr lang="en-US" dirty="0">
                  <a:latin typeface="맑은 고딕"/>
                  <a:ea typeface="맑은 고딕"/>
                  <a:cs typeface="맑은 고딕"/>
                  <a:sym typeface="맑은 고딕"/>
                </a:rPr>
                <a:t> </a:t>
              </a:r>
              <a:r>
                <a:rPr lang="ko-KR" altLang="en-US" dirty="0">
                  <a:latin typeface="맑은 고딕"/>
                  <a:ea typeface="맑은 고딕"/>
                  <a:cs typeface="맑은 고딕"/>
                  <a:sym typeface="맑은 고딕"/>
                </a:rPr>
                <a:t>및</a:t>
              </a:r>
              <a:r>
                <a:rPr dirty="0">
                  <a:latin typeface="맑은 고딕"/>
                  <a:ea typeface="맑은 고딕"/>
                  <a:cs typeface="맑은 고딕"/>
                  <a:sym typeface="맑은 고딕"/>
                </a:rPr>
                <a:t> </a:t>
              </a:r>
              <a:r>
                <a:rPr dirty="0" err="1">
                  <a:latin typeface="맑은 고딕"/>
                  <a:ea typeface="맑은 고딕"/>
                  <a:cs typeface="맑은 고딕"/>
                  <a:sym typeface="맑은 고딕"/>
                </a:rPr>
                <a:t>삭제가</a:t>
              </a:r>
              <a:r>
                <a:rPr dirty="0">
                  <a:latin typeface="맑은 고딕"/>
                  <a:ea typeface="맑은 고딕"/>
                  <a:cs typeface="맑은 고딕"/>
                  <a:sym typeface="맑은 고딕"/>
                </a:rPr>
                <a:t> </a:t>
              </a:r>
              <a:r>
                <a:rPr dirty="0" err="1">
                  <a:latin typeface="맑은 고딕"/>
                  <a:ea typeface="맑은 고딕"/>
                  <a:cs typeface="맑은 고딕"/>
                  <a:sym typeface="맑은 고딕"/>
                </a:rPr>
                <a:t>가능하다</a:t>
              </a:r>
              <a:r>
                <a:rPr dirty="0"/>
                <a:t>.)</a:t>
              </a:r>
            </a:p>
          </p:txBody>
        </p:sp>
      </p:grpSp>
      <p:sp>
        <p:nvSpPr>
          <p:cNvPr id="1774" name="직사각형"/>
          <p:cNvSpPr/>
          <p:nvPr/>
        </p:nvSpPr>
        <p:spPr>
          <a:xfrm flipH="1">
            <a:off x="7264093" y="1396117"/>
            <a:ext cx="1004731" cy="232053"/>
          </a:xfrm>
          <a:prstGeom prst="rect">
            <a:avLst/>
          </a:prstGeom>
          <a:ln w="25400">
            <a:solidFill>
              <a:schemeClr val="accent5"/>
            </a:solidFill>
          </a:ln>
        </p:spPr>
        <p:txBody>
          <a:bodyPr lIns="0" tIns="0" rIns="0" bIns="0" anchor="ctr"/>
          <a:lstStyle/>
          <a:p>
            <a:pPr algn="ctr">
              <a:defRPr sz="1500"/>
            </a:pPr>
            <a:endParaRPr/>
          </a:p>
        </p:txBody>
      </p:sp>
      <p:sp>
        <p:nvSpPr>
          <p:cNvPr id="1775" name="선"/>
          <p:cNvSpPr/>
          <p:nvPr/>
        </p:nvSpPr>
        <p:spPr>
          <a:xfrm>
            <a:off x="8268820" y="1512144"/>
            <a:ext cx="1749842" cy="1"/>
          </a:xfrm>
          <a:prstGeom prst="line">
            <a:avLst/>
          </a:prstGeom>
          <a:ln w="25400">
            <a:solidFill>
              <a:schemeClr val="accent5"/>
            </a:solidFill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grpSp>
        <p:nvGrpSpPr>
          <p:cNvPr id="1778" name="그룹화"/>
          <p:cNvGrpSpPr/>
          <p:nvPr/>
        </p:nvGrpSpPr>
        <p:grpSpPr>
          <a:xfrm>
            <a:off x="10150579" y="870563"/>
            <a:ext cx="1670458" cy="1524147"/>
            <a:chOff x="0" y="0"/>
            <a:chExt cx="1670456" cy="1524145"/>
          </a:xfrm>
        </p:grpSpPr>
        <p:sp>
          <p:nvSpPr>
            <p:cNvPr id="1776" name="직사각형"/>
            <p:cNvSpPr/>
            <p:nvPr/>
          </p:nvSpPr>
          <p:spPr>
            <a:xfrm flipH="1">
              <a:off x="0" y="-1"/>
              <a:ext cx="1670458" cy="1524146"/>
            </a:xfrm>
            <a:prstGeom prst="rect">
              <a:avLst/>
            </a:prstGeom>
            <a:noFill/>
            <a:ln w="25400" cap="flat">
              <a:solidFill>
                <a:schemeClr val="accent5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1500"/>
              </a:pPr>
              <a:endParaRPr/>
            </a:p>
          </p:txBody>
        </p:sp>
        <p:sp>
          <p:nvSpPr>
            <p:cNvPr id="1777" name="각 사원의 정보가 쓰여진 문서 생성"/>
            <p:cNvSpPr txBox="1"/>
            <p:nvPr/>
          </p:nvSpPr>
          <p:spPr>
            <a:xfrm>
              <a:off x="58419" y="474412"/>
              <a:ext cx="1553620" cy="57531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1500">
                  <a:latin typeface="맑은 고딕"/>
                  <a:ea typeface="맑은 고딕"/>
                  <a:cs typeface="맑은 고딕"/>
                  <a:sym typeface="맑은 고딕"/>
                </a:defRPr>
              </a:lvl1pPr>
            </a:lstStyle>
            <a:p>
              <a:r>
                <a:t>각 사원의 정보가 쓰여진 문서 생성</a:t>
              </a:r>
            </a:p>
          </p:txBody>
        </p:sp>
      </p:grpSp>
    </p:spTree>
  </p:cSld>
  <p:clrMapOvr>
    <a:masterClrMapping/>
  </p:clrMapOvr>
  <p:transition spd="med"/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0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905732" y="617796"/>
            <a:ext cx="10380537" cy="54572"/>
          </a:xfrm>
          <a:prstGeom prst="rect">
            <a:avLst/>
          </a:prstGeom>
          <a:ln w="12700">
            <a:miter lim="400000"/>
          </a:ln>
        </p:spPr>
      </p:pic>
      <p:sp>
        <p:nvSpPr>
          <p:cNvPr id="1781" name="문서 및 증명서 발급"/>
          <p:cNvSpPr txBox="1"/>
          <p:nvPr/>
        </p:nvSpPr>
        <p:spPr>
          <a:xfrm>
            <a:off x="1131170" y="154780"/>
            <a:ext cx="4323798" cy="4276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1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문서 및 증명서 발급</a:t>
            </a:r>
          </a:p>
        </p:txBody>
      </p:sp>
      <p:pic>
        <p:nvPicPr>
          <p:cNvPr id="1782" name="image19.png" descr="image19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5849" y="57209"/>
            <a:ext cx="1640418" cy="615157"/>
          </a:xfrm>
          <a:prstGeom prst="rect">
            <a:avLst/>
          </a:prstGeom>
          <a:ln w="12700">
            <a:miter lim="400000"/>
          </a:ln>
        </p:spPr>
      </p:pic>
      <p:pic>
        <p:nvPicPr>
          <p:cNvPr id="1783" name="image40.png" descr="image4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5732" y="828312"/>
            <a:ext cx="4648850" cy="2600688"/>
          </a:xfrm>
          <a:prstGeom prst="rect">
            <a:avLst/>
          </a:prstGeom>
          <a:ln w="12700">
            <a:miter lim="400000"/>
          </a:ln>
        </p:spPr>
      </p:pic>
      <p:sp>
        <p:nvSpPr>
          <p:cNvPr id="1784" name="선"/>
          <p:cNvSpPr/>
          <p:nvPr/>
        </p:nvSpPr>
        <p:spPr>
          <a:xfrm>
            <a:off x="5370926" y="5390186"/>
            <a:ext cx="367309" cy="4"/>
          </a:xfrm>
          <a:prstGeom prst="line">
            <a:avLst/>
          </a:prstGeom>
          <a:ln w="25400">
            <a:solidFill>
              <a:schemeClr val="accent5"/>
            </a:solidFill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pic>
        <p:nvPicPr>
          <p:cNvPr id="1785" name="image41.png" descr="image41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0627" y="828312"/>
            <a:ext cx="6159392" cy="584404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788" name="그룹화"/>
          <p:cNvGrpSpPr/>
          <p:nvPr/>
        </p:nvGrpSpPr>
        <p:grpSpPr>
          <a:xfrm>
            <a:off x="905732" y="4424229"/>
            <a:ext cx="4179732" cy="1931918"/>
            <a:chOff x="0" y="0"/>
            <a:chExt cx="4179730" cy="1931916"/>
          </a:xfrm>
        </p:grpSpPr>
        <p:sp>
          <p:nvSpPr>
            <p:cNvPr id="1786" name="직사각형"/>
            <p:cNvSpPr/>
            <p:nvPr/>
          </p:nvSpPr>
          <p:spPr>
            <a:xfrm flipH="1">
              <a:off x="0" y="0"/>
              <a:ext cx="4179732" cy="1931917"/>
            </a:xfrm>
            <a:prstGeom prst="rect">
              <a:avLst/>
            </a:prstGeom>
            <a:noFill/>
            <a:ln w="25400" cap="flat">
              <a:solidFill>
                <a:schemeClr val="accent5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1500"/>
              </a:pPr>
              <a:endParaRPr/>
            </a:p>
          </p:txBody>
        </p:sp>
        <p:sp>
          <p:nvSpPr>
            <p:cNvPr id="1787" name="선택한 옵션과 사원의 정보가 증명서에…"/>
            <p:cNvSpPr txBox="1"/>
            <p:nvPr/>
          </p:nvSpPr>
          <p:spPr>
            <a:xfrm>
              <a:off x="58419" y="678298"/>
              <a:ext cx="4062892" cy="57531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 algn="ctr">
                <a:defRPr sz="1500">
                  <a:latin typeface="맑은 고딕"/>
                  <a:ea typeface="맑은 고딕"/>
                  <a:cs typeface="맑은 고딕"/>
                  <a:sym typeface="맑은 고딕"/>
                </a:defRPr>
              </a:pPr>
              <a:r>
                <a:t>선택한 옵션과 사원의 정보가 증명서에 </a:t>
              </a:r>
            </a:p>
            <a:p>
              <a:pPr algn="ctr">
                <a:defRPr sz="1500">
                  <a:latin typeface="맑은 고딕"/>
                  <a:ea typeface="맑은 고딕"/>
                  <a:cs typeface="맑은 고딕"/>
                  <a:sym typeface="맑은 고딕"/>
                </a:defRPr>
              </a:pPr>
              <a:r>
                <a:t>입력되어서 나오고 프린트 할 수 있다</a:t>
              </a:r>
              <a:r>
                <a:rPr>
                  <a:latin typeface="+mn-lt"/>
                  <a:ea typeface="+mn-ea"/>
                  <a:cs typeface="+mn-cs"/>
                  <a:sym typeface="Calibri"/>
                </a:rPr>
                <a:t>.</a:t>
              </a:r>
            </a:p>
          </p:txBody>
        </p:sp>
      </p:grpSp>
      <p:sp>
        <p:nvSpPr>
          <p:cNvPr id="1789" name="선"/>
          <p:cNvSpPr/>
          <p:nvPr/>
        </p:nvSpPr>
        <p:spPr>
          <a:xfrm>
            <a:off x="3106618" y="3313128"/>
            <a:ext cx="1" cy="875683"/>
          </a:xfrm>
          <a:prstGeom prst="line">
            <a:avLst/>
          </a:prstGeom>
          <a:ln w="25400">
            <a:solidFill>
              <a:schemeClr val="accent5"/>
            </a:solidFill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1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905732" y="617796"/>
            <a:ext cx="10380537" cy="54571"/>
          </a:xfrm>
          <a:prstGeom prst="rect">
            <a:avLst/>
          </a:prstGeom>
          <a:ln w="12700">
            <a:miter lim="400000"/>
          </a:ln>
        </p:spPr>
      </p:pic>
      <p:sp>
        <p:nvSpPr>
          <p:cNvPr id="1792" name="기능별 시연"/>
          <p:cNvSpPr txBox="1"/>
          <p:nvPr/>
        </p:nvSpPr>
        <p:spPr>
          <a:xfrm>
            <a:off x="1131171" y="154780"/>
            <a:ext cx="4323796" cy="4276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1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>
              <a:defRPr>
                <a:latin typeface="+mn-lt"/>
                <a:ea typeface="+mn-ea"/>
                <a:cs typeface="+mn-cs"/>
                <a:sym typeface="Calibri"/>
              </a:defRPr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기능별 시연</a:t>
            </a:r>
          </a:p>
        </p:txBody>
      </p:sp>
      <p:sp>
        <p:nvSpPr>
          <p:cNvPr id="1793" name="휴가 페이지"/>
          <p:cNvSpPr txBox="1"/>
          <p:nvPr/>
        </p:nvSpPr>
        <p:spPr>
          <a:xfrm>
            <a:off x="4469884" y="3043196"/>
            <a:ext cx="3252231" cy="8172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45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>
              <a:defRPr>
                <a:latin typeface="+mn-lt"/>
                <a:ea typeface="+mn-ea"/>
                <a:cs typeface="+mn-cs"/>
                <a:sym typeface="Calibri"/>
              </a:defRPr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휴가 페이지</a:t>
            </a:r>
          </a:p>
        </p:txBody>
      </p:sp>
      <p:pic>
        <p:nvPicPr>
          <p:cNvPr id="1794" name="image16.png" descr="image1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5850" y="57209"/>
            <a:ext cx="1640417" cy="61515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905732" y="617796"/>
            <a:ext cx="10380537" cy="54572"/>
          </a:xfrm>
          <a:prstGeom prst="rect">
            <a:avLst/>
          </a:prstGeom>
          <a:ln w="12700">
            <a:miter lim="400000"/>
          </a:ln>
        </p:spPr>
      </p:pic>
      <p:sp>
        <p:nvSpPr>
          <p:cNvPr id="289" name="TextBox 5"/>
          <p:cNvSpPr txBox="1"/>
          <p:nvPr/>
        </p:nvSpPr>
        <p:spPr>
          <a:xfrm>
            <a:off x="1131170" y="154780"/>
            <a:ext cx="4323798" cy="4276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1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기능별 시연</a:t>
            </a:r>
          </a:p>
        </p:txBody>
      </p:sp>
      <p:sp>
        <p:nvSpPr>
          <p:cNvPr id="290" name="TextBox 6"/>
          <p:cNvSpPr txBox="1"/>
          <p:nvPr/>
        </p:nvSpPr>
        <p:spPr>
          <a:xfrm>
            <a:off x="4214938" y="3036584"/>
            <a:ext cx="3762122" cy="817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45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프로필 페이지</a:t>
            </a:r>
          </a:p>
        </p:txBody>
      </p:sp>
      <p:pic>
        <p:nvPicPr>
          <p:cNvPr id="291" name="그림 7" descr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5849" y="57209"/>
            <a:ext cx="1640418" cy="61515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6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905732" y="617796"/>
            <a:ext cx="10380537" cy="54571"/>
          </a:xfrm>
          <a:prstGeom prst="rect">
            <a:avLst/>
          </a:prstGeom>
          <a:ln w="12700">
            <a:miter lim="400000"/>
          </a:ln>
        </p:spPr>
      </p:pic>
      <p:sp>
        <p:nvSpPr>
          <p:cNvPr id="1797" name="휴가관리 : Use Case Model"/>
          <p:cNvSpPr txBox="1"/>
          <p:nvPr/>
        </p:nvSpPr>
        <p:spPr>
          <a:xfrm>
            <a:off x="1131171" y="154780"/>
            <a:ext cx="6152596" cy="4276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indent="84138">
              <a:defRPr sz="2100" b="1">
                <a:solidFill>
                  <a:srgbClr val="022B41"/>
                </a:solidFill>
                <a:latin typeface="나눔바른고딕"/>
                <a:ea typeface="나눔바른고딕"/>
                <a:cs typeface="나눔바른고딕"/>
                <a:sym typeface="나눔바른고딕"/>
              </a:defRPr>
            </a:pPr>
            <a:r>
              <a:t>휴가관리 : Use Case Model</a:t>
            </a:r>
          </a:p>
        </p:txBody>
      </p:sp>
      <p:pic>
        <p:nvPicPr>
          <p:cNvPr id="1798" name="image16.png" descr="image1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5850" y="57209"/>
            <a:ext cx="1640417" cy="615157"/>
          </a:xfrm>
          <a:prstGeom prst="rect">
            <a:avLst/>
          </a:prstGeom>
          <a:ln w="12700">
            <a:miter lim="400000"/>
          </a:ln>
        </p:spPr>
      </p:pic>
      <p:pic>
        <p:nvPicPr>
          <p:cNvPr id="1799" name="image56.png" descr="image56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5107" y="937766"/>
            <a:ext cx="9541786" cy="568935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1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905732" y="617796"/>
            <a:ext cx="10380537" cy="54571"/>
          </a:xfrm>
          <a:prstGeom prst="rect">
            <a:avLst/>
          </a:prstGeom>
          <a:ln w="12700">
            <a:miter lim="400000"/>
          </a:ln>
        </p:spPr>
      </p:pic>
      <p:sp>
        <p:nvSpPr>
          <p:cNvPr id="1802" name="휴가관리 : Class Model"/>
          <p:cNvSpPr txBox="1"/>
          <p:nvPr/>
        </p:nvSpPr>
        <p:spPr>
          <a:xfrm>
            <a:off x="1131171" y="154780"/>
            <a:ext cx="6152596" cy="4276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indent="84138">
              <a:defRPr sz="2100" b="1">
                <a:solidFill>
                  <a:srgbClr val="022B41"/>
                </a:solidFill>
                <a:latin typeface="나눔바른고딕"/>
                <a:ea typeface="나눔바른고딕"/>
                <a:cs typeface="나눔바른고딕"/>
                <a:sym typeface="나눔바른고딕"/>
              </a:defRPr>
            </a:pPr>
            <a:r>
              <a:t>휴가관리 : Class Model</a:t>
            </a:r>
          </a:p>
        </p:txBody>
      </p:sp>
      <p:pic>
        <p:nvPicPr>
          <p:cNvPr id="1803" name="image16.png" descr="image1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5850" y="57209"/>
            <a:ext cx="1640417" cy="615157"/>
          </a:xfrm>
          <a:prstGeom prst="rect">
            <a:avLst/>
          </a:prstGeom>
          <a:ln w="12700">
            <a:miter lim="400000"/>
          </a:ln>
        </p:spPr>
      </p:pic>
      <p:pic>
        <p:nvPicPr>
          <p:cNvPr id="1804" name="image57.png" descr="image57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0135" y="775019"/>
            <a:ext cx="8671730" cy="594963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6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905732" y="617796"/>
            <a:ext cx="10380537" cy="54571"/>
          </a:xfrm>
          <a:prstGeom prst="rect">
            <a:avLst/>
          </a:prstGeom>
          <a:ln w="12700">
            <a:miter lim="400000"/>
          </a:ln>
        </p:spPr>
      </p:pic>
      <p:sp>
        <p:nvSpPr>
          <p:cNvPr id="1807" name="휴가관리 : Sequence Model"/>
          <p:cNvSpPr txBox="1"/>
          <p:nvPr/>
        </p:nvSpPr>
        <p:spPr>
          <a:xfrm>
            <a:off x="1131171" y="154780"/>
            <a:ext cx="6152596" cy="4276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indent="84138">
              <a:defRPr sz="2100" b="1">
                <a:solidFill>
                  <a:srgbClr val="022B41"/>
                </a:solidFill>
                <a:latin typeface="나눔바른고딕"/>
                <a:ea typeface="나눔바른고딕"/>
                <a:cs typeface="나눔바른고딕"/>
                <a:sym typeface="나눔바른고딕"/>
              </a:defRPr>
            </a:pPr>
            <a:r>
              <a:t>휴가관리 : Sequence Model</a:t>
            </a:r>
          </a:p>
        </p:txBody>
      </p:sp>
      <p:pic>
        <p:nvPicPr>
          <p:cNvPr id="1808" name="image16.png" descr="image1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5850" y="57209"/>
            <a:ext cx="1640417" cy="615157"/>
          </a:xfrm>
          <a:prstGeom prst="rect">
            <a:avLst/>
          </a:prstGeom>
          <a:ln w="12700">
            <a:miter lim="400000"/>
          </a:ln>
        </p:spPr>
      </p:pic>
      <p:pic>
        <p:nvPicPr>
          <p:cNvPr id="1809" name="image58.png" descr="image5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0170" y="784005"/>
            <a:ext cx="10091660" cy="592205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1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905732" y="617796"/>
            <a:ext cx="10380537" cy="54571"/>
          </a:xfrm>
          <a:prstGeom prst="rect">
            <a:avLst/>
          </a:prstGeom>
          <a:ln w="12700">
            <a:miter lim="400000"/>
          </a:ln>
        </p:spPr>
      </p:pic>
      <p:sp>
        <p:nvSpPr>
          <p:cNvPr id="1812" name="휴가 및 근무 테이블 : ERD (논리 모델링)"/>
          <p:cNvSpPr txBox="1"/>
          <p:nvPr/>
        </p:nvSpPr>
        <p:spPr>
          <a:xfrm>
            <a:off x="1131171" y="154780"/>
            <a:ext cx="6038296" cy="4276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indent="84138">
              <a:defRPr sz="2100" b="1">
                <a:solidFill>
                  <a:srgbClr val="022B41"/>
                </a:solidFill>
                <a:latin typeface="나눔바른고딕"/>
                <a:ea typeface="나눔바른고딕"/>
                <a:cs typeface="나눔바른고딕"/>
                <a:sym typeface="나눔바른고딕"/>
              </a:defRPr>
            </a:pPr>
            <a:r>
              <a:t>휴가 및 근무 테이블 : ERD (논리 모델링)</a:t>
            </a:r>
          </a:p>
        </p:txBody>
      </p:sp>
      <p:pic>
        <p:nvPicPr>
          <p:cNvPr id="1813" name="image16.png" descr="image1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5850" y="57209"/>
            <a:ext cx="1640417" cy="615157"/>
          </a:xfrm>
          <a:prstGeom prst="rect">
            <a:avLst/>
          </a:prstGeom>
          <a:ln w="12700">
            <a:miter lim="400000"/>
          </a:ln>
        </p:spPr>
      </p:pic>
      <p:pic>
        <p:nvPicPr>
          <p:cNvPr id="1814" name="image153.png" descr="image15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7711" y="672365"/>
            <a:ext cx="6816578" cy="5911507"/>
          </a:xfrm>
          <a:prstGeom prst="rect">
            <a:avLst/>
          </a:prstGeom>
          <a:ln w="12700">
            <a:miter lim="400000"/>
          </a:ln>
        </p:spPr>
      </p:pic>
      <p:pic>
        <p:nvPicPr>
          <p:cNvPr id="1815" name="image19.png" descr="image19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4196" y="1979158"/>
            <a:ext cx="1246585" cy="2695576"/>
          </a:xfrm>
          <a:prstGeom prst="rect">
            <a:avLst/>
          </a:prstGeom>
          <a:ln w="12700">
            <a:miter lim="400000"/>
          </a:ln>
        </p:spPr>
      </p:pic>
      <p:pic>
        <p:nvPicPr>
          <p:cNvPr id="1816" name="image19.png" descr="image19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597632">
            <a:off x="2669786" y="672448"/>
            <a:ext cx="2253500" cy="941139"/>
          </a:xfrm>
          <a:prstGeom prst="rect">
            <a:avLst/>
          </a:prstGeom>
          <a:ln w="12700">
            <a:miter lim="400000"/>
          </a:ln>
        </p:spPr>
      </p:pic>
      <p:pic>
        <p:nvPicPr>
          <p:cNvPr id="1817" name="image19.png" descr="image19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597632">
            <a:off x="7688805" y="673142"/>
            <a:ext cx="2253500" cy="171232"/>
          </a:xfrm>
          <a:prstGeom prst="rect">
            <a:avLst/>
          </a:prstGeom>
          <a:ln w="12700">
            <a:miter lim="400000"/>
          </a:ln>
        </p:spPr>
      </p:pic>
      <p:pic>
        <p:nvPicPr>
          <p:cNvPr id="1818" name="image19.png" descr="image19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597632">
            <a:off x="7089191" y="5079179"/>
            <a:ext cx="2253500" cy="1503916"/>
          </a:xfrm>
          <a:prstGeom prst="rect">
            <a:avLst/>
          </a:prstGeom>
          <a:ln w="12700">
            <a:miter lim="400000"/>
          </a:ln>
        </p:spPr>
      </p:pic>
      <p:pic>
        <p:nvPicPr>
          <p:cNvPr id="1819" name="image19.png" descr="image19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597632">
            <a:off x="7689266" y="4555304"/>
            <a:ext cx="2253500" cy="150391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1" name="image155.png" descr="image15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9948" y="6374803"/>
            <a:ext cx="8536931" cy="280557"/>
          </a:xfrm>
          <a:prstGeom prst="rect">
            <a:avLst/>
          </a:prstGeom>
          <a:ln w="12700">
            <a:miter lim="400000"/>
          </a:ln>
        </p:spPr>
      </p:pic>
      <p:pic>
        <p:nvPicPr>
          <p:cNvPr id="1822" name="Object 4" descr="Object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905732" y="617796"/>
            <a:ext cx="10380537" cy="54571"/>
          </a:xfrm>
          <a:prstGeom prst="rect">
            <a:avLst/>
          </a:prstGeom>
          <a:ln w="12700">
            <a:miter lim="400000"/>
          </a:ln>
        </p:spPr>
      </p:pic>
      <p:sp>
        <p:nvSpPr>
          <p:cNvPr id="1823" name="휴가: 휴가 개요 페이지"/>
          <p:cNvSpPr txBox="1"/>
          <p:nvPr/>
        </p:nvSpPr>
        <p:spPr>
          <a:xfrm>
            <a:off x="1131171" y="154780"/>
            <a:ext cx="4323796" cy="4276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2100" b="1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휴가</a:t>
            </a:r>
            <a:r>
              <a:t>: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 휴가 개요 페이지</a:t>
            </a:r>
          </a:p>
        </p:txBody>
      </p:sp>
      <p:sp>
        <p:nvSpPr>
          <p:cNvPr id="1824" name="직사각형"/>
          <p:cNvSpPr/>
          <p:nvPr/>
        </p:nvSpPr>
        <p:spPr>
          <a:xfrm>
            <a:off x="3293069" y="1472575"/>
            <a:ext cx="1746250" cy="335271"/>
          </a:xfrm>
          <a:prstGeom prst="rect">
            <a:avLst/>
          </a:prstGeom>
          <a:ln w="25400">
            <a:solidFill>
              <a:srgbClr val="008000"/>
            </a:solidFill>
          </a:ln>
        </p:spPr>
        <p:txBody>
          <a:bodyPr lIns="0" tIns="0" rIns="0" bIns="0"/>
          <a:lstStyle/>
          <a:p>
            <a:pPr>
              <a:defRPr sz="1600">
                <a:ln w="9525" cap="flat">
                  <a:solidFill>
                    <a:srgbClr val="000000"/>
                  </a:solidFill>
                  <a:prstDash val="solid"/>
                  <a:round/>
                </a:ln>
              </a:defRPr>
            </a:pPr>
            <a:endParaRPr/>
          </a:p>
        </p:txBody>
      </p:sp>
      <p:pic>
        <p:nvPicPr>
          <p:cNvPr id="1825" name="image156.png" descr="image156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9948" y="798532"/>
            <a:ext cx="8536931" cy="5682436"/>
          </a:xfrm>
          <a:prstGeom prst="rect">
            <a:avLst/>
          </a:prstGeom>
          <a:ln w="12700">
            <a:miter lim="400000"/>
          </a:ln>
        </p:spPr>
      </p:pic>
      <p:pic>
        <p:nvPicPr>
          <p:cNvPr id="1826" name="image19.jpeg" descr="image19.jpe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638" y="996750"/>
            <a:ext cx="2658181" cy="2225279"/>
          </a:xfrm>
          <a:prstGeom prst="rect">
            <a:avLst/>
          </a:prstGeom>
          <a:ln w="12700">
            <a:miter lim="400000"/>
          </a:ln>
        </p:spPr>
      </p:pic>
      <p:pic>
        <p:nvPicPr>
          <p:cNvPr id="1827" name="image20.jpeg" descr="image20.jpe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0454" y="3429000"/>
            <a:ext cx="2114551" cy="2714625"/>
          </a:xfrm>
          <a:prstGeom prst="rect">
            <a:avLst/>
          </a:prstGeom>
          <a:ln w="12700">
            <a:miter lim="400000"/>
          </a:ln>
        </p:spPr>
      </p:pic>
      <p:sp>
        <p:nvSpPr>
          <p:cNvPr id="1828" name="선"/>
          <p:cNvSpPr/>
          <p:nvPr/>
        </p:nvSpPr>
        <p:spPr>
          <a:xfrm flipH="1">
            <a:off x="1189632" y="2109390"/>
            <a:ext cx="644923" cy="1319610"/>
          </a:xfrm>
          <a:prstGeom prst="line">
            <a:avLst/>
          </a:prstGeom>
          <a:ln w="25400">
            <a:solidFill>
              <a:srgbClr val="008000"/>
            </a:solidFill>
            <a:tailEnd type="triangle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829" name="직사각형"/>
          <p:cNvSpPr/>
          <p:nvPr/>
        </p:nvSpPr>
        <p:spPr>
          <a:xfrm>
            <a:off x="5138537" y="5017384"/>
            <a:ext cx="3016250" cy="333762"/>
          </a:xfrm>
          <a:prstGeom prst="rect">
            <a:avLst/>
          </a:prstGeom>
          <a:ln w="25400">
            <a:solidFill>
              <a:srgbClr val="008000"/>
            </a:solidFill>
          </a:ln>
        </p:spPr>
        <p:txBody>
          <a:bodyPr lIns="0" tIns="0" rIns="0" bIns="0"/>
          <a:lstStyle/>
          <a:p>
            <a:pPr>
              <a:defRPr sz="1600">
                <a:ln w="9525" cap="flat">
                  <a:solidFill>
                    <a:srgbClr val="000000"/>
                  </a:solidFill>
                  <a:prstDash val="solid"/>
                  <a:round/>
                </a:ln>
              </a:defRPr>
            </a:pPr>
            <a:endParaRPr/>
          </a:p>
        </p:txBody>
      </p:sp>
      <p:sp>
        <p:nvSpPr>
          <p:cNvPr id="1830" name="직사각형"/>
          <p:cNvSpPr/>
          <p:nvPr/>
        </p:nvSpPr>
        <p:spPr>
          <a:xfrm>
            <a:off x="7857132" y="757505"/>
            <a:ext cx="1418830" cy="655025"/>
          </a:xfrm>
          <a:prstGeom prst="rect">
            <a:avLst/>
          </a:prstGeom>
          <a:ln w="25400">
            <a:solidFill>
              <a:schemeClr val="accent5"/>
            </a:solidFill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831" name="image16.png" descr="image16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45850" y="57209"/>
            <a:ext cx="1640417" cy="615157"/>
          </a:xfrm>
          <a:prstGeom prst="rect">
            <a:avLst/>
          </a:prstGeom>
          <a:ln w="12700">
            <a:miter lim="400000"/>
          </a:ln>
        </p:spPr>
      </p:pic>
      <p:sp>
        <p:nvSpPr>
          <p:cNvPr id="1832" name="클릭시 모달창이 뜬다"/>
          <p:cNvSpPr txBox="1"/>
          <p:nvPr/>
        </p:nvSpPr>
        <p:spPr>
          <a:xfrm>
            <a:off x="3338789" y="1496386"/>
            <a:ext cx="1654810" cy="3062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3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>
              <a:defRPr>
                <a:latin typeface="+mn-lt"/>
                <a:ea typeface="+mn-ea"/>
                <a:cs typeface="+mn-cs"/>
                <a:sym typeface="Calibri"/>
              </a:defRPr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클릭시 모달창이 뜬다</a:t>
            </a:r>
          </a:p>
        </p:txBody>
      </p:sp>
      <p:sp>
        <p:nvSpPr>
          <p:cNvPr id="1833" name="직사각형"/>
          <p:cNvSpPr/>
          <p:nvPr/>
        </p:nvSpPr>
        <p:spPr>
          <a:xfrm>
            <a:off x="5124896" y="817550"/>
            <a:ext cx="1942208" cy="358403"/>
          </a:xfrm>
          <a:prstGeom prst="rect">
            <a:avLst/>
          </a:prstGeom>
          <a:ln w="25400">
            <a:solidFill>
              <a:srgbClr val="008000"/>
            </a:solidFill>
          </a:ln>
        </p:spPr>
        <p:txBody>
          <a:bodyPr lIns="0" tIns="0" rIns="0" bIns="0"/>
          <a:lstStyle/>
          <a:p>
            <a:pPr>
              <a:defRPr>
                <a:ln w="9525" cap="flat">
                  <a:solidFill>
                    <a:srgbClr val="000000"/>
                  </a:solidFill>
                  <a:prstDash val="solid"/>
                  <a:round/>
                </a:ln>
              </a:defRPr>
            </a:pPr>
            <a:endParaRPr/>
          </a:p>
        </p:txBody>
      </p:sp>
      <p:sp>
        <p:nvSpPr>
          <p:cNvPr id="1834" name="선"/>
          <p:cNvSpPr/>
          <p:nvPr/>
        </p:nvSpPr>
        <p:spPr>
          <a:xfrm flipH="1" flipV="1">
            <a:off x="2816820" y="2109390"/>
            <a:ext cx="1240234" cy="189728"/>
          </a:xfrm>
          <a:prstGeom prst="line">
            <a:avLst/>
          </a:prstGeom>
          <a:ln w="25400">
            <a:solidFill>
              <a:srgbClr val="008000"/>
            </a:solidFill>
            <a:tailEnd type="triangle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835" name="선"/>
          <p:cNvSpPr/>
          <p:nvPr/>
        </p:nvSpPr>
        <p:spPr>
          <a:xfrm>
            <a:off x="7067102" y="996750"/>
            <a:ext cx="790031" cy="1"/>
          </a:xfrm>
          <a:prstGeom prst="line">
            <a:avLst/>
          </a:prstGeom>
          <a:ln w="25400">
            <a:solidFill>
              <a:srgbClr val="008000"/>
            </a:solidFill>
            <a:tailEnd type="triangle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836" name="관리자로…"/>
          <p:cNvSpPr txBox="1"/>
          <p:nvPr/>
        </p:nvSpPr>
        <p:spPr>
          <a:xfrm>
            <a:off x="7902852" y="798532"/>
            <a:ext cx="1486139" cy="602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1600">
                <a:solidFill>
                  <a:srgbClr val="FF0000"/>
                </a:solidFill>
              </a:defRPr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관리자</a:t>
            </a:r>
            <a:r>
              <a:rPr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rPr>
              <a:t>로 </a:t>
            </a:r>
          </a:p>
          <a:p>
            <a:pPr>
              <a:defRPr sz="1600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로그인시 보임</a:t>
            </a:r>
          </a:p>
        </p:txBody>
      </p:sp>
      <p:sp>
        <p:nvSpPr>
          <p:cNvPr id="1837" name="선"/>
          <p:cNvSpPr/>
          <p:nvPr/>
        </p:nvSpPr>
        <p:spPr>
          <a:xfrm flipV="1">
            <a:off x="5500688" y="5383609"/>
            <a:ext cx="401836" cy="635001"/>
          </a:xfrm>
          <a:prstGeom prst="line">
            <a:avLst/>
          </a:prstGeom>
          <a:ln w="25400">
            <a:solidFill>
              <a:srgbClr val="008000"/>
            </a:solidFill>
            <a:tailEnd type="triangle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838" name="휴가승인시 데이터가 변동된다"/>
          <p:cNvSpPr txBox="1"/>
          <p:nvPr/>
        </p:nvSpPr>
        <p:spPr>
          <a:xfrm>
            <a:off x="5184257" y="5017384"/>
            <a:ext cx="2924811" cy="3469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1600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휴가</a:t>
            </a:r>
            <a:r>
              <a:rPr>
                <a:solidFill>
                  <a:srgbClr val="FF0000"/>
                </a:solidFill>
                <a:latin typeface="+mj-lt"/>
                <a:ea typeface="+mj-ea"/>
                <a:cs typeface="+mj-cs"/>
                <a:sym typeface="Helvetica"/>
              </a:rPr>
              <a:t>승인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시 데이터가 변동된다</a:t>
            </a:r>
          </a:p>
        </p:txBody>
      </p:sp>
      <p:sp>
        <p:nvSpPr>
          <p:cNvPr id="1839" name="직사각형"/>
          <p:cNvSpPr/>
          <p:nvPr/>
        </p:nvSpPr>
        <p:spPr>
          <a:xfrm>
            <a:off x="3436935" y="6018608"/>
            <a:ext cx="7158634" cy="356196"/>
          </a:xfrm>
          <a:prstGeom prst="rect">
            <a:avLst/>
          </a:prstGeom>
          <a:ln w="19050">
            <a:solidFill>
              <a:srgbClr val="008000"/>
            </a:solidFill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40" name="직사각형"/>
          <p:cNvSpPr/>
          <p:nvPr/>
        </p:nvSpPr>
        <p:spPr>
          <a:xfrm>
            <a:off x="158637" y="985185"/>
            <a:ext cx="2658184" cy="2236843"/>
          </a:xfrm>
          <a:prstGeom prst="rect">
            <a:avLst/>
          </a:prstGeom>
          <a:ln w="25400">
            <a:solidFill>
              <a:schemeClr val="accent5"/>
            </a:solidFill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41" name="직사각형"/>
          <p:cNvSpPr/>
          <p:nvPr/>
        </p:nvSpPr>
        <p:spPr>
          <a:xfrm>
            <a:off x="430454" y="3429000"/>
            <a:ext cx="2114551" cy="2714625"/>
          </a:xfrm>
          <a:prstGeom prst="rect">
            <a:avLst/>
          </a:prstGeom>
          <a:ln w="25400">
            <a:solidFill>
              <a:schemeClr val="accent5"/>
            </a:solidFill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905732" y="617796"/>
            <a:ext cx="10380537" cy="54571"/>
          </a:xfrm>
          <a:prstGeom prst="rect">
            <a:avLst/>
          </a:prstGeom>
          <a:ln w="12700">
            <a:miter lim="400000"/>
          </a:ln>
        </p:spPr>
      </p:pic>
      <p:sp>
        <p:nvSpPr>
          <p:cNvPr id="1844" name="휴가: 휴가상세 페이지"/>
          <p:cNvSpPr txBox="1"/>
          <p:nvPr/>
        </p:nvSpPr>
        <p:spPr>
          <a:xfrm>
            <a:off x="1131171" y="154780"/>
            <a:ext cx="4323796" cy="4276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2100" b="1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휴가</a:t>
            </a:r>
            <a:r>
              <a:t>: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 휴가상세 페이지</a:t>
            </a:r>
          </a:p>
        </p:txBody>
      </p:sp>
      <p:pic>
        <p:nvPicPr>
          <p:cNvPr id="1845" name="image16.png" descr="image1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5850" y="57209"/>
            <a:ext cx="1640417" cy="615157"/>
          </a:xfrm>
          <a:prstGeom prst="rect">
            <a:avLst/>
          </a:prstGeom>
          <a:ln w="12700">
            <a:miter lim="400000"/>
          </a:ln>
        </p:spPr>
      </p:pic>
      <p:pic>
        <p:nvPicPr>
          <p:cNvPr id="1846" name="image157.png" descr="image157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328" y="1301011"/>
            <a:ext cx="6536782" cy="1603650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847" name="image158.png" descr="image15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329" y="2904661"/>
            <a:ext cx="6536779" cy="1567598"/>
          </a:xfrm>
          <a:prstGeom prst="rect">
            <a:avLst/>
          </a:prstGeom>
          <a:ln w="12700">
            <a:miter lim="400000"/>
          </a:ln>
        </p:spPr>
      </p:pic>
      <p:pic>
        <p:nvPicPr>
          <p:cNvPr id="1848" name="image159.png" descr="image159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0800" y="4472259"/>
            <a:ext cx="6535310" cy="1714940"/>
          </a:xfrm>
          <a:prstGeom prst="rect">
            <a:avLst/>
          </a:prstGeom>
          <a:ln w="12700">
            <a:miter lim="400000"/>
          </a:ln>
        </p:spPr>
      </p:pic>
      <p:sp>
        <p:nvSpPr>
          <p:cNvPr id="1849" name="선"/>
          <p:cNvSpPr/>
          <p:nvPr/>
        </p:nvSpPr>
        <p:spPr>
          <a:xfrm>
            <a:off x="6723943" y="2672489"/>
            <a:ext cx="1843795" cy="1423261"/>
          </a:xfrm>
          <a:prstGeom prst="line">
            <a:avLst/>
          </a:prstGeom>
          <a:ln w="25400">
            <a:solidFill>
              <a:schemeClr val="accent5"/>
            </a:solidFill>
            <a:tailEnd type="triangle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850" name="선"/>
          <p:cNvSpPr/>
          <p:nvPr/>
        </p:nvSpPr>
        <p:spPr>
          <a:xfrm>
            <a:off x="7004601" y="3829050"/>
            <a:ext cx="1563137" cy="643209"/>
          </a:xfrm>
          <a:prstGeom prst="line">
            <a:avLst/>
          </a:prstGeom>
          <a:ln w="25400">
            <a:solidFill>
              <a:schemeClr val="accent5"/>
            </a:solidFill>
            <a:tailEnd type="triangle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851" name="선"/>
          <p:cNvSpPr/>
          <p:nvPr/>
        </p:nvSpPr>
        <p:spPr>
          <a:xfrm flipV="1">
            <a:off x="6877352" y="5010149"/>
            <a:ext cx="1796777" cy="190502"/>
          </a:xfrm>
          <a:prstGeom prst="line">
            <a:avLst/>
          </a:prstGeom>
          <a:ln w="25400">
            <a:solidFill>
              <a:schemeClr val="accent5"/>
            </a:solidFill>
            <a:tailEnd type="triangle"/>
          </a:ln>
        </p:spPr>
        <p:txBody>
          <a:bodyPr lIns="0" tIns="0" rIns="0" bIns="0"/>
          <a:lstStyle/>
          <a:p>
            <a:endParaRPr/>
          </a:p>
        </p:txBody>
      </p:sp>
      <p:grpSp>
        <p:nvGrpSpPr>
          <p:cNvPr id="1854" name="그룹화"/>
          <p:cNvGrpSpPr/>
          <p:nvPr/>
        </p:nvGrpSpPr>
        <p:grpSpPr>
          <a:xfrm>
            <a:off x="8755461" y="4095749"/>
            <a:ext cx="1780778" cy="1423262"/>
            <a:chOff x="0" y="0"/>
            <a:chExt cx="1780776" cy="1423260"/>
          </a:xfrm>
        </p:grpSpPr>
        <p:sp>
          <p:nvSpPr>
            <p:cNvPr id="1852" name="직사각형"/>
            <p:cNvSpPr/>
            <p:nvPr/>
          </p:nvSpPr>
          <p:spPr>
            <a:xfrm>
              <a:off x="0" y="-1"/>
              <a:ext cx="1780777" cy="1423262"/>
            </a:xfrm>
            <a:prstGeom prst="rect">
              <a:avLst/>
            </a:prstGeom>
            <a:noFill/>
            <a:ln w="25400" cap="flat">
              <a:solidFill>
                <a:schemeClr val="accent5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1500"/>
              </a:pPr>
              <a:endParaRPr/>
            </a:p>
          </p:txBody>
        </p:sp>
        <p:sp>
          <p:nvSpPr>
            <p:cNvPr id="1853" name="로그인 한 유저의 정보만 보인다.…"/>
            <p:cNvSpPr txBox="1"/>
            <p:nvPr/>
          </p:nvSpPr>
          <p:spPr>
            <a:xfrm>
              <a:off x="58420" y="161010"/>
              <a:ext cx="1663938" cy="11012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1500"/>
              </a:pPr>
              <a:r>
                <a:rPr>
                  <a:latin typeface="+mj-lt"/>
                  <a:ea typeface="+mj-ea"/>
                  <a:cs typeface="+mj-cs"/>
                  <a:sym typeface="Helvetica"/>
                </a:rPr>
                <a:t>로그인 한 유저의 정보만 보인다</a:t>
              </a:r>
              <a:r>
                <a:t>.</a:t>
              </a:r>
            </a:p>
            <a:p>
              <a:pPr algn="ctr">
                <a:defRPr sz="1500">
                  <a:solidFill>
                    <a:srgbClr val="FF0000"/>
                  </a:solidFill>
                </a:defRPr>
              </a:pPr>
              <a:r>
                <a:rPr>
                  <a:latin typeface="+mj-lt"/>
                  <a:ea typeface="+mj-ea"/>
                  <a:cs typeface="+mj-cs"/>
                  <a:sym typeface="Helvetica"/>
                </a:rPr>
                <a:t>결재상태</a:t>
              </a:r>
              <a:r>
                <a:rPr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Helvetica"/>
                </a:rPr>
                <a:t>에 따라 </a:t>
              </a:r>
            </a:p>
            <a:p>
              <a:pPr algn="ctr">
                <a:defRPr sz="1500"/>
              </a:pPr>
              <a:r>
                <a:rPr>
                  <a:latin typeface="+mj-lt"/>
                  <a:ea typeface="+mj-ea"/>
                  <a:cs typeface="+mj-cs"/>
                  <a:sym typeface="Helvetica"/>
                </a:rPr>
                <a:t>정보가 뿌려진다</a:t>
              </a:r>
              <a:r>
                <a:t>.</a:t>
              </a:r>
            </a:p>
          </p:txBody>
        </p:sp>
      </p:grpSp>
      <p:sp>
        <p:nvSpPr>
          <p:cNvPr id="1855" name="직사각형"/>
          <p:cNvSpPr/>
          <p:nvPr/>
        </p:nvSpPr>
        <p:spPr>
          <a:xfrm>
            <a:off x="6723943" y="1972692"/>
            <a:ext cx="153415" cy="175746"/>
          </a:xfrm>
          <a:prstGeom prst="rect">
            <a:avLst/>
          </a:prstGeom>
          <a:ln w="25400">
            <a:solidFill>
              <a:schemeClr val="accent5"/>
            </a:solidFill>
          </a:ln>
        </p:spPr>
        <p:txBody>
          <a:bodyPr lIns="0" tIns="0" rIns="0" bIns="0" anchor="ctr"/>
          <a:lstStyle/>
          <a:p>
            <a:pPr algn="ctr">
              <a:defRPr sz="1500"/>
            </a:pPr>
            <a:endParaRPr/>
          </a:p>
        </p:txBody>
      </p:sp>
      <p:sp>
        <p:nvSpPr>
          <p:cNvPr id="1856" name="선"/>
          <p:cNvSpPr/>
          <p:nvPr/>
        </p:nvSpPr>
        <p:spPr>
          <a:xfrm flipV="1">
            <a:off x="6872433" y="1972692"/>
            <a:ext cx="464000" cy="122720"/>
          </a:xfrm>
          <a:prstGeom prst="line">
            <a:avLst/>
          </a:prstGeom>
          <a:ln w="25400">
            <a:solidFill>
              <a:schemeClr val="accent5"/>
            </a:solidFill>
            <a:tailEnd type="triangle"/>
          </a:ln>
        </p:spPr>
        <p:txBody>
          <a:bodyPr lIns="0" tIns="0" rIns="0" bIns="0"/>
          <a:lstStyle/>
          <a:p>
            <a:endParaRPr/>
          </a:p>
        </p:txBody>
      </p:sp>
      <p:grpSp>
        <p:nvGrpSpPr>
          <p:cNvPr id="1859" name="그룹화"/>
          <p:cNvGrpSpPr/>
          <p:nvPr/>
        </p:nvGrpSpPr>
        <p:grpSpPr>
          <a:xfrm>
            <a:off x="7472364" y="1650681"/>
            <a:ext cx="890389" cy="574680"/>
            <a:chOff x="0" y="0"/>
            <a:chExt cx="890387" cy="574678"/>
          </a:xfrm>
        </p:grpSpPr>
        <p:sp>
          <p:nvSpPr>
            <p:cNvPr id="1857" name="직사각형"/>
            <p:cNvSpPr/>
            <p:nvPr/>
          </p:nvSpPr>
          <p:spPr>
            <a:xfrm>
              <a:off x="0" y="18904"/>
              <a:ext cx="890388" cy="536871"/>
            </a:xfrm>
            <a:prstGeom prst="rect">
              <a:avLst/>
            </a:prstGeom>
            <a:noFill/>
            <a:ln w="25400" cap="flat">
              <a:solidFill>
                <a:schemeClr val="accent5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1500"/>
              </a:pPr>
              <a:endParaRPr/>
            </a:p>
          </p:txBody>
        </p:sp>
        <p:sp>
          <p:nvSpPr>
            <p:cNvPr id="1858" name="휴지통 클릭시"/>
            <p:cNvSpPr txBox="1"/>
            <p:nvPr/>
          </p:nvSpPr>
          <p:spPr>
            <a:xfrm>
              <a:off x="58419" y="-1"/>
              <a:ext cx="773549" cy="5746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1500"/>
              </a:pPr>
              <a:r>
                <a:rPr>
                  <a:latin typeface="+mj-lt"/>
                  <a:ea typeface="+mj-ea"/>
                  <a:cs typeface="+mj-cs"/>
                  <a:sym typeface="Helvetica"/>
                </a:rPr>
                <a:t>휴지통 </a:t>
              </a:r>
              <a:r>
                <a:rPr>
                  <a:solidFill>
                    <a:srgbClr val="FF0000"/>
                  </a:solidFill>
                  <a:latin typeface="+mj-lt"/>
                  <a:ea typeface="+mj-ea"/>
                  <a:cs typeface="+mj-cs"/>
                  <a:sym typeface="Helvetica"/>
                </a:rPr>
                <a:t>클릭</a:t>
              </a:r>
              <a:r>
                <a:rPr>
                  <a:latin typeface="+mj-lt"/>
                  <a:ea typeface="+mj-ea"/>
                  <a:cs typeface="+mj-cs"/>
                  <a:sym typeface="Helvetica"/>
                </a:rPr>
                <a:t>시</a:t>
              </a:r>
            </a:p>
          </p:txBody>
        </p:sp>
      </p:grpSp>
      <p:pic>
        <p:nvPicPr>
          <p:cNvPr id="1860" name="image160.png" descr="image160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62753" y="2432118"/>
            <a:ext cx="3703762" cy="1256343"/>
          </a:xfrm>
          <a:prstGeom prst="rect">
            <a:avLst/>
          </a:prstGeom>
          <a:ln w="12700">
            <a:miter lim="400000"/>
          </a:ln>
        </p:spPr>
      </p:pic>
      <p:sp>
        <p:nvSpPr>
          <p:cNvPr id="1861" name="선"/>
          <p:cNvSpPr/>
          <p:nvPr/>
        </p:nvSpPr>
        <p:spPr>
          <a:xfrm>
            <a:off x="8442128" y="2072239"/>
            <a:ext cx="464001" cy="268436"/>
          </a:xfrm>
          <a:prstGeom prst="line">
            <a:avLst/>
          </a:prstGeom>
          <a:ln w="25400">
            <a:solidFill>
              <a:schemeClr val="accent5"/>
            </a:solidFill>
            <a:tailEnd type="triangle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862" name="직사각형"/>
          <p:cNvSpPr/>
          <p:nvPr/>
        </p:nvSpPr>
        <p:spPr>
          <a:xfrm>
            <a:off x="8347409" y="2393688"/>
            <a:ext cx="3719106" cy="1294773"/>
          </a:xfrm>
          <a:prstGeom prst="rect">
            <a:avLst/>
          </a:prstGeom>
          <a:ln w="25400">
            <a:solidFill>
              <a:schemeClr val="accent5"/>
            </a:solidFill>
          </a:ln>
        </p:spPr>
        <p:txBody>
          <a:bodyPr lIns="0" tIns="0" rIns="0" bIns="0" anchor="ctr"/>
          <a:lstStyle/>
          <a:p>
            <a:pPr algn="ctr">
              <a:defRPr sz="1500"/>
            </a:pPr>
            <a:endParaRPr/>
          </a:p>
        </p:txBody>
      </p:sp>
    </p:spTree>
  </p:cSld>
  <p:clrMapOvr>
    <a:masterClrMapping/>
  </p:clrMapOvr>
  <p:transition spd="med"/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4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905732" y="617796"/>
            <a:ext cx="10380537" cy="54571"/>
          </a:xfrm>
          <a:prstGeom prst="rect">
            <a:avLst/>
          </a:prstGeom>
          <a:ln w="12700">
            <a:miter lim="400000"/>
          </a:ln>
        </p:spPr>
      </p:pic>
      <p:sp>
        <p:nvSpPr>
          <p:cNvPr id="1865" name="휴가: 휴가 관리 페이지"/>
          <p:cNvSpPr txBox="1"/>
          <p:nvPr/>
        </p:nvSpPr>
        <p:spPr>
          <a:xfrm>
            <a:off x="1131171" y="154780"/>
            <a:ext cx="4323796" cy="4276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2100" b="1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휴가</a:t>
            </a:r>
            <a:r>
              <a:t>: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 휴가 관리 페이지</a:t>
            </a:r>
          </a:p>
        </p:txBody>
      </p:sp>
      <p:pic>
        <p:nvPicPr>
          <p:cNvPr id="1866" name="image16.png" descr="image1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5850" y="57209"/>
            <a:ext cx="1640417" cy="615157"/>
          </a:xfrm>
          <a:prstGeom prst="rect">
            <a:avLst/>
          </a:prstGeom>
          <a:ln w="12700">
            <a:miter lim="400000"/>
          </a:ln>
        </p:spPr>
      </p:pic>
      <p:pic>
        <p:nvPicPr>
          <p:cNvPr id="1867" name="image161.png" descr="image161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4358" y="840464"/>
            <a:ext cx="7221909" cy="2064214"/>
          </a:xfrm>
          <a:prstGeom prst="rect">
            <a:avLst/>
          </a:prstGeom>
          <a:ln w="12700">
            <a:miter lim="400000"/>
          </a:ln>
        </p:spPr>
      </p:pic>
      <p:pic>
        <p:nvPicPr>
          <p:cNvPr id="1868" name="image162.png" descr="image162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2819" y="2904678"/>
            <a:ext cx="7221909" cy="1646003"/>
          </a:xfrm>
          <a:prstGeom prst="rect">
            <a:avLst/>
          </a:prstGeom>
          <a:ln w="12700">
            <a:miter lim="400000"/>
          </a:ln>
        </p:spPr>
      </p:pic>
      <p:pic>
        <p:nvPicPr>
          <p:cNvPr id="1869" name="image163.png" descr="image163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53980" y="4550681"/>
            <a:ext cx="7230748" cy="167039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872" name="그룹화"/>
          <p:cNvGrpSpPr/>
          <p:nvPr/>
        </p:nvGrpSpPr>
        <p:grpSpPr>
          <a:xfrm>
            <a:off x="1085452" y="2359183"/>
            <a:ext cx="2131476" cy="1368497"/>
            <a:chOff x="0" y="0"/>
            <a:chExt cx="2131475" cy="1368496"/>
          </a:xfrm>
        </p:grpSpPr>
        <p:sp>
          <p:nvSpPr>
            <p:cNvPr id="1870" name="직사각형"/>
            <p:cNvSpPr/>
            <p:nvPr/>
          </p:nvSpPr>
          <p:spPr>
            <a:xfrm>
              <a:off x="0" y="-1"/>
              <a:ext cx="2131476" cy="1368498"/>
            </a:xfrm>
            <a:prstGeom prst="rect">
              <a:avLst/>
            </a:prstGeom>
            <a:noFill/>
            <a:ln w="25400" cap="flat">
              <a:solidFill>
                <a:schemeClr val="accent5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1500"/>
              </a:pPr>
              <a:endParaRPr/>
            </a:p>
          </p:txBody>
        </p:sp>
        <p:sp>
          <p:nvSpPr>
            <p:cNvPr id="1871" name="로그인 유저(관리자) 의…"/>
            <p:cNvSpPr txBox="1"/>
            <p:nvPr/>
          </p:nvSpPr>
          <p:spPr>
            <a:xfrm>
              <a:off x="58420" y="254597"/>
              <a:ext cx="2014636" cy="8593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1500"/>
              </a:pPr>
              <a:r>
                <a:rPr>
                  <a:latin typeface="+mj-lt"/>
                  <a:ea typeface="+mj-ea"/>
                  <a:cs typeface="+mj-cs"/>
                  <a:sym typeface="Helvetica"/>
                </a:rPr>
                <a:t>로그인 유저</a:t>
              </a:r>
              <a:r>
                <a:t>(</a:t>
              </a:r>
              <a:r>
                <a:rPr>
                  <a:solidFill>
                    <a:srgbClr val="FF0000"/>
                  </a:solidFill>
                  <a:latin typeface="+mj-lt"/>
                  <a:ea typeface="+mj-ea"/>
                  <a:cs typeface="+mj-cs"/>
                  <a:sym typeface="Helvetica"/>
                </a:rPr>
                <a:t>관리자</a:t>
              </a:r>
              <a:r>
                <a:t>)</a:t>
              </a:r>
              <a:r>
                <a:rPr>
                  <a:latin typeface="+mj-lt"/>
                  <a:ea typeface="+mj-ea"/>
                  <a:cs typeface="+mj-cs"/>
                  <a:sym typeface="Helvetica"/>
                </a:rPr>
                <a:t> 의</a:t>
              </a:r>
            </a:p>
            <a:p>
              <a:pPr algn="ctr">
                <a:defRPr sz="1500">
                  <a:solidFill>
                    <a:srgbClr val="FF0000"/>
                  </a:solidFill>
                </a:defRPr>
              </a:pPr>
              <a:r>
                <a:rPr>
                  <a:latin typeface="+mj-lt"/>
                  <a:ea typeface="+mj-ea"/>
                  <a:cs typeface="+mj-cs"/>
                  <a:sym typeface="Helvetica"/>
                </a:rPr>
                <a:t>소속 부서원</a:t>
              </a:r>
              <a:r>
                <a:rPr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Helvetica"/>
                </a:rPr>
                <a:t>에 해당하는 정보만 뿌려진다</a:t>
              </a:r>
            </a:p>
          </p:txBody>
        </p:sp>
      </p:grpSp>
      <p:sp>
        <p:nvSpPr>
          <p:cNvPr id="1873" name="선"/>
          <p:cNvSpPr/>
          <p:nvPr/>
        </p:nvSpPr>
        <p:spPr>
          <a:xfrm flipH="1">
            <a:off x="3216928" y="3044702"/>
            <a:ext cx="837054" cy="1"/>
          </a:xfrm>
          <a:prstGeom prst="line">
            <a:avLst/>
          </a:prstGeom>
          <a:ln w="25400">
            <a:solidFill>
              <a:schemeClr val="accent5"/>
            </a:solidFill>
            <a:tailEnd type="triangle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874" name="선"/>
          <p:cNvSpPr/>
          <p:nvPr/>
        </p:nvSpPr>
        <p:spPr>
          <a:xfrm flipH="1" flipV="1">
            <a:off x="3216927" y="3428999"/>
            <a:ext cx="837054" cy="1956879"/>
          </a:xfrm>
          <a:prstGeom prst="line">
            <a:avLst/>
          </a:prstGeom>
          <a:ln w="25400">
            <a:solidFill>
              <a:schemeClr val="accent5"/>
            </a:solidFill>
            <a:tailEnd type="triangle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875" name="선"/>
          <p:cNvSpPr/>
          <p:nvPr/>
        </p:nvSpPr>
        <p:spPr>
          <a:xfrm flipH="1">
            <a:off x="3216927" y="1752598"/>
            <a:ext cx="837055" cy="871734"/>
          </a:xfrm>
          <a:prstGeom prst="line">
            <a:avLst/>
          </a:prstGeom>
          <a:ln w="25400">
            <a:solidFill>
              <a:schemeClr val="accent5"/>
            </a:solidFill>
            <a:tailEnd type="triangle"/>
          </a:ln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7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905732" y="617796"/>
            <a:ext cx="10380537" cy="54571"/>
          </a:xfrm>
          <a:prstGeom prst="rect">
            <a:avLst/>
          </a:prstGeom>
          <a:ln w="12700">
            <a:miter lim="400000"/>
          </a:ln>
        </p:spPr>
      </p:pic>
      <p:sp>
        <p:nvSpPr>
          <p:cNvPr id="1878" name="휴가: 휴가 관리 페이지"/>
          <p:cNvSpPr txBox="1"/>
          <p:nvPr/>
        </p:nvSpPr>
        <p:spPr>
          <a:xfrm>
            <a:off x="1131171" y="154780"/>
            <a:ext cx="4323796" cy="4276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2100" b="1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휴가</a:t>
            </a:r>
            <a:r>
              <a:t>: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 휴가 관리 페이지</a:t>
            </a:r>
          </a:p>
        </p:txBody>
      </p:sp>
      <p:pic>
        <p:nvPicPr>
          <p:cNvPr id="1879" name="image16.png" descr="image1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5850" y="57209"/>
            <a:ext cx="1640417" cy="615157"/>
          </a:xfrm>
          <a:prstGeom prst="rect">
            <a:avLst/>
          </a:prstGeom>
          <a:ln w="12700">
            <a:miter lim="400000"/>
          </a:ln>
        </p:spPr>
      </p:pic>
      <p:pic>
        <p:nvPicPr>
          <p:cNvPr id="1880" name="image161.png" descr="image161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122" y="2292012"/>
            <a:ext cx="7165173" cy="2047999"/>
          </a:xfrm>
          <a:prstGeom prst="rect">
            <a:avLst/>
          </a:prstGeom>
          <a:ln w="12700">
            <a:miter lim="400000"/>
          </a:ln>
        </p:spPr>
      </p:pic>
      <p:sp>
        <p:nvSpPr>
          <p:cNvPr id="1881" name="선"/>
          <p:cNvSpPr/>
          <p:nvPr/>
        </p:nvSpPr>
        <p:spPr>
          <a:xfrm flipV="1">
            <a:off x="4656877" y="1828799"/>
            <a:ext cx="1043836" cy="1600201"/>
          </a:xfrm>
          <a:prstGeom prst="line">
            <a:avLst/>
          </a:prstGeom>
          <a:ln w="25400">
            <a:solidFill>
              <a:schemeClr val="accent5"/>
            </a:solidFill>
            <a:tailEnd type="triangle"/>
          </a:ln>
        </p:spPr>
        <p:txBody>
          <a:bodyPr lIns="0" tIns="0" rIns="0" bIns="0"/>
          <a:lstStyle/>
          <a:p>
            <a:endParaRPr/>
          </a:p>
        </p:txBody>
      </p:sp>
      <p:grpSp>
        <p:nvGrpSpPr>
          <p:cNvPr id="1884" name="그룹화"/>
          <p:cNvGrpSpPr/>
          <p:nvPr/>
        </p:nvGrpSpPr>
        <p:grpSpPr>
          <a:xfrm>
            <a:off x="4656877" y="1047668"/>
            <a:ext cx="2522392" cy="663647"/>
            <a:chOff x="0" y="0"/>
            <a:chExt cx="2522391" cy="663646"/>
          </a:xfrm>
        </p:grpSpPr>
        <p:sp>
          <p:nvSpPr>
            <p:cNvPr id="1882" name="직사각형"/>
            <p:cNvSpPr/>
            <p:nvPr/>
          </p:nvSpPr>
          <p:spPr>
            <a:xfrm>
              <a:off x="0" y="-1"/>
              <a:ext cx="2522392" cy="663648"/>
            </a:xfrm>
            <a:prstGeom prst="rect">
              <a:avLst/>
            </a:prstGeom>
            <a:noFill/>
            <a:ln w="25400" cap="flat">
              <a:solidFill>
                <a:schemeClr val="accent5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1500"/>
              </a:pPr>
              <a:endParaRPr/>
            </a:p>
          </p:txBody>
        </p:sp>
        <p:sp>
          <p:nvSpPr>
            <p:cNvPr id="1883" name="특정회원 클릭시…"/>
            <p:cNvSpPr txBox="1"/>
            <p:nvPr/>
          </p:nvSpPr>
          <p:spPr>
            <a:xfrm>
              <a:off x="58420" y="44164"/>
              <a:ext cx="2405553" cy="5753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1500">
                  <a:solidFill>
                    <a:srgbClr val="FF0000"/>
                  </a:solidFill>
                </a:defRPr>
              </a:pPr>
              <a:r>
                <a:rPr>
                  <a:latin typeface="+mj-lt"/>
                  <a:ea typeface="+mj-ea"/>
                  <a:cs typeface="+mj-cs"/>
                  <a:sym typeface="Helvetica"/>
                </a:rPr>
                <a:t>특정회원 </a:t>
              </a:r>
              <a:r>
                <a:rPr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Helvetica"/>
                </a:rPr>
                <a:t>클릭시</a:t>
              </a:r>
            </a:p>
            <a:p>
              <a:pPr algn="ctr">
                <a:defRPr sz="1500"/>
              </a:pPr>
              <a:r>
                <a:rPr>
                  <a:latin typeface="+mj-lt"/>
                  <a:ea typeface="+mj-ea"/>
                  <a:cs typeface="+mj-cs"/>
                  <a:sym typeface="Helvetica"/>
                </a:rPr>
                <a:t>모달창이 뜬다</a:t>
              </a:r>
              <a:r>
                <a:t>.</a:t>
              </a:r>
            </a:p>
          </p:txBody>
        </p:sp>
      </p:grpSp>
      <p:pic>
        <p:nvPicPr>
          <p:cNvPr id="1885" name="image164.png" descr="image164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5505" y="2181143"/>
            <a:ext cx="3398450" cy="3992156"/>
          </a:xfrm>
          <a:prstGeom prst="rect">
            <a:avLst/>
          </a:prstGeom>
          <a:ln w="12700">
            <a:miter lim="400000"/>
          </a:ln>
        </p:spPr>
      </p:pic>
      <p:sp>
        <p:nvSpPr>
          <p:cNvPr id="1886" name="직사각형"/>
          <p:cNvSpPr/>
          <p:nvPr/>
        </p:nvSpPr>
        <p:spPr>
          <a:xfrm>
            <a:off x="8005505" y="2187279"/>
            <a:ext cx="3398450" cy="3869549"/>
          </a:xfrm>
          <a:prstGeom prst="rect">
            <a:avLst/>
          </a:prstGeom>
          <a:ln w="25400">
            <a:solidFill>
              <a:schemeClr val="accent5"/>
            </a:solidFill>
          </a:ln>
        </p:spPr>
        <p:txBody>
          <a:bodyPr lIns="0" tIns="0" rIns="0" bIns="0" anchor="ctr"/>
          <a:lstStyle/>
          <a:p>
            <a:pPr algn="ctr">
              <a:defRPr sz="1500"/>
            </a:pPr>
            <a:endParaRPr/>
          </a:p>
        </p:txBody>
      </p:sp>
      <p:sp>
        <p:nvSpPr>
          <p:cNvPr id="1887" name="직사각형"/>
          <p:cNvSpPr/>
          <p:nvPr/>
        </p:nvSpPr>
        <p:spPr>
          <a:xfrm>
            <a:off x="770676" y="3316011"/>
            <a:ext cx="367373" cy="589086"/>
          </a:xfrm>
          <a:prstGeom prst="rect">
            <a:avLst/>
          </a:prstGeom>
          <a:ln w="25400">
            <a:solidFill>
              <a:schemeClr val="accent5"/>
            </a:solidFill>
          </a:ln>
        </p:spPr>
        <p:txBody>
          <a:bodyPr lIns="0" tIns="0" rIns="0" bIns="0" anchor="ctr"/>
          <a:lstStyle/>
          <a:p>
            <a:pPr algn="ctr">
              <a:defRPr sz="1500"/>
            </a:pPr>
            <a:endParaRPr/>
          </a:p>
        </p:txBody>
      </p:sp>
      <p:sp>
        <p:nvSpPr>
          <p:cNvPr id="1888" name="선"/>
          <p:cNvSpPr/>
          <p:nvPr/>
        </p:nvSpPr>
        <p:spPr>
          <a:xfrm>
            <a:off x="1138047" y="3660105"/>
            <a:ext cx="556357" cy="959520"/>
          </a:xfrm>
          <a:prstGeom prst="line">
            <a:avLst/>
          </a:prstGeom>
          <a:ln w="25400">
            <a:solidFill>
              <a:schemeClr val="accent5"/>
            </a:solidFill>
            <a:tailEnd type="triangle"/>
          </a:ln>
        </p:spPr>
        <p:txBody>
          <a:bodyPr lIns="0" tIns="0" rIns="0" bIns="0"/>
          <a:lstStyle/>
          <a:p>
            <a:endParaRPr/>
          </a:p>
        </p:txBody>
      </p:sp>
      <p:grpSp>
        <p:nvGrpSpPr>
          <p:cNvPr id="1891" name="그룹화"/>
          <p:cNvGrpSpPr/>
          <p:nvPr/>
        </p:nvGrpSpPr>
        <p:grpSpPr>
          <a:xfrm>
            <a:off x="770677" y="4724317"/>
            <a:ext cx="2522392" cy="663647"/>
            <a:chOff x="0" y="0"/>
            <a:chExt cx="2522391" cy="663646"/>
          </a:xfrm>
        </p:grpSpPr>
        <p:sp>
          <p:nvSpPr>
            <p:cNvPr id="1889" name="직사각형"/>
            <p:cNvSpPr/>
            <p:nvPr/>
          </p:nvSpPr>
          <p:spPr>
            <a:xfrm>
              <a:off x="0" y="-1"/>
              <a:ext cx="2522392" cy="663648"/>
            </a:xfrm>
            <a:prstGeom prst="rect">
              <a:avLst/>
            </a:prstGeom>
            <a:noFill/>
            <a:ln w="25400" cap="flat">
              <a:solidFill>
                <a:schemeClr val="accent5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1500"/>
              </a:pPr>
              <a:endParaRPr/>
            </a:p>
          </p:txBody>
        </p:sp>
        <p:sp>
          <p:nvSpPr>
            <p:cNvPr id="1890" name="체크되어진 갯수에…"/>
            <p:cNvSpPr txBox="1"/>
            <p:nvPr/>
          </p:nvSpPr>
          <p:spPr>
            <a:xfrm>
              <a:off x="58420" y="44164"/>
              <a:ext cx="2405553" cy="5753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1500"/>
              </a:pPr>
              <a:r>
                <a:rPr>
                  <a:latin typeface="+mj-lt"/>
                  <a:ea typeface="+mj-ea"/>
                  <a:cs typeface="+mj-cs"/>
                  <a:sym typeface="Helvetica"/>
                </a:rPr>
                <a:t>체크되어진 갯수에 </a:t>
              </a:r>
            </a:p>
            <a:p>
              <a:pPr algn="ctr">
                <a:defRPr sz="1500"/>
              </a:pPr>
              <a:r>
                <a:rPr>
                  <a:latin typeface="+mj-lt"/>
                  <a:ea typeface="+mj-ea"/>
                  <a:cs typeface="+mj-cs"/>
                  <a:sym typeface="Helvetica"/>
                </a:rPr>
                <a:t>상관없이 </a:t>
              </a:r>
              <a:r>
                <a:rPr>
                  <a:solidFill>
                    <a:srgbClr val="FF0000"/>
                  </a:solidFill>
                  <a:latin typeface="+mj-lt"/>
                  <a:ea typeface="+mj-ea"/>
                  <a:cs typeface="+mj-cs"/>
                  <a:sym typeface="Helvetica"/>
                </a:rPr>
                <a:t>다중승인</a:t>
              </a:r>
              <a:r>
                <a:rPr>
                  <a:latin typeface="+mj-lt"/>
                  <a:ea typeface="+mj-ea"/>
                  <a:cs typeface="+mj-cs"/>
                  <a:sym typeface="Helvetica"/>
                </a:rPr>
                <a:t> 가능</a:t>
              </a:r>
            </a:p>
          </p:txBody>
        </p:sp>
      </p:grpSp>
      <p:sp>
        <p:nvSpPr>
          <p:cNvPr id="1892" name="직사각형"/>
          <p:cNvSpPr/>
          <p:nvPr/>
        </p:nvSpPr>
        <p:spPr>
          <a:xfrm>
            <a:off x="1866051" y="2556382"/>
            <a:ext cx="264649" cy="288408"/>
          </a:xfrm>
          <a:prstGeom prst="rect">
            <a:avLst/>
          </a:prstGeom>
          <a:ln w="25400">
            <a:solidFill>
              <a:schemeClr val="accent5"/>
            </a:solidFill>
          </a:ln>
        </p:spPr>
        <p:txBody>
          <a:bodyPr lIns="0" tIns="0" rIns="0" bIns="0" anchor="ctr"/>
          <a:lstStyle/>
          <a:p>
            <a:pPr algn="ctr">
              <a:defRPr sz="1500"/>
            </a:pPr>
            <a:endParaRPr/>
          </a:p>
        </p:txBody>
      </p:sp>
      <p:sp>
        <p:nvSpPr>
          <p:cNvPr id="1893" name="선"/>
          <p:cNvSpPr/>
          <p:nvPr/>
        </p:nvSpPr>
        <p:spPr>
          <a:xfrm>
            <a:off x="2130699" y="2700586"/>
            <a:ext cx="1773506" cy="1919038"/>
          </a:xfrm>
          <a:prstGeom prst="line">
            <a:avLst/>
          </a:prstGeom>
          <a:ln w="25400">
            <a:solidFill>
              <a:schemeClr val="accent5"/>
            </a:solidFill>
            <a:tailEnd type="triangle"/>
          </a:ln>
        </p:spPr>
        <p:txBody>
          <a:bodyPr lIns="0" tIns="0" rIns="0" bIns="0"/>
          <a:lstStyle/>
          <a:p>
            <a:endParaRPr/>
          </a:p>
        </p:txBody>
      </p:sp>
      <p:grpSp>
        <p:nvGrpSpPr>
          <p:cNvPr id="1896" name="그룹화"/>
          <p:cNvGrpSpPr/>
          <p:nvPr/>
        </p:nvGrpSpPr>
        <p:grpSpPr>
          <a:xfrm>
            <a:off x="3967848" y="4619623"/>
            <a:ext cx="2522393" cy="1044647"/>
            <a:chOff x="0" y="0"/>
            <a:chExt cx="2522391" cy="1044646"/>
          </a:xfrm>
        </p:grpSpPr>
        <p:sp>
          <p:nvSpPr>
            <p:cNvPr id="1894" name="직사각형"/>
            <p:cNvSpPr/>
            <p:nvPr/>
          </p:nvSpPr>
          <p:spPr>
            <a:xfrm>
              <a:off x="0" y="-1"/>
              <a:ext cx="2522392" cy="1044648"/>
            </a:xfrm>
            <a:prstGeom prst="rect">
              <a:avLst/>
            </a:prstGeom>
            <a:noFill/>
            <a:ln w="25400" cap="flat">
              <a:solidFill>
                <a:schemeClr val="accent5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1500"/>
              </a:pPr>
              <a:endParaRPr/>
            </a:p>
          </p:txBody>
        </p:sp>
        <p:sp>
          <p:nvSpPr>
            <p:cNvPr id="1895" name="로그인 유저(관리자) 의…"/>
            <p:cNvSpPr txBox="1"/>
            <p:nvPr/>
          </p:nvSpPr>
          <p:spPr>
            <a:xfrm>
              <a:off x="58420" y="92672"/>
              <a:ext cx="2405553" cy="8593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1500"/>
              </a:pPr>
              <a:r>
                <a:rPr>
                  <a:latin typeface="+mj-lt"/>
                  <a:ea typeface="+mj-ea"/>
                  <a:cs typeface="+mj-cs"/>
                  <a:sym typeface="Helvetica"/>
                </a:rPr>
                <a:t>로그인 유저</a:t>
              </a:r>
              <a:r>
                <a:t>(</a:t>
              </a:r>
              <a:r>
                <a:rPr>
                  <a:solidFill>
                    <a:srgbClr val="FF0000"/>
                  </a:solidFill>
                  <a:latin typeface="+mj-lt"/>
                  <a:ea typeface="+mj-ea"/>
                  <a:cs typeface="+mj-cs"/>
                  <a:sym typeface="Helvetica"/>
                </a:rPr>
                <a:t>관리자</a:t>
              </a:r>
              <a:r>
                <a:t>)</a:t>
              </a:r>
              <a:r>
                <a:rPr>
                  <a:latin typeface="+mj-lt"/>
                  <a:ea typeface="+mj-ea"/>
                  <a:cs typeface="+mj-cs"/>
                  <a:sym typeface="Helvetica"/>
                </a:rPr>
                <a:t> 의 </a:t>
              </a:r>
            </a:p>
            <a:p>
              <a:pPr algn="ctr">
                <a:defRPr sz="1500">
                  <a:solidFill>
                    <a:srgbClr val="FF0000"/>
                  </a:solidFill>
                </a:defRPr>
              </a:pPr>
              <a:r>
                <a:rPr>
                  <a:latin typeface="+mj-lt"/>
                  <a:ea typeface="+mj-ea"/>
                  <a:cs typeface="+mj-cs"/>
                  <a:sym typeface="Helvetica"/>
                </a:rPr>
                <a:t>소속부서원</a:t>
              </a:r>
              <a:r>
                <a:rPr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Helvetica"/>
                </a:rPr>
                <a:t>들의 휴가신청</a:t>
              </a:r>
            </a:p>
            <a:p>
              <a:pPr algn="ctr">
                <a:defRPr sz="1500"/>
              </a:pPr>
              <a:r>
                <a:rPr>
                  <a:latin typeface="+mj-lt"/>
                  <a:ea typeface="+mj-ea"/>
                  <a:cs typeface="+mj-cs"/>
                  <a:sym typeface="Helvetica"/>
                </a:rPr>
                <a:t>갯수가 보인다</a:t>
              </a:r>
              <a:r>
                <a:t>.</a:t>
              </a:r>
            </a:p>
          </p:txBody>
        </p:sp>
      </p:grpSp>
      <p:sp>
        <p:nvSpPr>
          <p:cNvPr id="1897" name="선"/>
          <p:cNvSpPr/>
          <p:nvPr/>
        </p:nvSpPr>
        <p:spPr>
          <a:xfrm>
            <a:off x="7179270" y="1379491"/>
            <a:ext cx="1807566" cy="665198"/>
          </a:xfrm>
          <a:prstGeom prst="line">
            <a:avLst/>
          </a:prstGeom>
          <a:ln w="25400">
            <a:solidFill>
              <a:schemeClr val="accent5"/>
            </a:solidFill>
            <a:tailEnd type="triangle"/>
          </a:ln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9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905732" y="617796"/>
            <a:ext cx="10380537" cy="54571"/>
          </a:xfrm>
          <a:prstGeom prst="rect">
            <a:avLst/>
          </a:prstGeom>
          <a:ln w="12700">
            <a:miter lim="400000"/>
          </a:ln>
        </p:spPr>
      </p:pic>
      <p:sp>
        <p:nvSpPr>
          <p:cNvPr id="1900" name="휴가: 휴가 관리 페이지 (사장 로그인시)"/>
          <p:cNvSpPr txBox="1"/>
          <p:nvPr/>
        </p:nvSpPr>
        <p:spPr>
          <a:xfrm>
            <a:off x="1131171" y="154780"/>
            <a:ext cx="4919109" cy="4276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2100" b="1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휴가</a:t>
            </a:r>
            <a:r>
              <a:t>: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 휴가 관리 페이지 </a:t>
            </a:r>
            <a:r>
              <a:t>(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사장 로그인시</a:t>
            </a:r>
            <a:r>
              <a:t>)</a:t>
            </a:r>
          </a:p>
        </p:txBody>
      </p:sp>
      <p:pic>
        <p:nvPicPr>
          <p:cNvPr id="1901" name="image16.png" descr="image1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5850" y="57209"/>
            <a:ext cx="1640417" cy="61515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904" name="그룹화"/>
          <p:cNvGrpSpPr/>
          <p:nvPr/>
        </p:nvGrpSpPr>
        <p:grpSpPr>
          <a:xfrm>
            <a:off x="4130149" y="4435233"/>
            <a:ext cx="3931702" cy="1349447"/>
            <a:chOff x="0" y="0"/>
            <a:chExt cx="3931701" cy="1349446"/>
          </a:xfrm>
        </p:grpSpPr>
        <p:sp>
          <p:nvSpPr>
            <p:cNvPr id="1902" name="직사각형"/>
            <p:cNvSpPr/>
            <p:nvPr/>
          </p:nvSpPr>
          <p:spPr>
            <a:xfrm>
              <a:off x="-1" y="-1"/>
              <a:ext cx="3931703" cy="1349448"/>
            </a:xfrm>
            <a:prstGeom prst="rect">
              <a:avLst/>
            </a:prstGeom>
            <a:noFill/>
            <a:ln w="25400" cap="flat">
              <a:solidFill>
                <a:schemeClr val="accent5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1500"/>
              </a:pPr>
              <a:endParaRPr/>
            </a:p>
          </p:txBody>
        </p:sp>
        <p:sp>
          <p:nvSpPr>
            <p:cNvPr id="1903" name="GradeLevel 이 10 인 사장이 로그인 했을 시…"/>
            <p:cNvSpPr txBox="1"/>
            <p:nvPr/>
          </p:nvSpPr>
          <p:spPr>
            <a:xfrm>
              <a:off x="58419" y="245072"/>
              <a:ext cx="3814862" cy="8593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1500"/>
              </a:pPr>
              <a:r>
                <a:t>GradeLevel </a:t>
              </a:r>
              <a:r>
                <a:rPr>
                  <a:latin typeface="+mj-lt"/>
                  <a:ea typeface="+mj-ea"/>
                  <a:cs typeface="+mj-cs"/>
                  <a:sym typeface="Helvetica"/>
                </a:rPr>
                <a:t>이 </a:t>
              </a:r>
              <a:r>
                <a:t>10</a:t>
              </a:r>
              <a:r>
                <a:rPr>
                  <a:latin typeface="+mj-lt"/>
                  <a:ea typeface="+mj-ea"/>
                  <a:cs typeface="+mj-cs"/>
                  <a:sym typeface="Helvetica"/>
                </a:rPr>
                <a:t> 인 </a:t>
              </a:r>
              <a:r>
                <a:rPr>
                  <a:solidFill>
                    <a:srgbClr val="FF0000"/>
                  </a:solidFill>
                  <a:latin typeface="+mj-lt"/>
                  <a:ea typeface="+mj-ea"/>
                  <a:cs typeface="+mj-cs"/>
                  <a:sym typeface="Helvetica"/>
                </a:rPr>
                <a:t>사장</a:t>
              </a:r>
              <a:r>
                <a:rPr>
                  <a:latin typeface="+mj-lt"/>
                  <a:ea typeface="+mj-ea"/>
                  <a:cs typeface="+mj-cs"/>
                  <a:sym typeface="Helvetica"/>
                </a:rPr>
                <a:t>이 로그인 했을 시</a:t>
              </a:r>
            </a:p>
            <a:p>
              <a:pPr algn="ctr">
                <a:defRPr sz="1500">
                  <a:solidFill>
                    <a:srgbClr val="FF0000"/>
                  </a:solidFill>
                </a:defRPr>
              </a:pPr>
              <a:r>
                <a:rPr>
                  <a:latin typeface="+mj-lt"/>
                  <a:ea typeface="+mj-ea"/>
                  <a:cs typeface="+mj-cs"/>
                  <a:sym typeface="Helvetica"/>
                </a:rPr>
                <a:t>관리권한</a:t>
              </a:r>
              <a:r>
                <a:rPr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Helvetica"/>
                </a:rPr>
                <a:t>이 없으며</a:t>
              </a:r>
            </a:p>
            <a:p>
              <a:pPr algn="ctr">
                <a:defRPr sz="1500">
                  <a:solidFill>
                    <a:srgbClr val="FF0000"/>
                  </a:solidFill>
                </a:defRPr>
              </a:pPr>
              <a:r>
                <a:rPr>
                  <a:latin typeface="+mj-lt"/>
                  <a:ea typeface="+mj-ea"/>
                  <a:cs typeface="+mj-cs"/>
                  <a:sym typeface="Helvetica"/>
                </a:rPr>
                <a:t>모든 사원의 신청 내역</a:t>
              </a:r>
              <a:r>
                <a:rPr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Helvetica"/>
                </a:rPr>
                <a:t>만 보여진다</a:t>
              </a:r>
              <a:r>
                <a:rPr>
                  <a:solidFill>
                    <a:srgbClr val="000000"/>
                  </a:solidFill>
                </a:rPr>
                <a:t>.</a:t>
              </a:r>
            </a:p>
          </p:txBody>
        </p:sp>
      </p:grpSp>
      <p:pic>
        <p:nvPicPr>
          <p:cNvPr id="1905" name="image165.png" descr="image165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576" y="951754"/>
            <a:ext cx="10724848" cy="2842630"/>
          </a:xfrm>
          <a:prstGeom prst="rect">
            <a:avLst/>
          </a:prstGeom>
          <a:ln w="12700">
            <a:miter lim="400000"/>
          </a:ln>
        </p:spPr>
      </p:pic>
      <p:sp>
        <p:nvSpPr>
          <p:cNvPr id="1906" name="선"/>
          <p:cNvSpPr/>
          <p:nvPr/>
        </p:nvSpPr>
        <p:spPr>
          <a:xfrm>
            <a:off x="6095365" y="3620134"/>
            <a:ext cx="1" cy="691907"/>
          </a:xfrm>
          <a:prstGeom prst="line">
            <a:avLst/>
          </a:prstGeom>
          <a:ln w="25400">
            <a:solidFill>
              <a:schemeClr val="accent5"/>
            </a:solidFill>
            <a:tailEnd type="triangle"/>
          </a:ln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8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905732" y="617796"/>
            <a:ext cx="10380537" cy="54571"/>
          </a:xfrm>
          <a:prstGeom prst="rect">
            <a:avLst/>
          </a:prstGeom>
          <a:ln w="12700">
            <a:miter lim="400000"/>
          </a:ln>
        </p:spPr>
      </p:pic>
      <p:sp>
        <p:nvSpPr>
          <p:cNvPr id="1909" name="휴가: 휴가 통계 페이지"/>
          <p:cNvSpPr txBox="1"/>
          <p:nvPr/>
        </p:nvSpPr>
        <p:spPr>
          <a:xfrm>
            <a:off x="1131171" y="154780"/>
            <a:ext cx="4323796" cy="4276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2100" b="1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휴가</a:t>
            </a:r>
            <a:r>
              <a:t>: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 휴가 통계 페이지</a:t>
            </a:r>
          </a:p>
        </p:txBody>
      </p:sp>
      <p:pic>
        <p:nvPicPr>
          <p:cNvPr id="1910" name="image16.png" descr="image1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5850" y="57209"/>
            <a:ext cx="1640417" cy="615157"/>
          </a:xfrm>
          <a:prstGeom prst="rect">
            <a:avLst/>
          </a:prstGeom>
          <a:ln w="12700">
            <a:miter lim="400000"/>
          </a:ln>
        </p:spPr>
      </p:pic>
      <p:pic>
        <p:nvPicPr>
          <p:cNvPr id="1911" name="image166.png" descr="image166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0242" y="827629"/>
            <a:ext cx="9011516" cy="520274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914" name="그룹화"/>
          <p:cNvGrpSpPr/>
          <p:nvPr/>
        </p:nvGrpSpPr>
        <p:grpSpPr>
          <a:xfrm>
            <a:off x="7679704" y="1425334"/>
            <a:ext cx="3226852" cy="997022"/>
            <a:chOff x="0" y="0"/>
            <a:chExt cx="3226851" cy="997021"/>
          </a:xfrm>
        </p:grpSpPr>
        <p:sp>
          <p:nvSpPr>
            <p:cNvPr id="1912" name="직사각형"/>
            <p:cNvSpPr/>
            <p:nvPr/>
          </p:nvSpPr>
          <p:spPr>
            <a:xfrm>
              <a:off x="-1" y="-1"/>
              <a:ext cx="3226853" cy="997023"/>
            </a:xfrm>
            <a:prstGeom prst="rect">
              <a:avLst/>
            </a:prstGeom>
            <a:noFill/>
            <a:ln w="25400" cap="flat">
              <a:solidFill>
                <a:schemeClr val="accent5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1500"/>
              </a:pPr>
              <a:endParaRPr/>
            </a:p>
          </p:txBody>
        </p:sp>
        <p:sp>
          <p:nvSpPr>
            <p:cNvPr id="1913" name="현재 월부터 1년 전까지의…"/>
            <p:cNvSpPr txBox="1"/>
            <p:nvPr/>
          </p:nvSpPr>
          <p:spPr>
            <a:xfrm>
              <a:off x="58419" y="189829"/>
              <a:ext cx="3110013" cy="6173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1500">
                  <a:solidFill>
                    <a:srgbClr val="FF0000"/>
                  </a:solidFill>
                </a:defRPr>
              </a:pPr>
              <a:r>
                <a:rPr>
                  <a:latin typeface="+mj-lt"/>
                  <a:ea typeface="+mj-ea"/>
                  <a:cs typeface="+mj-cs"/>
                  <a:sym typeface="Helvetica"/>
                </a:rPr>
                <a:t>현재 월</a:t>
              </a:r>
              <a:r>
                <a:rPr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Helvetica"/>
                </a:rPr>
                <a:t>부터 </a:t>
              </a:r>
              <a:r>
                <a:t>1</a:t>
              </a:r>
              <a:r>
                <a:rPr>
                  <a:latin typeface="+mj-lt"/>
                  <a:ea typeface="+mj-ea"/>
                  <a:cs typeface="+mj-cs"/>
                  <a:sym typeface="Helvetica"/>
                </a:rPr>
                <a:t>년 전</a:t>
              </a:r>
              <a:r>
                <a:rPr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Helvetica"/>
                </a:rPr>
                <a:t>까지의 </a:t>
              </a:r>
            </a:p>
            <a:p>
              <a:pPr algn="ctr">
                <a:defRPr sz="1500"/>
              </a:pPr>
              <a:r>
                <a:rPr>
                  <a:latin typeface="+mj-lt"/>
                  <a:ea typeface="+mj-ea"/>
                  <a:cs typeface="+mj-cs"/>
                  <a:sym typeface="Helvetica"/>
                </a:rPr>
                <a:t>회사 휴가 사용 통계를 보여준다</a:t>
              </a:r>
              <a:r>
                <a:t>.</a:t>
              </a:r>
            </a:p>
          </p:txBody>
        </p:sp>
      </p:grp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그림 93" descr="그림 9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9842" y="5680654"/>
            <a:ext cx="3455164" cy="1082156"/>
          </a:xfrm>
          <a:prstGeom prst="rect">
            <a:avLst/>
          </a:prstGeom>
          <a:ln w="12700">
            <a:miter lim="400000"/>
          </a:ln>
        </p:spPr>
      </p:pic>
      <p:pic>
        <p:nvPicPr>
          <p:cNvPr id="294" name="그림 75" descr="그림 7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9546" y="842868"/>
            <a:ext cx="2542024" cy="3021845"/>
          </a:xfrm>
          <a:prstGeom prst="rect">
            <a:avLst/>
          </a:prstGeom>
          <a:ln w="12700">
            <a:miter lim="400000"/>
          </a:ln>
        </p:spPr>
      </p:pic>
      <p:pic>
        <p:nvPicPr>
          <p:cNvPr id="295" name="그림 25" descr="그림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4658" y="4852811"/>
            <a:ext cx="2184387" cy="724843"/>
          </a:xfrm>
          <a:prstGeom prst="rect">
            <a:avLst/>
          </a:prstGeom>
          <a:ln w="12700">
            <a:miter lim="400000"/>
          </a:ln>
        </p:spPr>
      </p:pic>
      <p:pic>
        <p:nvPicPr>
          <p:cNvPr id="296" name="그림 30" descr="그림 3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5732" y="899940"/>
            <a:ext cx="5438843" cy="4586623"/>
          </a:xfrm>
          <a:prstGeom prst="rect">
            <a:avLst/>
          </a:prstGeom>
          <a:ln w="12700">
            <a:miter lim="400000"/>
          </a:ln>
        </p:spPr>
      </p:pic>
      <p:pic>
        <p:nvPicPr>
          <p:cNvPr id="297" name="Object 4" descr="Object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905732" y="617796"/>
            <a:ext cx="10380537" cy="54572"/>
          </a:xfrm>
          <a:prstGeom prst="rect">
            <a:avLst/>
          </a:prstGeom>
          <a:ln w="12700">
            <a:miter lim="400000"/>
          </a:ln>
        </p:spPr>
      </p:pic>
      <p:sp>
        <p:nvSpPr>
          <p:cNvPr id="298" name="TextBox 5"/>
          <p:cNvSpPr txBox="1"/>
          <p:nvPr/>
        </p:nvSpPr>
        <p:spPr>
          <a:xfrm>
            <a:off x="1131170" y="154780"/>
            <a:ext cx="4323798" cy="408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2100" b="1">
                <a:latin typeface="+mj-lt"/>
                <a:ea typeface="+mj-ea"/>
                <a:cs typeface="+mj-cs"/>
                <a:sym typeface="Helvetica"/>
              </a:defRPr>
            </a:pPr>
            <a:r>
              <a:t>프로필</a:t>
            </a:r>
            <a:r>
              <a:rPr>
                <a:latin typeface="+mn-lt"/>
                <a:ea typeface="+mn-ea"/>
                <a:cs typeface="+mn-cs"/>
                <a:sym typeface="Calibri"/>
              </a:rPr>
              <a:t>: </a:t>
            </a:r>
          </a:p>
        </p:txBody>
      </p:sp>
      <p:pic>
        <p:nvPicPr>
          <p:cNvPr id="299" name="그림 29" descr="그림 2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45849" y="57209"/>
            <a:ext cx="1640418" cy="615157"/>
          </a:xfrm>
          <a:prstGeom prst="rect">
            <a:avLst/>
          </a:prstGeom>
          <a:ln w="12700">
            <a:miter lim="400000"/>
          </a:ln>
        </p:spPr>
      </p:pic>
      <p:pic>
        <p:nvPicPr>
          <p:cNvPr id="300" name="그림 12" descr="그림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30361" y="955634"/>
            <a:ext cx="2547064" cy="2953567"/>
          </a:xfrm>
          <a:prstGeom prst="rect">
            <a:avLst/>
          </a:prstGeom>
          <a:ln w="12700">
            <a:miter lim="400000"/>
          </a:ln>
        </p:spPr>
      </p:pic>
      <p:sp>
        <p:nvSpPr>
          <p:cNvPr id="301" name="직사각형 6"/>
          <p:cNvSpPr/>
          <p:nvPr/>
        </p:nvSpPr>
        <p:spPr>
          <a:xfrm>
            <a:off x="6613318" y="829491"/>
            <a:ext cx="2547066" cy="2991261"/>
          </a:xfrm>
          <a:prstGeom prst="rect">
            <a:avLst/>
          </a:prstGeom>
          <a:ln w="19050">
            <a:solidFill>
              <a:schemeClr val="accent5"/>
            </a:solidFill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02" name="직사각형 7"/>
          <p:cNvSpPr/>
          <p:nvPr/>
        </p:nvSpPr>
        <p:spPr>
          <a:xfrm>
            <a:off x="5260949" y="1618354"/>
            <a:ext cx="1318750" cy="363629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5"/>
            </a:solidFill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03" name="직사각형 8"/>
          <p:cNvSpPr/>
          <p:nvPr/>
        </p:nvSpPr>
        <p:spPr>
          <a:xfrm>
            <a:off x="6905749" y="3960764"/>
            <a:ext cx="1908120" cy="707890"/>
          </a:xfrm>
          <a:prstGeom prst="rect">
            <a:avLst/>
          </a:prstGeom>
          <a:ln w="19050">
            <a:solidFill>
              <a:schemeClr val="accent5"/>
            </a:solidFill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04" name="직선 화살표 연결선 10"/>
          <p:cNvSpPr/>
          <p:nvPr/>
        </p:nvSpPr>
        <p:spPr>
          <a:xfrm>
            <a:off x="5724903" y="1374282"/>
            <a:ext cx="854795" cy="60028"/>
          </a:xfrm>
          <a:prstGeom prst="line">
            <a:avLst/>
          </a:prstGeom>
          <a:ln w="12700">
            <a:solidFill>
              <a:srgbClr val="259E6F"/>
            </a:solidFill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305" name="TextBox 14"/>
          <p:cNvSpPr txBox="1"/>
          <p:nvPr/>
        </p:nvSpPr>
        <p:spPr>
          <a:xfrm>
            <a:off x="5309156" y="1601856"/>
            <a:ext cx="1198688" cy="4140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1000">
                <a:latin typeface="+mj-lt"/>
                <a:ea typeface="+mj-ea"/>
                <a:cs typeface="+mj-cs"/>
                <a:sym typeface="Helvetica"/>
              </a:defRPr>
            </a:pPr>
            <a:r>
              <a:rPr dirty="0" err="1"/>
              <a:t>클릭시</a:t>
            </a:r>
            <a:r>
              <a:rPr dirty="0"/>
              <a:t> </a:t>
            </a:r>
            <a:r>
              <a:rPr dirty="0" err="1"/>
              <a:t>비밀번호</a:t>
            </a:r>
            <a:r>
              <a:rPr dirty="0"/>
              <a:t> </a:t>
            </a:r>
            <a:r>
              <a:rPr dirty="0" err="1"/>
              <a:t>변경</a:t>
            </a:r>
            <a:r>
              <a:rPr dirty="0"/>
              <a:t> </a:t>
            </a:r>
          </a:p>
          <a:p>
            <a:pPr>
              <a:defRPr sz="1000">
                <a:latin typeface="+mj-lt"/>
                <a:ea typeface="+mj-ea"/>
                <a:cs typeface="+mj-cs"/>
                <a:sym typeface="Helvetica"/>
              </a:defRPr>
            </a:pPr>
            <a:r>
              <a:rPr dirty="0" err="1"/>
              <a:t>모달창이</a:t>
            </a:r>
            <a:r>
              <a:rPr dirty="0"/>
              <a:t> </a:t>
            </a:r>
            <a:r>
              <a:rPr dirty="0" err="1"/>
              <a:t>뜬다</a:t>
            </a:r>
            <a:endParaRPr dirty="0"/>
          </a:p>
        </p:txBody>
      </p:sp>
      <p:sp>
        <p:nvSpPr>
          <p:cNvPr id="306" name="직선 화살표 연결선 16"/>
          <p:cNvSpPr/>
          <p:nvPr/>
        </p:nvSpPr>
        <p:spPr>
          <a:xfrm flipH="1">
            <a:off x="7079983" y="2136807"/>
            <a:ext cx="125238" cy="1767068"/>
          </a:xfrm>
          <a:prstGeom prst="line">
            <a:avLst/>
          </a:prstGeom>
          <a:ln w="12700">
            <a:solidFill>
              <a:srgbClr val="259E6F"/>
            </a:solidFill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307" name="TextBox 18"/>
          <p:cNvSpPr txBox="1"/>
          <p:nvPr/>
        </p:nvSpPr>
        <p:spPr>
          <a:xfrm>
            <a:off x="6910158" y="3986999"/>
            <a:ext cx="2380061" cy="7557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1000">
                <a:latin typeface="+mj-lt"/>
                <a:ea typeface="+mj-ea"/>
                <a:cs typeface="+mj-cs"/>
                <a:sym typeface="Helvetica"/>
              </a:defRPr>
            </a:pPr>
            <a:r>
              <a:t>현재 비밀번호는 암호화 </a:t>
            </a:r>
          </a:p>
          <a:p>
            <a:pPr>
              <a:defRPr sz="1000">
                <a:latin typeface="+mj-lt"/>
                <a:ea typeface="+mj-ea"/>
                <a:cs typeface="+mj-cs"/>
                <a:sym typeface="Helvetica"/>
              </a:defRPr>
            </a:pPr>
            <a:r>
              <a:t>되어있어</a:t>
            </a:r>
            <a:r>
              <a:rPr>
                <a:latin typeface="+mn-lt"/>
                <a:ea typeface="+mn-ea"/>
                <a:cs typeface="+mn-cs"/>
                <a:sym typeface="Calibri"/>
              </a:rPr>
              <a:t> </a:t>
            </a:r>
            <a:r>
              <a:t>입력시 바로 </a:t>
            </a:r>
            <a:r>
              <a:rPr>
                <a:latin typeface="+mn-lt"/>
                <a:ea typeface="+mn-ea"/>
                <a:cs typeface="+mn-cs"/>
                <a:sym typeface="Calibri"/>
              </a:rPr>
              <a:t>ajax</a:t>
            </a:r>
            <a:r>
              <a:t>를 통해</a:t>
            </a:r>
          </a:p>
          <a:p>
            <a:pPr>
              <a:defRPr sz="1000">
                <a:latin typeface="+mj-lt"/>
                <a:ea typeface="+mj-ea"/>
                <a:cs typeface="+mj-cs"/>
                <a:sym typeface="Helvetica"/>
              </a:defRPr>
            </a:pPr>
            <a:r>
              <a:t>입력한값은 단방향 암호화해 </a:t>
            </a:r>
          </a:p>
          <a:p>
            <a:pPr>
              <a:defRPr sz="1000">
                <a:latin typeface="+mj-lt"/>
                <a:ea typeface="+mj-ea"/>
                <a:cs typeface="+mj-cs"/>
                <a:sym typeface="Helvetica"/>
              </a:defRPr>
            </a:pPr>
            <a:r>
              <a:t>비교한다</a:t>
            </a:r>
            <a:r>
              <a:rPr>
                <a:latin typeface="+mn-lt"/>
                <a:ea typeface="+mn-ea"/>
                <a:cs typeface="+mn-cs"/>
                <a:sym typeface="Calibri"/>
              </a:rPr>
              <a:t>.</a:t>
            </a:r>
          </a:p>
        </p:txBody>
      </p:sp>
      <p:sp>
        <p:nvSpPr>
          <p:cNvPr id="308" name="TextBox 45"/>
          <p:cNvSpPr txBox="1"/>
          <p:nvPr/>
        </p:nvSpPr>
        <p:spPr>
          <a:xfrm>
            <a:off x="3341396" y="6107997"/>
            <a:ext cx="2841528" cy="4140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1000">
                <a:latin typeface="+mj-lt"/>
                <a:ea typeface="+mj-ea"/>
                <a:cs typeface="+mj-cs"/>
                <a:sym typeface="Helvetica"/>
              </a:defRPr>
            </a:pPr>
            <a:r>
              <a:t>비밀번호 변경이 완료되면 메시지를 띄우고 </a:t>
            </a:r>
          </a:p>
          <a:p>
            <a:pPr>
              <a:defRPr sz="1000">
                <a:latin typeface="+mj-lt"/>
                <a:ea typeface="+mj-ea"/>
                <a:cs typeface="+mj-cs"/>
                <a:sym typeface="Helvetica"/>
              </a:defRPr>
            </a:pPr>
            <a:r>
              <a:t>내정보 페이지로 돌아간다</a:t>
            </a:r>
            <a:r>
              <a:rPr>
                <a:latin typeface="+mn-lt"/>
                <a:ea typeface="+mn-ea"/>
                <a:cs typeface="+mn-cs"/>
                <a:sym typeface="Calibri"/>
              </a:rPr>
              <a:t>.</a:t>
            </a:r>
          </a:p>
        </p:txBody>
      </p:sp>
      <p:sp>
        <p:nvSpPr>
          <p:cNvPr id="309" name="직사각형 17"/>
          <p:cNvSpPr/>
          <p:nvPr/>
        </p:nvSpPr>
        <p:spPr>
          <a:xfrm>
            <a:off x="7972848" y="890341"/>
            <a:ext cx="925904" cy="363628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5"/>
            </a:solidFill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10" name="직사각형 19"/>
          <p:cNvSpPr/>
          <p:nvPr/>
        </p:nvSpPr>
        <p:spPr>
          <a:xfrm>
            <a:off x="6773016" y="4847485"/>
            <a:ext cx="2198346" cy="688857"/>
          </a:xfrm>
          <a:prstGeom prst="rect">
            <a:avLst/>
          </a:prstGeom>
          <a:ln w="19050">
            <a:solidFill>
              <a:schemeClr val="accent5"/>
            </a:solidFill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11" name="직사각형 21"/>
          <p:cNvSpPr/>
          <p:nvPr/>
        </p:nvSpPr>
        <p:spPr>
          <a:xfrm>
            <a:off x="9237740" y="4585568"/>
            <a:ext cx="2579267" cy="363628"/>
          </a:xfrm>
          <a:prstGeom prst="rect">
            <a:avLst/>
          </a:prstGeom>
          <a:ln w="19050">
            <a:solidFill>
              <a:schemeClr val="accent5"/>
            </a:solidFill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12" name="직선 화살표 연결선 26"/>
          <p:cNvSpPr/>
          <p:nvPr/>
        </p:nvSpPr>
        <p:spPr>
          <a:xfrm>
            <a:off x="11307725" y="3003508"/>
            <a:ext cx="2" cy="899684"/>
          </a:xfrm>
          <a:prstGeom prst="line">
            <a:avLst/>
          </a:prstGeom>
          <a:ln w="12700">
            <a:solidFill>
              <a:srgbClr val="259E6F"/>
            </a:solidFill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313" name="직선 화살표 연결선 27"/>
          <p:cNvSpPr/>
          <p:nvPr/>
        </p:nvSpPr>
        <p:spPr>
          <a:xfrm flipH="1">
            <a:off x="8945990" y="1142743"/>
            <a:ext cx="47240" cy="3673625"/>
          </a:xfrm>
          <a:prstGeom prst="line">
            <a:avLst/>
          </a:prstGeom>
          <a:ln w="12700">
            <a:solidFill>
              <a:srgbClr val="259E6F"/>
            </a:solidFill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314" name="TextBox 48"/>
          <p:cNvSpPr txBox="1"/>
          <p:nvPr/>
        </p:nvSpPr>
        <p:spPr>
          <a:xfrm>
            <a:off x="8051895" y="891526"/>
            <a:ext cx="1095488" cy="4420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1000"/>
            </a:pPr>
            <a:r>
              <a:rPr dirty="0"/>
              <a:t>X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버튼</a:t>
            </a:r>
            <a:r>
              <a:rPr dirty="0">
                <a:latin typeface="+mj-lt"/>
                <a:ea typeface="+mj-ea"/>
                <a:cs typeface="+mj-cs"/>
                <a:sym typeface="Helvetica"/>
              </a:rPr>
              <a:t>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클릭시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  <a:p>
            <a:pPr>
              <a:defRPr sz="1000">
                <a:latin typeface="+mj-lt"/>
                <a:ea typeface="+mj-ea"/>
                <a:cs typeface="+mj-cs"/>
                <a:sym typeface="Helvetica"/>
              </a:defRPr>
            </a:pPr>
            <a:r>
              <a:rPr dirty="0"/>
              <a:t> </a:t>
            </a:r>
            <a:r>
              <a:rPr dirty="0" err="1"/>
              <a:t>취소</a:t>
            </a:r>
            <a:r>
              <a:rPr dirty="0"/>
              <a:t> </a:t>
            </a:r>
            <a:r>
              <a:rPr dirty="0" err="1"/>
              <a:t>메시지</a:t>
            </a:r>
            <a:endParaRPr dirty="0"/>
          </a:p>
        </p:txBody>
      </p:sp>
      <p:sp>
        <p:nvSpPr>
          <p:cNvPr id="315" name="직사각형 76"/>
          <p:cNvSpPr/>
          <p:nvPr/>
        </p:nvSpPr>
        <p:spPr>
          <a:xfrm>
            <a:off x="9269941" y="804389"/>
            <a:ext cx="2471500" cy="2991262"/>
          </a:xfrm>
          <a:prstGeom prst="rect">
            <a:avLst/>
          </a:prstGeom>
          <a:ln w="19050">
            <a:solidFill>
              <a:schemeClr val="accent5"/>
            </a:solidFill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16" name="직선 화살표 연결선 77"/>
          <p:cNvSpPr/>
          <p:nvPr/>
        </p:nvSpPr>
        <p:spPr>
          <a:xfrm flipH="1">
            <a:off x="9569325" y="3146179"/>
            <a:ext cx="18295" cy="1415845"/>
          </a:xfrm>
          <a:prstGeom prst="line">
            <a:avLst/>
          </a:prstGeom>
          <a:ln w="12700">
            <a:solidFill>
              <a:srgbClr val="259E6F"/>
            </a:solidFill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317" name="TextBox 81"/>
          <p:cNvSpPr txBox="1"/>
          <p:nvPr/>
        </p:nvSpPr>
        <p:spPr>
          <a:xfrm>
            <a:off x="10098902" y="3972572"/>
            <a:ext cx="1180071" cy="4420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1000">
                <a:latin typeface="+mj-lt"/>
                <a:ea typeface="+mj-ea"/>
                <a:cs typeface="+mj-cs"/>
                <a:sym typeface="Helvetica"/>
              </a:defRPr>
            </a:pPr>
            <a:r>
              <a:rPr dirty="0"/>
              <a:t>눈 </a:t>
            </a:r>
            <a:r>
              <a:rPr dirty="0" err="1"/>
              <a:t>아이콘</a:t>
            </a:r>
            <a:r>
              <a:rPr dirty="0"/>
              <a:t> </a:t>
            </a:r>
            <a:r>
              <a:rPr dirty="0" err="1"/>
              <a:t>클릭시</a:t>
            </a:r>
            <a:r>
              <a:rPr dirty="0">
                <a:latin typeface="+mn-lt"/>
                <a:ea typeface="+mn-ea"/>
                <a:cs typeface="+mn-cs"/>
                <a:sym typeface="Calibri"/>
              </a:rPr>
              <a:t> </a:t>
            </a:r>
          </a:p>
          <a:p>
            <a:pPr>
              <a:defRPr sz="1000">
                <a:latin typeface="+mj-lt"/>
                <a:ea typeface="+mj-ea"/>
                <a:cs typeface="+mj-cs"/>
                <a:sym typeface="Helvetica"/>
              </a:defRPr>
            </a:pPr>
            <a:r>
              <a:rPr dirty="0" err="1"/>
              <a:t>비밀번호가</a:t>
            </a:r>
            <a:r>
              <a:rPr dirty="0"/>
              <a:t> </a:t>
            </a:r>
            <a:r>
              <a:rPr dirty="0" err="1"/>
              <a:t>보인다</a:t>
            </a:r>
            <a:r>
              <a:rPr dirty="0">
                <a:latin typeface="+mn-lt"/>
                <a:ea typeface="+mn-ea"/>
                <a:cs typeface="+mn-cs"/>
                <a:sym typeface="Calibri"/>
              </a:rPr>
              <a:t>.</a:t>
            </a:r>
          </a:p>
        </p:txBody>
      </p:sp>
      <p:sp>
        <p:nvSpPr>
          <p:cNvPr id="318" name="직사각형 82"/>
          <p:cNvSpPr/>
          <p:nvPr/>
        </p:nvSpPr>
        <p:spPr>
          <a:xfrm>
            <a:off x="9982682" y="3960764"/>
            <a:ext cx="1325043" cy="363629"/>
          </a:xfrm>
          <a:prstGeom prst="rect">
            <a:avLst/>
          </a:prstGeom>
          <a:ln w="19050">
            <a:solidFill>
              <a:schemeClr val="accent5"/>
            </a:solidFill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19" name="TextBox 85"/>
          <p:cNvSpPr txBox="1"/>
          <p:nvPr/>
        </p:nvSpPr>
        <p:spPr>
          <a:xfrm>
            <a:off x="9315660" y="4572628"/>
            <a:ext cx="2380061" cy="4140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1000">
                <a:latin typeface="+mj-lt"/>
                <a:ea typeface="+mj-ea"/>
                <a:cs typeface="+mj-cs"/>
                <a:sym typeface="Helvetica"/>
              </a:defRPr>
            </a:pPr>
            <a:r>
              <a:t>유효성 검사를 통과 하지 못하면 빨간색 테두리와 함께 오류 메시지가 뜬다</a:t>
            </a:r>
            <a:r>
              <a:rPr>
                <a:latin typeface="+mn-lt"/>
                <a:ea typeface="+mn-ea"/>
                <a:cs typeface="+mn-cs"/>
                <a:sym typeface="Calibri"/>
              </a:rPr>
              <a:t>.</a:t>
            </a:r>
          </a:p>
        </p:txBody>
      </p:sp>
      <p:sp>
        <p:nvSpPr>
          <p:cNvPr id="320" name="직사각형 86"/>
          <p:cNvSpPr/>
          <p:nvPr/>
        </p:nvSpPr>
        <p:spPr>
          <a:xfrm>
            <a:off x="3285849" y="6010438"/>
            <a:ext cx="2662566" cy="595226"/>
          </a:xfrm>
          <a:prstGeom prst="rect">
            <a:avLst/>
          </a:prstGeom>
          <a:ln w="19050">
            <a:solidFill>
              <a:schemeClr val="accent5"/>
            </a:solidFill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21" name="직사각형 87"/>
          <p:cNvSpPr/>
          <p:nvPr/>
        </p:nvSpPr>
        <p:spPr>
          <a:xfrm>
            <a:off x="7348952" y="5670050"/>
            <a:ext cx="3768228" cy="1082156"/>
          </a:xfrm>
          <a:prstGeom prst="rect">
            <a:avLst/>
          </a:prstGeom>
          <a:ln w="19050">
            <a:solidFill>
              <a:schemeClr val="accent5"/>
            </a:solidFill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22" name="직선 화살표 연결선 94"/>
          <p:cNvSpPr/>
          <p:nvPr/>
        </p:nvSpPr>
        <p:spPr>
          <a:xfrm flipV="1">
            <a:off x="4001918" y="5507399"/>
            <a:ext cx="2" cy="413889"/>
          </a:xfrm>
          <a:prstGeom prst="line">
            <a:avLst/>
          </a:prstGeom>
          <a:ln w="12700">
            <a:solidFill>
              <a:srgbClr val="259E6F"/>
            </a:solidFill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323" name="직선 화살표 연결선 95"/>
          <p:cNvSpPr/>
          <p:nvPr/>
        </p:nvSpPr>
        <p:spPr>
          <a:xfrm flipH="1">
            <a:off x="5976132" y="6221730"/>
            <a:ext cx="1229089" cy="18477"/>
          </a:xfrm>
          <a:prstGeom prst="line">
            <a:avLst/>
          </a:prstGeom>
          <a:ln w="12700">
            <a:solidFill>
              <a:srgbClr val="259E6F"/>
            </a:solidFill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6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905732" y="617796"/>
            <a:ext cx="10380537" cy="54571"/>
          </a:xfrm>
          <a:prstGeom prst="rect">
            <a:avLst/>
          </a:prstGeom>
          <a:ln w="12700">
            <a:miter lim="400000"/>
          </a:ln>
        </p:spPr>
      </p:pic>
      <p:sp>
        <p:nvSpPr>
          <p:cNvPr id="1917" name="기능별 시연"/>
          <p:cNvSpPr txBox="1"/>
          <p:nvPr/>
        </p:nvSpPr>
        <p:spPr>
          <a:xfrm>
            <a:off x="1131171" y="154780"/>
            <a:ext cx="4323796" cy="4276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1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>
              <a:defRPr>
                <a:latin typeface="+mn-lt"/>
                <a:ea typeface="+mn-ea"/>
                <a:cs typeface="+mn-cs"/>
                <a:sym typeface="Calibri"/>
              </a:defRPr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기능별 시연</a:t>
            </a:r>
          </a:p>
        </p:txBody>
      </p:sp>
      <p:sp>
        <p:nvSpPr>
          <p:cNvPr id="1918" name="근무 페이지"/>
          <p:cNvSpPr txBox="1"/>
          <p:nvPr/>
        </p:nvSpPr>
        <p:spPr>
          <a:xfrm>
            <a:off x="4469884" y="3043196"/>
            <a:ext cx="3252231" cy="8172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45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>
              <a:defRPr>
                <a:latin typeface="+mn-lt"/>
                <a:ea typeface="+mn-ea"/>
                <a:cs typeface="+mn-cs"/>
                <a:sym typeface="Calibri"/>
              </a:defRPr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근무 페이지</a:t>
            </a:r>
          </a:p>
        </p:txBody>
      </p:sp>
      <p:pic>
        <p:nvPicPr>
          <p:cNvPr id="1919" name="image16.png" descr="image1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5850" y="57209"/>
            <a:ext cx="1640417" cy="61515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1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905732" y="617796"/>
            <a:ext cx="10380537" cy="54571"/>
          </a:xfrm>
          <a:prstGeom prst="rect">
            <a:avLst/>
          </a:prstGeom>
          <a:ln w="12700">
            <a:miter lim="400000"/>
          </a:ln>
        </p:spPr>
      </p:pic>
      <p:sp>
        <p:nvSpPr>
          <p:cNvPr id="1922" name="근태관리 : Use Case Model"/>
          <p:cNvSpPr txBox="1"/>
          <p:nvPr/>
        </p:nvSpPr>
        <p:spPr>
          <a:xfrm>
            <a:off x="1131171" y="154780"/>
            <a:ext cx="6152596" cy="4276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indent="84138">
              <a:defRPr sz="2100" b="1">
                <a:solidFill>
                  <a:srgbClr val="022B41"/>
                </a:solidFill>
                <a:latin typeface="나눔바른고딕"/>
                <a:ea typeface="나눔바른고딕"/>
                <a:cs typeface="나눔바른고딕"/>
                <a:sym typeface="나눔바른고딕"/>
              </a:defRPr>
            </a:pPr>
            <a:r>
              <a:t>근태관리 : Use Case Model</a:t>
            </a:r>
          </a:p>
        </p:txBody>
      </p:sp>
      <p:pic>
        <p:nvPicPr>
          <p:cNvPr id="1923" name="image16.png" descr="image1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5850" y="57209"/>
            <a:ext cx="1640417" cy="615157"/>
          </a:xfrm>
          <a:prstGeom prst="rect">
            <a:avLst/>
          </a:prstGeom>
          <a:ln w="12700">
            <a:miter lim="400000"/>
          </a:ln>
        </p:spPr>
      </p:pic>
      <p:pic>
        <p:nvPicPr>
          <p:cNvPr id="1924" name="image77.png" descr="image77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4782" y="866381"/>
            <a:ext cx="9202436" cy="563958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927" name="그룹화"/>
          <p:cNvGrpSpPr/>
          <p:nvPr/>
        </p:nvGrpSpPr>
        <p:grpSpPr>
          <a:xfrm>
            <a:off x="1494782" y="866381"/>
            <a:ext cx="1393708" cy="508242"/>
            <a:chOff x="0" y="0"/>
            <a:chExt cx="1393707" cy="508241"/>
          </a:xfrm>
        </p:grpSpPr>
        <p:sp>
          <p:nvSpPr>
            <p:cNvPr id="1925" name="직사각형"/>
            <p:cNvSpPr/>
            <p:nvPr/>
          </p:nvSpPr>
          <p:spPr>
            <a:xfrm>
              <a:off x="0" y="-1"/>
              <a:ext cx="1393708" cy="508243"/>
            </a:xfrm>
            <a:prstGeom prst="rect">
              <a:avLst/>
            </a:prstGeom>
            <a:noFill/>
            <a:ln w="25400" cap="flat">
              <a:solidFill>
                <a:schemeClr val="accent5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1500"/>
              </a:pPr>
              <a:endParaRPr/>
            </a:p>
          </p:txBody>
        </p:sp>
        <p:sp>
          <p:nvSpPr>
            <p:cNvPr id="1926" name="근태관리"/>
            <p:cNvSpPr txBox="1"/>
            <p:nvPr/>
          </p:nvSpPr>
          <p:spPr>
            <a:xfrm>
              <a:off x="58420" y="87750"/>
              <a:ext cx="1276868" cy="3327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500"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pPr>
                <a:defRPr>
                  <a:latin typeface="+mn-lt"/>
                  <a:ea typeface="+mn-ea"/>
                  <a:cs typeface="+mn-cs"/>
                  <a:sym typeface="Calibri"/>
                </a:defRPr>
              </a:pPr>
              <a:r>
                <a:rPr>
                  <a:latin typeface="+mj-lt"/>
                  <a:ea typeface="+mj-ea"/>
                  <a:cs typeface="+mj-cs"/>
                  <a:sym typeface="Helvetica"/>
                </a:rPr>
                <a:t>근태관리</a:t>
              </a:r>
            </a:p>
          </p:txBody>
        </p:sp>
      </p:grpSp>
    </p:spTree>
  </p:cSld>
  <p:clrMapOvr>
    <a:masterClrMapping/>
  </p:clrMapOvr>
  <p:transition spd="med"/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9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905732" y="617796"/>
            <a:ext cx="10380537" cy="54571"/>
          </a:xfrm>
          <a:prstGeom prst="rect">
            <a:avLst/>
          </a:prstGeom>
          <a:ln w="12700">
            <a:miter lim="400000"/>
          </a:ln>
        </p:spPr>
      </p:pic>
      <p:sp>
        <p:nvSpPr>
          <p:cNvPr id="1930" name="근태관리 : Class Model"/>
          <p:cNvSpPr txBox="1"/>
          <p:nvPr/>
        </p:nvSpPr>
        <p:spPr>
          <a:xfrm>
            <a:off x="1131171" y="154780"/>
            <a:ext cx="6152596" cy="4276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indent="84138">
              <a:defRPr sz="2100" b="1">
                <a:solidFill>
                  <a:srgbClr val="022B41"/>
                </a:solidFill>
                <a:latin typeface="나눔바른고딕"/>
                <a:ea typeface="나눔바른고딕"/>
                <a:cs typeface="나눔바른고딕"/>
                <a:sym typeface="나눔바른고딕"/>
              </a:defRPr>
            </a:pPr>
            <a:r>
              <a:t>근태관리 : Class Model</a:t>
            </a:r>
          </a:p>
        </p:txBody>
      </p:sp>
      <p:pic>
        <p:nvPicPr>
          <p:cNvPr id="1931" name="image16.png" descr="image1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5850" y="57209"/>
            <a:ext cx="1640417" cy="615157"/>
          </a:xfrm>
          <a:prstGeom prst="rect">
            <a:avLst/>
          </a:prstGeom>
          <a:ln w="12700">
            <a:miter lim="400000"/>
          </a:ln>
        </p:spPr>
      </p:pic>
      <p:pic>
        <p:nvPicPr>
          <p:cNvPr id="1932" name="image78.png" descr="image7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5732" y="672365"/>
            <a:ext cx="10380536" cy="3033415"/>
          </a:xfrm>
          <a:prstGeom prst="rect">
            <a:avLst/>
          </a:prstGeom>
          <a:ln w="12700">
            <a:miter lim="400000"/>
          </a:ln>
        </p:spPr>
      </p:pic>
      <p:pic>
        <p:nvPicPr>
          <p:cNvPr id="1933" name="image79.png" descr="image79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36408" y="3705780"/>
            <a:ext cx="9449859" cy="305794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5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905732" y="617796"/>
            <a:ext cx="10380537" cy="54571"/>
          </a:xfrm>
          <a:prstGeom prst="rect">
            <a:avLst/>
          </a:prstGeom>
          <a:ln w="12700">
            <a:miter lim="400000"/>
          </a:ln>
        </p:spPr>
      </p:pic>
      <p:sp>
        <p:nvSpPr>
          <p:cNvPr id="1936" name="근태관리 : Sequence Model"/>
          <p:cNvSpPr txBox="1"/>
          <p:nvPr/>
        </p:nvSpPr>
        <p:spPr>
          <a:xfrm>
            <a:off x="1131171" y="154780"/>
            <a:ext cx="6152596" cy="4276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indent="84138">
              <a:defRPr sz="2100" b="1">
                <a:solidFill>
                  <a:srgbClr val="022B41"/>
                </a:solidFill>
                <a:latin typeface="나눔바른고딕"/>
                <a:ea typeface="나눔바른고딕"/>
                <a:cs typeface="나눔바른고딕"/>
                <a:sym typeface="나눔바른고딕"/>
              </a:defRPr>
            </a:pPr>
            <a:r>
              <a:t>근태관리 : Sequence Model</a:t>
            </a:r>
          </a:p>
        </p:txBody>
      </p:sp>
      <p:pic>
        <p:nvPicPr>
          <p:cNvPr id="1937" name="image16.png" descr="image1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5850" y="57209"/>
            <a:ext cx="1640417" cy="615157"/>
          </a:xfrm>
          <a:prstGeom prst="rect">
            <a:avLst/>
          </a:prstGeom>
          <a:ln w="12700">
            <a:miter lim="400000"/>
          </a:ln>
        </p:spPr>
      </p:pic>
      <p:pic>
        <p:nvPicPr>
          <p:cNvPr id="1938" name="image80.png" descr="image8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2419" y="913973"/>
            <a:ext cx="8707163" cy="564598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0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905732" y="617796"/>
            <a:ext cx="10380537" cy="54571"/>
          </a:xfrm>
          <a:prstGeom prst="rect">
            <a:avLst/>
          </a:prstGeom>
          <a:ln w="12700">
            <a:miter lim="400000"/>
          </a:ln>
        </p:spPr>
      </p:pic>
      <p:sp>
        <p:nvSpPr>
          <p:cNvPr id="1941" name="근무: 근퇴조회 페이지"/>
          <p:cNvSpPr txBox="1"/>
          <p:nvPr/>
        </p:nvSpPr>
        <p:spPr>
          <a:xfrm>
            <a:off x="1131171" y="154780"/>
            <a:ext cx="4323796" cy="4276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indent="84138">
              <a:defRPr sz="2100" b="1">
                <a:solidFill>
                  <a:srgbClr val="022B41"/>
                </a:solidFill>
                <a:latin typeface="나눔바른고딕"/>
                <a:ea typeface="나눔바른고딕"/>
                <a:cs typeface="나눔바른고딕"/>
                <a:sym typeface="나눔바른고딕"/>
              </a:defRPr>
            </a:pPr>
            <a:r>
              <a:t>근무: 근퇴조회 페이지</a:t>
            </a:r>
          </a:p>
        </p:txBody>
      </p:sp>
      <p:pic>
        <p:nvPicPr>
          <p:cNvPr id="1942" name="image16.png" descr="image1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5850" y="57209"/>
            <a:ext cx="1640417" cy="615157"/>
          </a:xfrm>
          <a:prstGeom prst="rect">
            <a:avLst/>
          </a:prstGeom>
          <a:ln w="12700">
            <a:miter lim="400000"/>
          </a:ln>
        </p:spPr>
      </p:pic>
      <p:pic>
        <p:nvPicPr>
          <p:cNvPr id="1943" name="image167.png" descr="image167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9986" y="980076"/>
            <a:ext cx="8153612" cy="4495679"/>
          </a:xfrm>
          <a:prstGeom prst="rect">
            <a:avLst/>
          </a:prstGeom>
          <a:ln w="12700">
            <a:miter lim="400000"/>
          </a:ln>
        </p:spPr>
      </p:pic>
      <p:sp>
        <p:nvSpPr>
          <p:cNvPr id="1944" name="직사각형"/>
          <p:cNvSpPr/>
          <p:nvPr/>
        </p:nvSpPr>
        <p:spPr>
          <a:xfrm>
            <a:off x="6231626" y="1714256"/>
            <a:ext cx="882692" cy="285092"/>
          </a:xfrm>
          <a:prstGeom prst="rect">
            <a:avLst/>
          </a:prstGeom>
          <a:ln w="25400">
            <a:solidFill>
              <a:schemeClr val="accent5"/>
            </a:solidFill>
          </a:ln>
        </p:spPr>
        <p:txBody>
          <a:bodyPr lIns="0" tIns="0" rIns="0" bIns="0" anchor="ctr"/>
          <a:lstStyle/>
          <a:p>
            <a:pPr algn="ctr">
              <a:defRPr sz="1500"/>
            </a:pPr>
            <a:endParaRPr/>
          </a:p>
        </p:txBody>
      </p:sp>
      <p:sp>
        <p:nvSpPr>
          <p:cNvPr id="1945" name="선"/>
          <p:cNvSpPr/>
          <p:nvPr/>
        </p:nvSpPr>
        <p:spPr>
          <a:xfrm flipH="1" flipV="1">
            <a:off x="5836708" y="1460498"/>
            <a:ext cx="394918" cy="396305"/>
          </a:xfrm>
          <a:prstGeom prst="line">
            <a:avLst/>
          </a:prstGeom>
          <a:ln w="25400">
            <a:solidFill>
              <a:schemeClr val="accent5"/>
            </a:solidFill>
            <a:tailEnd type="triangle"/>
          </a:ln>
        </p:spPr>
        <p:txBody>
          <a:bodyPr lIns="0" tIns="0" rIns="0" bIns="0"/>
          <a:lstStyle/>
          <a:p>
            <a:endParaRPr/>
          </a:p>
        </p:txBody>
      </p:sp>
      <p:grpSp>
        <p:nvGrpSpPr>
          <p:cNvPr id="1948" name="그룹화"/>
          <p:cNvGrpSpPr/>
          <p:nvPr/>
        </p:nvGrpSpPr>
        <p:grpSpPr>
          <a:xfrm>
            <a:off x="4116194" y="980076"/>
            <a:ext cx="2998124" cy="480423"/>
            <a:chOff x="0" y="0"/>
            <a:chExt cx="2998123" cy="480421"/>
          </a:xfrm>
        </p:grpSpPr>
        <p:sp>
          <p:nvSpPr>
            <p:cNvPr id="1946" name="직사각형"/>
            <p:cNvSpPr/>
            <p:nvPr/>
          </p:nvSpPr>
          <p:spPr>
            <a:xfrm>
              <a:off x="-1" y="-1"/>
              <a:ext cx="2998125" cy="480423"/>
            </a:xfrm>
            <a:prstGeom prst="rect">
              <a:avLst/>
            </a:prstGeom>
            <a:noFill/>
            <a:ln w="25400" cap="flat">
              <a:solidFill>
                <a:schemeClr val="accent5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1500"/>
              </a:pPr>
              <a:endParaRPr/>
            </a:p>
          </p:txBody>
        </p:sp>
        <p:sp>
          <p:nvSpPr>
            <p:cNvPr id="1947" name="부서장급 이상만 보인다."/>
            <p:cNvSpPr txBox="1"/>
            <p:nvPr/>
          </p:nvSpPr>
          <p:spPr>
            <a:xfrm>
              <a:off x="58419" y="73521"/>
              <a:ext cx="2881285" cy="3333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1500">
                  <a:solidFill>
                    <a:srgbClr val="FF0000"/>
                  </a:solidFill>
                </a:defRPr>
              </a:pPr>
              <a:r>
                <a:rPr>
                  <a:latin typeface="+mj-lt"/>
                  <a:ea typeface="+mj-ea"/>
                  <a:cs typeface="+mj-cs"/>
                  <a:sym typeface="Helvetica"/>
                </a:rPr>
                <a:t>부서장</a:t>
              </a:r>
              <a:r>
                <a:rPr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Helvetica"/>
                </a:rPr>
                <a:t>급 이상만 보인다</a:t>
              </a:r>
              <a:r>
                <a:rPr>
                  <a:solidFill>
                    <a:srgbClr val="000000"/>
                  </a:solidFill>
                </a:rPr>
                <a:t>.</a:t>
              </a:r>
            </a:p>
          </p:txBody>
        </p:sp>
      </p:grpSp>
      <p:sp>
        <p:nvSpPr>
          <p:cNvPr id="1949" name="직사각형"/>
          <p:cNvSpPr/>
          <p:nvPr/>
        </p:nvSpPr>
        <p:spPr>
          <a:xfrm>
            <a:off x="4352025" y="3571545"/>
            <a:ext cx="734526" cy="142546"/>
          </a:xfrm>
          <a:prstGeom prst="rect">
            <a:avLst/>
          </a:prstGeom>
          <a:ln w="25400">
            <a:solidFill>
              <a:schemeClr val="accent5"/>
            </a:solidFill>
          </a:ln>
        </p:spPr>
        <p:txBody>
          <a:bodyPr lIns="0" tIns="0" rIns="0" bIns="0" anchor="ctr"/>
          <a:lstStyle/>
          <a:p>
            <a:pPr algn="ctr">
              <a:defRPr sz="1500"/>
            </a:pPr>
            <a:endParaRPr/>
          </a:p>
        </p:txBody>
      </p:sp>
      <p:sp>
        <p:nvSpPr>
          <p:cNvPr id="1950" name="선"/>
          <p:cNvSpPr/>
          <p:nvPr/>
        </p:nvSpPr>
        <p:spPr>
          <a:xfrm flipH="1" flipV="1">
            <a:off x="3106208" y="3428999"/>
            <a:ext cx="1245819" cy="213820"/>
          </a:xfrm>
          <a:prstGeom prst="line">
            <a:avLst/>
          </a:prstGeom>
          <a:ln w="25400">
            <a:solidFill>
              <a:schemeClr val="accent5"/>
            </a:solidFill>
            <a:tailEnd type="triangle"/>
          </a:ln>
        </p:spPr>
        <p:txBody>
          <a:bodyPr lIns="0" tIns="0" rIns="0" bIns="0"/>
          <a:lstStyle/>
          <a:p>
            <a:endParaRPr/>
          </a:p>
        </p:txBody>
      </p:sp>
      <p:grpSp>
        <p:nvGrpSpPr>
          <p:cNvPr id="1953" name="그룹화"/>
          <p:cNvGrpSpPr/>
          <p:nvPr/>
        </p:nvGrpSpPr>
        <p:grpSpPr>
          <a:xfrm>
            <a:off x="187890" y="2860705"/>
            <a:ext cx="2869103" cy="1136590"/>
            <a:chOff x="0" y="0"/>
            <a:chExt cx="2151259" cy="1136588"/>
          </a:xfrm>
        </p:grpSpPr>
        <p:sp>
          <p:nvSpPr>
            <p:cNvPr id="1951" name="직사각형"/>
            <p:cNvSpPr/>
            <p:nvPr/>
          </p:nvSpPr>
          <p:spPr>
            <a:xfrm>
              <a:off x="0" y="0"/>
              <a:ext cx="2151259" cy="1136588"/>
            </a:xfrm>
            <a:prstGeom prst="rect">
              <a:avLst/>
            </a:prstGeom>
            <a:noFill/>
            <a:ln w="25400" cap="flat">
              <a:solidFill>
                <a:schemeClr val="accent5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1500">
                  <a:solidFill>
                    <a:srgbClr val="FF0000"/>
                  </a:solidFill>
                </a:defRPr>
              </a:pPr>
              <a:endParaRPr/>
            </a:p>
          </p:txBody>
        </p:sp>
        <p:sp>
          <p:nvSpPr>
            <p:cNvPr id="1952" name="토글로 열고 닫기 가능…"/>
            <p:cNvSpPr txBox="1"/>
            <p:nvPr/>
          </p:nvSpPr>
          <p:spPr>
            <a:xfrm>
              <a:off x="58419" y="60464"/>
              <a:ext cx="2034421" cy="10156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1500">
                  <a:solidFill>
                    <a:srgbClr val="FF0000"/>
                  </a:solidFill>
                </a:defRPr>
              </a:pPr>
              <a:r>
                <a:rPr dirty="0" err="1">
                  <a:latin typeface="+mj-lt"/>
                  <a:ea typeface="+mj-ea"/>
                  <a:cs typeface="+mj-cs"/>
                  <a:sym typeface="Helvetica"/>
                </a:rPr>
                <a:t>토글</a:t>
              </a:r>
              <a:r>
                <a:rPr dirty="0" err="1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Helvetica"/>
                </a:rPr>
                <a:t>로</a:t>
              </a:r>
              <a:r>
                <a:rPr dirty="0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Helvetica"/>
                </a:rPr>
                <a:t> </a:t>
              </a:r>
              <a:r>
                <a:rPr dirty="0" err="1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Helvetica"/>
                </a:rPr>
                <a:t>열고</a:t>
              </a:r>
              <a:r>
                <a:rPr dirty="0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Helvetica"/>
                </a:rPr>
                <a:t> </a:t>
              </a:r>
              <a:r>
                <a:rPr dirty="0" err="1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Helvetica"/>
                </a:rPr>
                <a:t>닫기</a:t>
              </a:r>
              <a:r>
                <a:rPr dirty="0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Helvetica"/>
                </a:rPr>
                <a:t> </a:t>
              </a:r>
              <a:r>
                <a:rPr dirty="0" err="1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Helvetica"/>
                </a:rPr>
                <a:t>가능</a:t>
              </a:r>
              <a:endParaRPr dirty="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endParaRPr>
            </a:p>
            <a:p>
              <a:pPr algn="ctr">
                <a:defRPr sz="1500">
                  <a:latin typeface="나눔바른고딕"/>
                  <a:ea typeface="나눔바른고딕"/>
                  <a:cs typeface="나눔바른고딕"/>
                  <a:sym typeface="나눔바른고딕"/>
                </a:defRPr>
              </a:pPr>
              <a:r>
                <a:rPr dirty="0" err="1"/>
                <a:t>업무</a:t>
              </a:r>
              <a:r>
                <a:rPr dirty="0"/>
                <a:t> </a:t>
              </a:r>
              <a:r>
                <a:rPr dirty="0" err="1"/>
                <a:t>시작</a:t>
              </a:r>
              <a:r>
                <a:rPr dirty="0"/>
                <a:t>, </a:t>
              </a:r>
              <a:r>
                <a:rPr dirty="0" err="1"/>
                <a:t>종료시간</a:t>
              </a:r>
              <a:r>
                <a:rPr dirty="0"/>
                <a:t>, </a:t>
              </a:r>
              <a:endParaRPr lang="en-US" dirty="0"/>
            </a:p>
            <a:p>
              <a:pPr algn="ctr">
                <a:defRPr sz="1500">
                  <a:latin typeface="나눔바른고딕"/>
                  <a:ea typeface="나눔바른고딕"/>
                  <a:cs typeface="나눔바른고딕"/>
                  <a:sym typeface="나눔바른고딕"/>
                </a:defRPr>
              </a:pPr>
              <a:r>
                <a:rPr dirty="0"/>
                <a:t>총 </a:t>
              </a:r>
              <a:r>
                <a:rPr dirty="0" err="1"/>
                <a:t>근무시간을</a:t>
              </a:r>
              <a:r>
                <a:rPr dirty="0"/>
                <a:t> </a:t>
              </a:r>
              <a:r>
                <a:rPr dirty="0" err="1"/>
                <a:t>확인할</a:t>
              </a:r>
              <a:r>
                <a:rPr dirty="0"/>
                <a:t> 수 </a:t>
              </a:r>
              <a:r>
                <a:rPr dirty="0" err="1"/>
                <a:t>있다</a:t>
              </a:r>
              <a:r>
                <a:rPr dirty="0"/>
                <a:t>.</a:t>
              </a:r>
            </a:p>
          </p:txBody>
        </p:sp>
      </p:grpSp>
    </p:spTree>
  </p:cSld>
  <p:clrMapOvr>
    <a:masterClrMapping/>
  </p:clrMapOvr>
  <p:transition spd="med"/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5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905732" y="617796"/>
            <a:ext cx="10380537" cy="54571"/>
          </a:xfrm>
          <a:prstGeom prst="rect">
            <a:avLst/>
          </a:prstGeom>
          <a:ln w="12700">
            <a:miter lim="400000"/>
          </a:ln>
        </p:spPr>
      </p:pic>
      <p:sp>
        <p:nvSpPr>
          <p:cNvPr id="1956" name="근무: 근퇴조회 페이지"/>
          <p:cNvSpPr txBox="1"/>
          <p:nvPr/>
        </p:nvSpPr>
        <p:spPr>
          <a:xfrm>
            <a:off x="1131171" y="154780"/>
            <a:ext cx="4323796" cy="4276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indent="84138">
              <a:defRPr sz="2100" b="1">
                <a:solidFill>
                  <a:srgbClr val="022B41"/>
                </a:solidFill>
                <a:latin typeface="나눔바른고딕"/>
                <a:ea typeface="나눔바른고딕"/>
                <a:cs typeface="나눔바른고딕"/>
                <a:sym typeface="나눔바른고딕"/>
              </a:defRPr>
            </a:pPr>
            <a:r>
              <a:t>근무: 근퇴조회 페이지</a:t>
            </a:r>
          </a:p>
        </p:txBody>
      </p:sp>
      <p:pic>
        <p:nvPicPr>
          <p:cNvPr id="1957" name="image16.png" descr="image1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5850" y="57209"/>
            <a:ext cx="1640417" cy="61515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960" name="그룹화"/>
          <p:cNvGrpSpPr/>
          <p:nvPr/>
        </p:nvGrpSpPr>
        <p:grpSpPr>
          <a:xfrm>
            <a:off x="590150" y="2605841"/>
            <a:ext cx="3775999" cy="632658"/>
            <a:chOff x="0" y="0"/>
            <a:chExt cx="3775997" cy="632657"/>
          </a:xfrm>
        </p:grpSpPr>
        <p:sp>
          <p:nvSpPr>
            <p:cNvPr id="1958" name="직사각형"/>
            <p:cNvSpPr/>
            <p:nvPr/>
          </p:nvSpPr>
          <p:spPr>
            <a:xfrm>
              <a:off x="-1" y="-1"/>
              <a:ext cx="3775999" cy="632659"/>
            </a:xfrm>
            <a:prstGeom prst="rect">
              <a:avLst/>
            </a:prstGeom>
            <a:noFill/>
            <a:ln w="25400" cap="flat">
              <a:solidFill>
                <a:schemeClr val="accent5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1500"/>
              </a:pPr>
              <a:endParaRPr/>
            </a:p>
          </p:txBody>
        </p:sp>
        <p:sp>
          <p:nvSpPr>
            <p:cNvPr id="1959" name="이번주 누적, 잔여, 연장 근무 시간이 나옴"/>
            <p:cNvSpPr txBox="1"/>
            <p:nvPr/>
          </p:nvSpPr>
          <p:spPr>
            <a:xfrm>
              <a:off x="58419" y="149639"/>
              <a:ext cx="3659158" cy="3333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1500"/>
              </a:pPr>
              <a:r>
                <a:rPr>
                  <a:latin typeface="+mj-lt"/>
                  <a:ea typeface="+mj-ea"/>
                  <a:cs typeface="+mj-cs"/>
                  <a:sym typeface="Helvetica"/>
                </a:rPr>
                <a:t>이번주 누적</a:t>
              </a:r>
              <a:r>
                <a:t>,</a:t>
              </a:r>
              <a:r>
                <a:rPr>
                  <a:latin typeface="+mj-lt"/>
                  <a:ea typeface="+mj-ea"/>
                  <a:cs typeface="+mj-cs"/>
                  <a:sym typeface="Helvetica"/>
                </a:rPr>
                <a:t> 잔여</a:t>
              </a:r>
              <a:r>
                <a:t>,</a:t>
              </a:r>
              <a:r>
                <a:rPr>
                  <a:latin typeface="+mj-lt"/>
                  <a:ea typeface="+mj-ea"/>
                  <a:cs typeface="+mj-cs"/>
                  <a:sym typeface="Helvetica"/>
                </a:rPr>
                <a:t> 연장 근무 시간이 나옴</a:t>
              </a:r>
            </a:p>
          </p:txBody>
        </p:sp>
      </p:grpSp>
      <p:pic>
        <p:nvPicPr>
          <p:cNvPr id="1961" name="image168.png" descr="image16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6301" y="1620768"/>
            <a:ext cx="6900355" cy="4482178"/>
          </a:xfrm>
          <a:prstGeom prst="rect">
            <a:avLst/>
          </a:prstGeom>
          <a:ln w="12700">
            <a:miter lim="400000"/>
          </a:ln>
        </p:spPr>
      </p:pic>
      <p:sp>
        <p:nvSpPr>
          <p:cNvPr id="1962" name="선"/>
          <p:cNvSpPr/>
          <p:nvPr/>
        </p:nvSpPr>
        <p:spPr>
          <a:xfrm flipV="1">
            <a:off x="8301038" y="1474454"/>
            <a:ext cx="676277" cy="632835"/>
          </a:xfrm>
          <a:prstGeom prst="line">
            <a:avLst/>
          </a:prstGeom>
          <a:ln w="25400">
            <a:solidFill>
              <a:schemeClr val="accent5"/>
            </a:solidFill>
            <a:tailEnd type="triangle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963" name="선"/>
          <p:cNvSpPr/>
          <p:nvPr/>
        </p:nvSpPr>
        <p:spPr>
          <a:xfrm flipH="1">
            <a:off x="4366150" y="2447676"/>
            <a:ext cx="1377426" cy="474495"/>
          </a:xfrm>
          <a:prstGeom prst="line">
            <a:avLst/>
          </a:prstGeom>
          <a:ln w="25400">
            <a:solidFill>
              <a:schemeClr val="accent5"/>
            </a:solidFill>
            <a:tailEnd type="triangle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964" name="선"/>
          <p:cNvSpPr/>
          <p:nvPr/>
        </p:nvSpPr>
        <p:spPr>
          <a:xfrm flipH="1" flipV="1">
            <a:off x="4576762" y="1474454"/>
            <a:ext cx="2896663" cy="401727"/>
          </a:xfrm>
          <a:prstGeom prst="line">
            <a:avLst/>
          </a:prstGeom>
          <a:ln w="25400">
            <a:solidFill>
              <a:schemeClr val="accent5"/>
            </a:solidFill>
            <a:tailEnd type="triangle"/>
          </a:ln>
        </p:spPr>
        <p:txBody>
          <a:bodyPr lIns="0" tIns="0" rIns="0" bIns="0"/>
          <a:lstStyle/>
          <a:p>
            <a:endParaRPr/>
          </a:p>
        </p:txBody>
      </p:sp>
      <p:grpSp>
        <p:nvGrpSpPr>
          <p:cNvPr id="1967" name="그룹화"/>
          <p:cNvGrpSpPr/>
          <p:nvPr/>
        </p:nvGrpSpPr>
        <p:grpSpPr>
          <a:xfrm>
            <a:off x="313151" y="1072731"/>
            <a:ext cx="4263611" cy="803447"/>
            <a:chOff x="0" y="0"/>
            <a:chExt cx="3775997" cy="803446"/>
          </a:xfrm>
        </p:grpSpPr>
        <p:sp>
          <p:nvSpPr>
            <p:cNvPr id="1965" name="직사각형"/>
            <p:cNvSpPr/>
            <p:nvPr/>
          </p:nvSpPr>
          <p:spPr>
            <a:xfrm>
              <a:off x="-1" y="-1"/>
              <a:ext cx="3775999" cy="803448"/>
            </a:xfrm>
            <a:prstGeom prst="rect">
              <a:avLst/>
            </a:prstGeom>
            <a:noFill/>
            <a:ln w="25400" cap="flat">
              <a:solidFill>
                <a:schemeClr val="accent5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1500"/>
              </a:pPr>
              <a:endParaRPr/>
            </a:p>
          </p:txBody>
        </p:sp>
        <p:sp>
          <p:nvSpPr>
            <p:cNvPr id="1966" name="화살표 클릭시 연도, 월이 바뀌며…"/>
            <p:cNvSpPr txBox="1"/>
            <p:nvPr/>
          </p:nvSpPr>
          <p:spPr>
            <a:xfrm>
              <a:off x="58419" y="93042"/>
              <a:ext cx="3659158" cy="6173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1500"/>
              </a:pPr>
              <a:r>
                <a:rPr>
                  <a:latin typeface="+mj-lt"/>
                  <a:ea typeface="+mj-ea"/>
                  <a:cs typeface="+mj-cs"/>
                  <a:sym typeface="Helvetica"/>
                </a:rPr>
                <a:t>화살표 클릭시 연도</a:t>
              </a:r>
              <a:r>
                <a:t>,</a:t>
              </a:r>
              <a:r>
                <a:rPr>
                  <a:latin typeface="+mj-lt"/>
                  <a:ea typeface="+mj-ea"/>
                  <a:cs typeface="+mj-cs"/>
                  <a:sym typeface="Helvetica"/>
                </a:rPr>
                <a:t> 월이 바뀌며</a:t>
              </a:r>
            </a:p>
            <a:p>
              <a:pPr algn="ctr">
                <a:defRPr sz="1500">
                  <a:solidFill>
                    <a:srgbClr val="FF0000"/>
                  </a:solidFill>
                  <a:latin typeface="함초롬돋움"/>
                  <a:ea typeface="함초롬돋움"/>
                  <a:cs typeface="함초롬돋움"/>
                  <a:sym typeface="함초롬돋움"/>
                </a:defRPr>
              </a:pPr>
              <a:r>
                <a:t>로그인 한 유저</a:t>
              </a:r>
              <a:r>
                <a:rPr>
                  <a:solidFill>
                    <a:srgbClr val="000000"/>
                  </a:solidFill>
                </a:rPr>
                <a:t>의 </a:t>
              </a:r>
              <a:r>
                <a:t>해당 월</a:t>
              </a:r>
              <a:r>
                <a:rPr>
                  <a:solidFill>
                    <a:srgbClr val="000000"/>
                  </a:solidFill>
                </a:rPr>
                <a:t>의 </a:t>
              </a:r>
              <a:r>
                <a:t>근무내역</a:t>
              </a:r>
              <a:r>
                <a:rPr>
                  <a:solidFill>
                    <a:srgbClr val="000000"/>
                  </a:solidFill>
                </a:rPr>
                <a:t>이 보인다</a:t>
              </a:r>
              <a:r>
                <a:rPr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Calibri"/>
                </a:rPr>
                <a:t>.</a:t>
              </a:r>
            </a:p>
          </p:txBody>
        </p:sp>
      </p:grpSp>
      <p:grpSp>
        <p:nvGrpSpPr>
          <p:cNvPr id="1970" name="그룹화"/>
          <p:cNvGrpSpPr/>
          <p:nvPr/>
        </p:nvGrpSpPr>
        <p:grpSpPr>
          <a:xfrm>
            <a:off x="8429628" y="841795"/>
            <a:ext cx="1678875" cy="632659"/>
            <a:chOff x="0" y="0"/>
            <a:chExt cx="1449849" cy="632657"/>
          </a:xfrm>
        </p:grpSpPr>
        <p:sp>
          <p:nvSpPr>
            <p:cNvPr id="1968" name="직사각형"/>
            <p:cNvSpPr/>
            <p:nvPr/>
          </p:nvSpPr>
          <p:spPr>
            <a:xfrm>
              <a:off x="-1" y="-1"/>
              <a:ext cx="1449851" cy="632659"/>
            </a:xfrm>
            <a:prstGeom prst="rect">
              <a:avLst/>
            </a:prstGeom>
            <a:noFill/>
            <a:ln w="25400" cap="flat">
              <a:solidFill>
                <a:schemeClr val="accent5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1500"/>
              </a:pPr>
              <a:endParaRPr/>
            </a:p>
          </p:txBody>
        </p:sp>
        <p:sp>
          <p:nvSpPr>
            <p:cNvPr id="1969" name="주 52시간 기준"/>
            <p:cNvSpPr txBox="1"/>
            <p:nvPr/>
          </p:nvSpPr>
          <p:spPr>
            <a:xfrm>
              <a:off x="58419" y="149639"/>
              <a:ext cx="1333011" cy="3333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1500"/>
              </a:pPr>
              <a:r>
                <a:rPr dirty="0">
                  <a:latin typeface="+mj-lt"/>
                  <a:ea typeface="+mj-ea"/>
                  <a:cs typeface="+mj-cs"/>
                  <a:sym typeface="Helvetica"/>
                </a:rPr>
                <a:t>주 </a:t>
              </a:r>
              <a:r>
                <a:rPr dirty="0"/>
                <a:t>52</a:t>
              </a:r>
              <a:r>
                <a:rPr dirty="0">
                  <a:latin typeface="+mj-lt"/>
                  <a:ea typeface="+mj-ea"/>
                  <a:cs typeface="+mj-cs"/>
                  <a:sym typeface="Helvetica"/>
                </a:rPr>
                <a:t>시간 </a:t>
              </a:r>
              <a:r>
                <a:rPr dirty="0" err="1">
                  <a:latin typeface="+mj-lt"/>
                  <a:ea typeface="+mj-ea"/>
                  <a:cs typeface="+mj-cs"/>
                  <a:sym typeface="Helvetica"/>
                </a:rPr>
                <a:t>기준</a:t>
              </a:r>
              <a:endParaRPr dirty="0">
                <a:latin typeface="+mj-lt"/>
                <a:ea typeface="+mj-ea"/>
                <a:cs typeface="+mj-cs"/>
                <a:sym typeface="Helvetica"/>
              </a:endParaRPr>
            </a:p>
          </p:txBody>
        </p:sp>
      </p:grpSp>
      <p:sp>
        <p:nvSpPr>
          <p:cNvPr id="1971" name="선"/>
          <p:cNvSpPr/>
          <p:nvPr/>
        </p:nvSpPr>
        <p:spPr>
          <a:xfrm flipH="1">
            <a:off x="4024312" y="2939595"/>
            <a:ext cx="1030550" cy="1165680"/>
          </a:xfrm>
          <a:prstGeom prst="line">
            <a:avLst/>
          </a:prstGeom>
          <a:ln w="25400">
            <a:solidFill>
              <a:schemeClr val="accent5"/>
            </a:solidFill>
            <a:tailEnd type="triangle"/>
          </a:ln>
        </p:spPr>
        <p:txBody>
          <a:bodyPr lIns="0" tIns="0" rIns="0" bIns="0"/>
          <a:lstStyle/>
          <a:p>
            <a:endParaRPr/>
          </a:p>
        </p:txBody>
      </p:sp>
      <p:grpSp>
        <p:nvGrpSpPr>
          <p:cNvPr id="1974" name="그룹화"/>
          <p:cNvGrpSpPr/>
          <p:nvPr/>
        </p:nvGrpSpPr>
        <p:grpSpPr>
          <a:xfrm>
            <a:off x="1070975" y="4105273"/>
            <a:ext cx="3468613" cy="1399951"/>
            <a:chOff x="0" y="0"/>
            <a:chExt cx="2518635" cy="1399950"/>
          </a:xfrm>
        </p:grpSpPr>
        <p:sp>
          <p:nvSpPr>
            <p:cNvPr id="1972" name="직사각형"/>
            <p:cNvSpPr/>
            <p:nvPr/>
          </p:nvSpPr>
          <p:spPr>
            <a:xfrm>
              <a:off x="0" y="-1"/>
              <a:ext cx="2518636" cy="1399952"/>
            </a:xfrm>
            <a:prstGeom prst="rect">
              <a:avLst/>
            </a:prstGeom>
            <a:noFill/>
            <a:ln w="25400" cap="flat">
              <a:solidFill>
                <a:schemeClr val="accent5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1500">
                  <a:latin typeface="나눔바른고딕"/>
                  <a:ea typeface="나눔바른고딕"/>
                  <a:cs typeface="나눔바른고딕"/>
                  <a:sym typeface="나눔바른고딕"/>
                </a:defRPr>
              </a:pPr>
              <a:endParaRPr/>
            </a:p>
          </p:txBody>
        </p:sp>
        <p:sp>
          <p:nvSpPr>
            <p:cNvPr id="1973" name="토글로 열고 닫기 가능…"/>
            <p:cNvSpPr txBox="1"/>
            <p:nvPr/>
          </p:nvSpPr>
          <p:spPr>
            <a:xfrm>
              <a:off x="58419" y="291346"/>
              <a:ext cx="2401798" cy="8172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1500">
                  <a:solidFill>
                    <a:srgbClr val="FF0000"/>
                  </a:solidFill>
                </a:defRPr>
              </a:pPr>
              <a:r>
                <a:rPr>
                  <a:latin typeface="+mj-lt"/>
                  <a:ea typeface="+mj-ea"/>
                  <a:cs typeface="+mj-cs"/>
                  <a:sym typeface="Helvetica"/>
                </a:rPr>
                <a:t>토글</a:t>
              </a:r>
              <a:r>
                <a:rPr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Helvetica"/>
                </a:rPr>
                <a:t>로 열고 닫기 가능</a:t>
              </a:r>
            </a:p>
            <a:p>
              <a:pPr algn="ctr">
                <a:defRPr sz="1500">
                  <a:latin typeface="나눔바른고딕"/>
                  <a:ea typeface="나눔바른고딕"/>
                  <a:cs typeface="나눔바른고딕"/>
                  <a:sym typeface="나눔바른고딕"/>
                </a:defRPr>
              </a:pPr>
              <a:r>
                <a:t>업무 시작, 종료시간, 총 근무시간을 확인할 수 있다.</a:t>
              </a:r>
            </a:p>
          </p:txBody>
        </p:sp>
      </p:grpSp>
      <p:pic>
        <p:nvPicPr>
          <p:cNvPr id="1975" name="image83.png" descr="image8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2970" y="1254948"/>
            <a:ext cx="1128995" cy="365820"/>
          </a:xfrm>
          <a:prstGeom prst="rect">
            <a:avLst/>
          </a:prstGeom>
          <a:ln w="12700">
            <a:miter lim="400000"/>
          </a:ln>
        </p:spPr>
      </p:pic>
      <p:sp>
        <p:nvSpPr>
          <p:cNvPr id="1976" name="직사각형"/>
          <p:cNvSpPr/>
          <p:nvPr/>
        </p:nvSpPr>
        <p:spPr>
          <a:xfrm>
            <a:off x="7576114" y="1748474"/>
            <a:ext cx="853517" cy="255414"/>
          </a:xfrm>
          <a:prstGeom prst="rect">
            <a:avLst/>
          </a:prstGeom>
          <a:ln w="25400">
            <a:solidFill>
              <a:schemeClr val="accent5"/>
            </a:solidFill>
          </a:ln>
        </p:spPr>
        <p:txBody>
          <a:bodyPr lIns="0" tIns="0" rIns="0" bIns="0" anchor="ctr"/>
          <a:lstStyle/>
          <a:p>
            <a:pPr algn="ctr">
              <a:defRPr sz="1500"/>
            </a:pPr>
            <a:endParaRPr/>
          </a:p>
        </p:txBody>
      </p:sp>
      <p:sp>
        <p:nvSpPr>
          <p:cNvPr id="1977" name="선"/>
          <p:cNvSpPr/>
          <p:nvPr/>
        </p:nvSpPr>
        <p:spPr>
          <a:xfrm flipH="1" flipV="1">
            <a:off x="7791964" y="1437857"/>
            <a:ext cx="344514" cy="310617"/>
          </a:xfrm>
          <a:prstGeom prst="line">
            <a:avLst/>
          </a:prstGeom>
          <a:ln w="25400">
            <a:solidFill>
              <a:schemeClr val="accent5"/>
            </a:solidFill>
            <a:tailEnd type="triangle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978" name="직사각형"/>
          <p:cNvSpPr/>
          <p:nvPr/>
        </p:nvSpPr>
        <p:spPr>
          <a:xfrm>
            <a:off x="6662970" y="1254948"/>
            <a:ext cx="1128995" cy="316329"/>
          </a:xfrm>
          <a:prstGeom prst="rect">
            <a:avLst/>
          </a:prstGeom>
          <a:ln w="25400">
            <a:solidFill>
              <a:schemeClr val="accent5"/>
            </a:solidFill>
          </a:ln>
        </p:spPr>
        <p:txBody>
          <a:bodyPr lIns="0" tIns="0" rIns="0" bIns="0" anchor="ctr"/>
          <a:lstStyle/>
          <a:p>
            <a:pPr algn="ctr">
              <a:defRPr sz="1500"/>
            </a:pPr>
            <a:endParaRPr/>
          </a:p>
        </p:txBody>
      </p:sp>
      <p:grpSp>
        <p:nvGrpSpPr>
          <p:cNvPr id="1981" name="그룹화"/>
          <p:cNvGrpSpPr/>
          <p:nvPr/>
        </p:nvGrpSpPr>
        <p:grpSpPr>
          <a:xfrm>
            <a:off x="5054862" y="868954"/>
            <a:ext cx="2354282" cy="333379"/>
            <a:chOff x="0" y="0"/>
            <a:chExt cx="2064343" cy="333378"/>
          </a:xfrm>
        </p:grpSpPr>
        <p:sp>
          <p:nvSpPr>
            <p:cNvPr id="1979" name="직사각형"/>
            <p:cNvSpPr/>
            <p:nvPr/>
          </p:nvSpPr>
          <p:spPr>
            <a:xfrm>
              <a:off x="0" y="21043"/>
              <a:ext cx="2064344" cy="291292"/>
            </a:xfrm>
            <a:prstGeom prst="rect">
              <a:avLst/>
            </a:prstGeom>
            <a:noFill/>
            <a:ln w="25400" cap="flat">
              <a:solidFill>
                <a:schemeClr val="accent5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1500"/>
              </a:pPr>
              <a:endParaRPr/>
            </a:p>
          </p:txBody>
        </p:sp>
        <p:sp>
          <p:nvSpPr>
            <p:cNvPr id="1980" name="한달 단위로 조회 가능"/>
            <p:cNvSpPr txBox="1"/>
            <p:nvPr/>
          </p:nvSpPr>
          <p:spPr>
            <a:xfrm>
              <a:off x="58419" y="0"/>
              <a:ext cx="1947505" cy="3333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500"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pPr>
                <a:defRPr>
                  <a:latin typeface="+mn-lt"/>
                  <a:ea typeface="+mn-ea"/>
                  <a:cs typeface="+mn-cs"/>
                  <a:sym typeface="Calibri"/>
                </a:defRPr>
              </a:pPr>
              <a:r>
                <a:rPr>
                  <a:latin typeface="+mj-lt"/>
                  <a:ea typeface="+mj-ea"/>
                  <a:cs typeface="+mj-cs"/>
                  <a:sym typeface="Helvetica"/>
                </a:rPr>
                <a:t>한달 단위로 조회 가능</a:t>
              </a:r>
            </a:p>
          </p:txBody>
        </p:sp>
      </p:grpSp>
    </p:spTree>
  </p:cSld>
  <p:clrMapOvr>
    <a:masterClrMapping/>
  </p:clrMapOvr>
  <p:transition spd="med"/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3" name="image169.png" descr="image16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8179" y="852144"/>
            <a:ext cx="5011411" cy="3398238"/>
          </a:xfrm>
          <a:prstGeom prst="rect">
            <a:avLst/>
          </a:prstGeom>
          <a:ln w="12700">
            <a:miter lim="400000"/>
          </a:ln>
        </p:spPr>
      </p:pic>
      <p:pic>
        <p:nvPicPr>
          <p:cNvPr id="1984" name="image170.png" descr="image17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025" y="2057000"/>
            <a:ext cx="3179807" cy="3855676"/>
          </a:xfrm>
          <a:prstGeom prst="rect">
            <a:avLst/>
          </a:prstGeom>
          <a:ln w="12700">
            <a:miter lim="400000"/>
          </a:ln>
        </p:spPr>
      </p:pic>
      <p:pic>
        <p:nvPicPr>
          <p:cNvPr id="1985" name="Object 4" descr="Object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905732" y="617796"/>
            <a:ext cx="10380537" cy="54571"/>
          </a:xfrm>
          <a:prstGeom prst="rect">
            <a:avLst/>
          </a:prstGeom>
          <a:ln w="12700">
            <a:miter lim="400000"/>
          </a:ln>
        </p:spPr>
      </p:pic>
      <p:sp>
        <p:nvSpPr>
          <p:cNvPr id="1986" name="근무: 근퇴조회 페이지"/>
          <p:cNvSpPr txBox="1"/>
          <p:nvPr/>
        </p:nvSpPr>
        <p:spPr>
          <a:xfrm>
            <a:off x="1131171" y="154780"/>
            <a:ext cx="4323796" cy="4276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indent="84138">
              <a:defRPr sz="2100" b="1">
                <a:solidFill>
                  <a:srgbClr val="022B41"/>
                </a:solidFill>
                <a:latin typeface="나눔바른고딕"/>
                <a:ea typeface="나눔바른고딕"/>
                <a:cs typeface="나눔바른고딕"/>
                <a:sym typeface="나눔바른고딕"/>
              </a:defRPr>
            </a:pPr>
            <a:r>
              <a:t>근무: 근퇴조회 페이지</a:t>
            </a:r>
          </a:p>
        </p:txBody>
      </p:sp>
      <p:grpSp>
        <p:nvGrpSpPr>
          <p:cNvPr id="1989" name="그룹화"/>
          <p:cNvGrpSpPr/>
          <p:nvPr/>
        </p:nvGrpSpPr>
        <p:grpSpPr>
          <a:xfrm>
            <a:off x="4269754" y="920509"/>
            <a:ext cx="1636175" cy="997022"/>
            <a:chOff x="0" y="0"/>
            <a:chExt cx="1636173" cy="997021"/>
          </a:xfrm>
        </p:grpSpPr>
        <p:sp>
          <p:nvSpPr>
            <p:cNvPr id="1987" name="직사각형"/>
            <p:cNvSpPr/>
            <p:nvPr/>
          </p:nvSpPr>
          <p:spPr>
            <a:xfrm>
              <a:off x="0" y="-1"/>
              <a:ext cx="1636174" cy="997023"/>
            </a:xfrm>
            <a:prstGeom prst="rect">
              <a:avLst/>
            </a:prstGeom>
            <a:noFill/>
            <a:ln w="25400" cap="flat">
              <a:solidFill>
                <a:schemeClr val="accent5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1500"/>
              </a:pPr>
              <a:endParaRPr/>
            </a:p>
          </p:txBody>
        </p:sp>
        <p:sp>
          <p:nvSpPr>
            <p:cNvPr id="1988" name="근무신청 클릭시…"/>
            <p:cNvSpPr txBox="1"/>
            <p:nvPr/>
          </p:nvSpPr>
          <p:spPr>
            <a:xfrm>
              <a:off x="58420" y="210851"/>
              <a:ext cx="1519335" cy="57531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1500">
                  <a:solidFill>
                    <a:srgbClr val="FF0000"/>
                  </a:solidFill>
                </a:defRPr>
              </a:pPr>
              <a:r>
                <a:rPr>
                  <a:latin typeface="+mj-lt"/>
                  <a:ea typeface="+mj-ea"/>
                  <a:cs typeface="+mj-cs"/>
                  <a:sym typeface="Helvetica"/>
                </a:rPr>
                <a:t>근무신청 </a:t>
              </a:r>
              <a:r>
                <a:rPr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Helvetica"/>
                </a:rPr>
                <a:t>클릭시 </a:t>
              </a:r>
            </a:p>
            <a:p>
              <a:pPr algn="ctr">
                <a:defRPr sz="1500"/>
              </a:pPr>
              <a:r>
                <a:rPr>
                  <a:latin typeface="+mj-lt"/>
                  <a:ea typeface="+mj-ea"/>
                  <a:cs typeface="+mj-cs"/>
                  <a:sym typeface="Helvetica"/>
                </a:rPr>
                <a:t>모달창이 뜬다</a:t>
              </a:r>
              <a:r>
                <a:t>.</a:t>
              </a:r>
            </a:p>
          </p:txBody>
        </p:sp>
      </p:grpSp>
      <p:sp>
        <p:nvSpPr>
          <p:cNvPr id="1990" name="선"/>
          <p:cNvSpPr/>
          <p:nvPr/>
        </p:nvSpPr>
        <p:spPr>
          <a:xfrm flipH="1">
            <a:off x="6096000" y="1076339"/>
            <a:ext cx="3100388" cy="342680"/>
          </a:xfrm>
          <a:prstGeom prst="line">
            <a:avLst/>
          </a:prstGeom>
          <a:ln w="25400">
            <a:solidFill>
              <a:schemeClr val="accent5"/>
            </a:solidFill>
            <a:tailEnd type="triangle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991" name="선"/>
          <p:cNvSpPr/>
          <p:nvPr/>
        </p:nvSpPr>
        <p:spPr>
          <a:xfrm flipH="1">
            <a:off x="2881313" y="1419018"/>
            <a:ext cx="1388443" cy="498511"/>
          </a:xfrm>
          <a:prstGeom prst="line">
            <a:avLst/>
          </a:prstGeom>
          <a:ln w="25400">
            <a:solidFill>
              <a:schemeClr val="accent5"/>
            </a:solidFill>
            <a:tailEnd type="triangle"/>
          </a:ln>
        </p:spPr>
        <p:txBody>
          <a:bodyPr lIns="0" tIns="0" rIns="0" bIns="0"/>
          <a:lstStyle/>
          <a:p>
            <a:endParaRPr/>
          </a:p>
        </p:txBody>
      </p:sp>
      <p:pic>
        <p:nvPicPr>
          <p:cNvPr id="1992" name="image21.jpeg" descr="image21.jpe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16582" y="2995610"/>
            <a:ext cx="748896" cy="866778"/>
          </a:xfrm>
          <a:prstGeom prst="rect">
            <a:avLst/>
          </a:prstGeom>
          <a:ln w="12700">
            <a:miter lim="400000"/>
          </a:ln>
        </p:spPr>
      </p:pic>
      <p:sp>
        <p:nvSpPr>
          <p:cNvPr id="1993" name="직사각형"/>
          <p:cNvSpPr/>
          <p:nvPr/>
        </p:nvSpPr>
        <p:spPr>
          <a:xfrm>
            <a:off x="1683150" y="3062753"/>
            <a:ext cx="763101" cy="285092"/>
          </a:xfrm>
          <a:prstGeom prst="rect">
            <a:avLst/>
          </a:prstGeom>
          <a:ln w="25400">
            <a:solidFill>
              <a:schemeClr val="accent5"/>
            </a:solidFill>
          </a:ln>
        </p:spPr>
        <p:txBody>
          <a:bodyPr lIns="0" tIns="0" rIns="0" bIns="0" anchor="ctr"/>
          <a:lstStyle/>
          <a:p>
            <a:pPr algn="ctr">
              <a:defRPr sz="1500"/>
            </a:pPr>
            <a:endParaRPr/>
          </a:p>
        </p:txBody>
      </p:sp>
      <p:sp>
        <p:nvSpPr>
          <p:cNvPr id="1994" name="선"/>
          <p:cNvSpPr/>
          <p:nvPr/>
        </p:nvSpPr>
        <p:spPr>
          <a:xfrm>
            <a:off x="2446251" y="3205300"/>
            <a:ext cx="270331" cy="1"/>
          </a:xfrm>
          <a:prstGeom prst="line">
            <a:avLst/>
          </a:prstGeom>
          <a:ln w="25400">
            <a:solidFill>
              <a:schemeClr val="accent5"/>
            </a:solidFill>
            <a:tailEnd type="triangle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995" name="직사각형"/>
          <p:cNvSpPr/>
          <p:nvPr/>
        </p:nvSpPr>
        <p:spPr>
          <a:xfrm>
            <a:off x="1683150" y="3429000"/>
            <a:ext cx="898266" cy="285092"/>
          </a:xfrm>
          <a:prstGeom prst="rect">
            <a:avLst/>
          </a:prstGeom>
          <a:ln w="25400">
            <a:solidFill>
              <a:schemeClr val="accent5"/>
            </a:solidFill>
          </a:ln>
        </p:spPr>
        <p:txBody>
          <a:bodyPr lIns="0" tIns="0" rIns="0" bIns="0" anchor="ctr"/>
          <a:lstStyle/>
          <a:p>
            <a:pPr algn="ctr">
              <a:defRPr sz="1500"/>
            </a:pPr>
            <a:endParaRPr/>
          </a:p>
        </p:txBody>
      </p:sp>
      <p:sp>
        <p:nvSpPr>
          <p:cNvPr id="1996" name="선"/>
          <p:cNvSpPr/>
          <p:nvPr/>
        </p:nvSpPr>
        <p:spPr>
          <a:xfrm>
            <a:off x="2581416" y="3571546"/>
            <a:ext cx="1688339" cy="395617"/>
          </a:xfrm>
          <a:prstGeom prst="line">
            <a:avLst/>
          </a:prstGeom>
          <a:ln w="25400">
            <a:solidFill>
              <a:schemeClr val="accent5"/>
            </a:solidFill>
            <a:tailEnd type="triangle"/>
          </a:ln>
        </p:spPr>
        <p:txBody>
          <a:bodyPr lIns="0" tIns="0" rIns="0" bIns="0"/>
          <a:lstStyle/>
          <a:p>
            <a:endParaRPr/>
          </a:p>
        </p:txBody>
      </p:sp>
      <p:grpSp>
        <p:nvGrpSpPr>
          <p:cNvPr id="1999" name="그룹화"/>
          <p:cNvGrpSpPr/>
          <p:nvPr/>
        </p:nvGrpSpPr>
        <p:grpSpPr>
          <a:xfrm>
            <a:off x="2881313" y="3964621"/>
            <a:ext cx="876495" cy="285762"/>
            <a:chOff x="0" y="0"/>
            <a:chExt cx="792528" cy="285760"/>
          </a:xfrm>
        </p:grpSpPr>
        <p:sp>
          <p:nvSpPr>
            <p:cNvPr id="1997" name="직사각형"/>
            <p:cNvSpPr/>
            <p:nvPr/>
          </p:nvSpPr>
          <p:spPr>
            <a:xfrm>
              <a:off x="-1" y="0"/>
              <a:ext cx="792530" cy="285761"/>
            </a:xfrm>
            <a:prstGeom prst="rect">
              <a:avLst/>
            </a:prstGeom>
            <a:noFill/>
            <a:ln w="25400" cap="flat">
              <a:solidFill>
                <a:schemeClr val="accent5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1200"/>
              </a:pPr>
              <a:endParaRPr/>
            </a:p>
          </p:txBody>
        </p:sp>
        <p:sp>
          <p:nvSpPr>
            <p:cNvPr id="1998" name="날짜선택"/>
            <p:cNvSpPr txBox="1"/>
            <p:nvPr/>
          </p:nvSpPr>
          <p:spPr>
            <a:xfrm>
              <a:off x="58419" y="1910"/>
              <a:ext cx="675690" cy="281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1200">
                  <a:solidFill>
                    <a:srgbClr val="FF0000"/>
                  </a:solidFill>
                </a:defRPr>
              </a:pPr>
              <a:r>
                <a:rPr dirty="0" err="1">
                  <a:latin typeface="+mj-lt"/>
                  <a:ea typeface="+mj-ea"/>
                  <a:cs typeface="+mj-cs"/>
                  <a:sym typeface="Helvetica"/>
                </a:rPr>
                <a:t>날짜</a:t>
              </a:r>
              <a:r>
                <a:rPr dirty="0" err="1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Helvetica"/>
                </a:rPr>
                <a:t>선택</a:t>
              </a:r>
              <a:endParaRPr dirty="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endParaRPr>
            </a:p>
          </p:txBody>
        </p:sp>
      </p:grpSp>
      <p:grpSp>
        <p:nvGrpSpPr>
          <p:cNvPr id="2002" name="그룹화"/>
          <p:cNvGrpSpPr/>
          <p:nvPr/>
        </p:nvGrpSpPr>
        <p:grpSpPr>
          <a:xfrm>
            <a:off x="2071353" y="2682837"/>
            <a:ext cx="1221717" cy="312774"/>
            <a:chOff x="0" y="0"/>
            <a:chExt cx="1221716" cy="312773"/>
          </a:xfrm>
        </p:grpSpPr>
        <p:sp>
          <p:nvSpPr>
            <p:cNvPr id="2000" name="직사각형"/>
            <p:cNvSpPr/>
            <p:nvPr/>
          </p:nvSpPr>
          <p:spPr>
            <a:xfrm>
              <a:off x="-1" y="-1"/>
              <a:ext cx="1221718" cy="312775"/>
            </a:xfrm>
            <a:prstGeom prst="rect">
              <a:avLst/>
            </a:prstGeom>
            <a:noFill/>
            <a:ln w="25400" cap="flat">
              <a:solidFill>
                <a:schemeClr val="accent5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1200"/>
              </a:pPr>
              <a:endParaRPr/>
            </a:p>
          </p:txBody>
        </p:sp>
        <p:sp>
          <p:nvSpPr>
            <p:cNvPr id="2001" name="근무 종류 선택"/>
            <p:cNvSpPr txBox="1"/>
            <p:nvPr/>
          </p:nvSpPr>
          <p:spPr>
            <a:xfrm>
              <a:off x="58419" y="15416"/>
              <a:ext cx="1104878" cy="281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1200">
                  <a:solidFill>
                    <a:srgbClr val="FF0000"/>
                  </a:solidFill>
                </a:defRPr>
              </a:pPr>
              <a:r>
                <a:rPr>
                  <a:latin typeface="+mj-lt"/>
                  <a:ea typeface="+mj-ea"/>
                  <a:cs typeface="+mj-cs"/>
                  <a:sym typeface="Helvetica"/>
                </a:rPr>
                <a:t>근무 종류 </a:t>
              </a:r>
              <a:r>
                <a:rPr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Helvetica"/>
                </a:rPr>
                <a:t>선택</a:t>
              </a:r>
            </a:p>
          </p:txBody>
        </p:sp>
      </p:grpSp>
      <p:sp>
        <p:nvSpPr>
          <p:cNvPr id="2003" name="직사각형"/>
          <p:cNvSpPr/>
          <p:nvPr/>
        </p:nvSpPr>
        <p:spPr>
          <a:xfrm>
            <a:off x="1750733" y="4110378"/>
            <a:ext cx="763101" cy="285092"/>
          </a:xfrm>
          <a:prstGeom prst="rect">
            <a:avLst/>
          </a:prstGeom>
          <a:ln w="25400">
            <a:solidFill>
              <a:schemeClr val="accent5"/>
            </a:solidFill>
          </a:ln>
        </p:spPr>
        <p:txBody>
          <a:bodyPr lIns="0" tIns="0" rIns="0" bIns="0" anchor="ctr"/>
          <a:lstStyle/>
          <a:p>
            <a:pPr algn="ctr">
              <a:defRPr sz="1500"/>
            </a:pPr>
            <a:endParaRPr/>
          </a:p>
        </p:txBody>
      </p:sp>
      <p:sp>
        <p:nvSpPr>
          <p:cNvPr id="2004" name="선"/>
          <p:cNvSpPr/>
          <p:nvPr/>
        </p:nvSpPr>
        <p:spPr>
          <a:xfrm flipH="1">
            <a:off x="2132284" y="4395468"/>
            <a:ext cx="111221" cy="347983"/>
          </a:xfrm>
          <a:prstGeom prst="line">
            <a:avLst/>
          </a:prstGeom>
          <a:ln w="25400">
            <a:solidFill>
              <a:schemeClr val="accent5"/>
            </a:solidFill>
            <a:tailEnd type="triangle"/>
          </a:ln>
        </p:spPr>
        <p:txBody>
          <a:bodyPr lIns="0" tIns="0" rIns="0" bIns="0"/>
          <a:lstStyle/>
          <a:p>
            <a:endParaRPr/>
          </a:p>
        </p:txBody>
      </p:sp>
      <p:grpSp>
        <p:nvGrpSpPr>
          <p:cNvPr id="2007" name="그룹화"/>
          <p:cNvGrpSpPr/>
          <p:nvPr/>
        </p:nvGrpSpPr>
        <p:grpSpPr>
          <a:xfrm>
            <a:off x="784886" y="4283697"/>
            <a:ext cx="898266" cy="285762"/>
            <a:chOff x="0" y="0"/>
            <a:chExt cx="792528" cy="285760"/>
          </a:xfrm>
        </p:grpSpPr>
        <p:sp>
          <p:nvSpPr>
            <p:cNvPr id="2005" name="직사각형"/>
            <p:cNvSpPr/>
            <p:nvPr/>
          </p:nvSpPr>
          <p:spPr>
            <a:xfrm>
              <a:off x="-1" y="0"/>
              <a:ext cx="792530" cy="285761"/>
            </a:xfrm>
            <a:prstGeom prst="rect">
              <a:avLst/>
            </a:prstGeom>
            <a:noFill/>
            <a:ln w="25400" cap="flat">
              <a:solidFill>
                <a:schemeClr val="accent5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1200"/>
              </a:pPr>
              <a:endParaRPr/>
            </a:p>
          </p:txBody>
        </p:sp>
        <p:sp>
          <p:nvSpPr>
            <p:cNvPr id="2006" name="시간선택"/>
            <p:cNvSpPr txBox="1"/>
            <p:nvPr/>
          </p:nvSpPr>
          <p:spPr>
            <a:xfrm>
              <a:off x="58419" y="1910"/>
              <a:ext cx="675690" cy="281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1200">
                  <a:solidFill>
                    <a:srgbClr val="FF0000"/>
                  </a:solidFill>
                </a:defRPr>
              </a:pPr>
              <a:r>
                <a:rPr dirty="0" err="1">
                  <a:latin typeface="+mj-lt"/>
                  <a:ea typeface="+mj-ea"/>
                  <a:cs typeface="+mj-cs"/>
                  <a:sym typeface="Helvetica"/>
                </a:rPr>
                <a:t>시간</a:t>
              </a:r>
              <a:r>
                <a:rPr dirty="0" err="1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Helvetica"/>
                </a:rPr>
                <a:t>선택</a:t>
              </a:r>
              <a:endParaRPr dirty="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endParaRPr>
            </a:p>
          </p:txBody>
        </p:sp>
      </p:grpSp>
      <p:sp>
        <p:nvSpPr>
          <p:cNvPr id="2008" name="직사각형"/>
          <p:cNvSpPr/>
          <p:nvPr/>
        </p:nvSpPr>
        <p:spPr>
          <a:xfrm>
            <a:off x="9840544" y="920509"/>
            <a:ext cx="882692" cy="285092"/>
          </a:xfrm>
          <a:prstGeom prst="rect">
            <a:avLst/>
          </a:prstGeom>
          <a:ln w="25400">
            <a:solidFill>
              <a:schemeClr val="accent5"/>
            </a:solidFill>
          </a:ln>
        </p:spPr>
        <p:txBody>
          <a:bodyPr lIns="0" tIns="0" rIns="0" bIns="0" anchor="ctr"/>
          <a:lstStyle/>
          <a:p>
            <a:pPr algn="ctr">
              <a:defRPr sz="1500"/>
            </a:pPr>
            <a:endParaRPr/>
          </a:p>
        </p:txBody>
      </p:sp>
      <p:sp>
        <p:nvSpPr>
          <p:cNvPr id="2009" name="선"/>
          <p:cNvSpPr/>
          <p:nvPr/>
        </p:nvSpPr>
        <p:spPr>
          <a:xfrm flipH="1">
            <a:off x="9196386" y="1205600"/>
            <a:ext cx="1085504" cy="3078097"/>
          </a:xfrm>
          <a:prstGeom prst="line">
            <a:avLst/>
          </a:prstGeom>
          <a:ln w="25400">
            <a:solidFill>
              <a:schemeClr val="accent5"/>
            </a:solidFill>
            <a:tailEnd type="triangle"/>
          </a:ln>
        </p:spPr>
        <p:txBody>
          <a:bodyPr lIns="0" tIns="0" rIns="0" bIns="0"/>
          <a:lstStyle/>
          <a:p>
            <a:endParaRPr/>
          </a:p>
        </p:txBody>
      </p:sp>
      <p:grpSp>
        <p:nvGrpSpPr>
          <p:cNvPr id="2012" name="그룹화"/>
          <p:cNvGrpSpPr/>
          <p:nvPr/>
        </p:nvGrpSpPr>
        <p:grpSpPr>
          <a:xfrm>
            <a:off x="7467807" y="4390276"/>
            <a:ext cx="2998252" cy="901346"/>
            <a:chOff x="0" y="0"/>
            <a:chExt cx="2998250" cy="901344"/>
          </a:xfrm>
        </p:grpSpPr>
        <p:sp>
          <p:nvSpPr>
            <p:cNvPr id="2010" name="직사각형"/>
            <p:cNvSpPr/>
            <p:nvPr/>
          </p:nvSpPr>
          <p:spPr>
            <a:xfrm>
              <a:off x="0" y="5191"/>
              <a:ext cx="2998251" cy="890963"/>
            </a:xfrm>
            <a:prstGeom prst="rect">
              <a:avLst/>
            </a:prstGeom>
            <a:noFill/>
            <a:ln w="25400" cap="flat">
              <a:solidFill>
                <a:schemeClr val="accent5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1500"/>
              </a:pPr>
              <a:endParaRPr/>
            </a:p>
          </p:txBody>
        </p:sp>
        <p:sp>
          <p:nvSpPr>
            <p:cNvPr id="2011" name="출근, 퇴근 버튼을 눌러 기록한다.…"/>
            <p:cNvSpPr txBox="1"/>
            <p:nvPr/>
          </p:nvSpPr>
          <p:spPr>
            <a:xfrm>
              <a:off x="58419" y="-1"/>
              <a:ext cx="2881412" cy="90134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1500"/>
              </a:pPr>
              <a:r>
                <a:rPr>
                  <a:latin typeface="+mj-lt"/>
                  <a:ea typeface="+mj-ea"/>
                  <a:cs typeface="+mj-cs"/>
                  <a:sym typeface="Helvetica"/>
                </a:rPr>
                <a:t>출근</a:t>
              </a:r>
              <a:r>
                <a:t>,</a:t>
              </a:r>
              <a:r>
                <a:rPr>
                  <a:latin typeface="+mj-lt"/>
                  <a:ea typeface="+mj-ea"/>
                  <a:cs typeface="+mj-cs"/>
                  <a:sym typeface="Helvetica"/>
                </a:rPr>
                <a:t> 퇴근 버튼을 눌러 기록한다</a:t>
              </a:r>
              <a:r>
                <a:t>.</a:t>
              </a:r>
            </a:p>
            <a:p>
              <a:pPr algn="ctr">
                <a:defRPr sz="1500"/>
              </a:pPr>
              <a:r>
                <a:rPr>
                  <a:latin typeface="+mj-lt"/>
                  <a:ea typeface="+mj-ea"/>
                  <a:cs typeface="+mj-cs"/>
                  <a:sym typeface="Helvetica"/>
                </a:rPr>
                <a:t>하루에 </a:t>
              </a:r>
              <a:r>
                <a:rPr>
                  <a:solidFill>
                    <a:srgbClr val="FF0000"/>
                  </a:solidFill>
                  <a:latin typeface="+mj-lt"/>
                  <a:ea typeface="+mj-ea"/>
                  <a:cs typeface="+mj-cs"/>
                  <a:sym typeface="Helvetica"/>
                </a:rPr>
                <a:t>한번만</a:t>
              </a:r>
              <a:r>
                <a:rPr>
                  <a:latin typeface="+mj-lt"/>
                  <a:ea typeface="+mj-ea"/>
                  <a:cs typeface="+mj-cs"/>
                  <a:sym typeface="Helvetica"/>
                </a:rPr>
                <a:t> 가능하다</a:t>
              </a:r>
              <a:r>
                <a:t>.</a:t>
              </a:r>
            </a:p>
            <a:p>
              <a:pPr algn="ctr">
                <a:defRPr sz="1500"/>
              </a:pPr>
              <a:r>
                <a:t>(DB</a:t>
              </a:r>
              <a:r>
                <a:rPr>
                  <a:latin typeface="+mj-lt"/>
                  <a:ea typeface="+mj-ea"/>
                  <a:cs typeface="+mj-cs"/>
                  <a:sym typeface="Helvetica"/>
                </a:rPr>
                <a:t> 유니크키 활용</a:t>
              </a:r>
              <a:r>
                <a:t>)</a:t>
              </a:r>
            </a:p>
          </p:txBody>
        </p:sp>
      </p:grpSp>
      <p:sp>
        <p:nvSpPr>
          <p:cNvPr id="2013" name="직사각형"/>
          <p:cNvSpPr/>
          <p:nvPr/>
        </p:nvSpPr>
        <p:spPr>
          <a:xfrm>
            <a:off x="753331" y="2057000"/>
            <a:ext cx="3164502" cy="3820324"/>
          </a:xfrm>
          <a:prstGeom prst="rect">
            <a:avLst/>
          </a:prstGeom>
          <a:ln w="25400">
            <a:solidFill>
              <a:schemeClr val="accent5"/>
            </a:solidFill>
          </a:ln>
        </p:spPr>
        <p:txBody>
          <a:bodyPr lIns="0" tIns="0" rIns="0" bIns="0" anchor="ctr"/>
          <a:lstStyle/>
          <a:p>
            <a:pPr algn="ctr">
              <a:defRPr sz="1500"/>
            </a:pPr>
            <a:endParaRPr/>
          </a:p>
        </p:txBody>
      </p:sp>
      <p:pic>
        <p:nvPicPr>
          <p:cNvPr id="2014" name="image22.jpeg" descr="image22.jpe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69754" y="2839224"/>
            <a:ext cx="2047876" cy="2647951"/>
          </a:xfrm>
          <a:prstGeom prst="rect">
            <a:avLst/>
          </a:prstGeom>
          <a:ln w="12700">
            <a:miter lim="400000"/>
          </a:ln>
        </p:spPr>
      </p:pic>
      <p:sp>
        <p:nvSpPr>
          <p:cNvPr id="2015" name="직사각형"/>
          <p:cNvSpPr/>
          <p:nvPr/>
        </p:nvSpPr>
        <p:spPr>
          <a:xfrm>
            <a:off x="4269754" y="2789278"/>
            <a:ext cx="2019301" cy="2642199"/>
          </a:xfrm>
          <a:prstGeom prst="rect">
            <a:avLst/>
          </a:prstGeom>
          <a:ln w="25400">
            <a:solidFill>
              <a:schemeClr val="accent5"/>
            </a:solidFill>
          </a:ln>
        </p:spPr>
        <p:txBody>
          <a:bodyPr lIns="0" tIns="0" rIns="0" bIns="0" anchor="ctr"/>
          <a:lstStyle/>
          <a:p>
            <a:pPr algn="ctr">
              <a:defRPr sz="1500"/>
            </a:pPr>
            <a:endParaRPr/>
          </a:p>
        </p:txBody>
      </p:sp>
      <p:pic>
        <p:nvPicPr>
          <p:cNvPr id="2016" name="image23.jpeg" descr="image23.jpe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50733" y="4743450"/>
            <a:ext cx="1130580" cy="1757166"/>
          </a:xfrm>
          <a:prstGeom prst="rect">
            <a:avLst/>
          </a:prstGeom>
          <a:ln w="12700">
            <a:miter lim="400000"/>
          </a:ln>
        </p:spPr>
      </p:pic>
      <p:sp>
        <p:nvSpPr>
          <p:cNvPr id="2017" name="직사각형"/>
          <p:cNvSpPr/>
          <p:nvPr/>
        </p:nvSpPr>
        <p:spPr>
          <a:xfrm>
            <a:off x="1750733" y="4743450"/>
            <a:ext cx="1146972" cy="1676400"/>
          </a:xfrm>
          <a:prstGeom prst="rect">
            <a:avLst/>
          </a:prstGeom>
          <a:ln w="25400">
            <a:solidFill>
              <a:schemeClr val="accent5"/>
            </a:solidFill>
          </a:ln>
        </p:spPr>
        <p:txBody>
          <a:bodyPr lIns="0" tIns="0" rIns="0" bIns="0" anchor="ctr"/>
          <a:lstStyle/>
          <a:p>
            <a:pPr algn="ctr">
              <a:defRPr sz="1500"/>
            </a:pPr>
            <a:endParaRPr/>
          </a:p>
        </p:txBody>
      </p:sp>
      <p:pic>
        <p:nvPicPr>
          <p:cNvPr id="2018" name="image16.png" descr="image16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45852" y="0"/>
            <a:ext cx="1640417" cy="61515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0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905732" y="617796"/>
            <a:ext cx="10380537" cy="54571"/>
          </a:xfrm>
          <a:prstGeom prst="rect">
            <a:avLst/>
          </a:prstGeom>
          <a:ln w="12700">
            <a:miter lim="400000"/>
          </a:ln>
        </p:spPr>
      </p:pic>
      <p:sp>
        <p:nvSpPr>
          <p:cNvPr id="2021" name="근무: 근퇴신청관리 페이지"/>
          <p:cNvSpPr txBox="1"/>
          <p:nvPr/>
        </p:nvSpPr>
        <p:spPr>
          <a:xfrm>
            <a:off x="1131171" y="154780"/>
            <a:ext cx="4323796" cy="4276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indent="84138">
              <a:defRPr sz="2100" b="1">
                <a:solidFill>
                  <a:srgbClr val="022B41"/>
                </a:solidFill>
                <a:latin typeface="나눔바른고딕"/>
                <a:ea typeface="나눔바른고딕"/>
                <a:cs typeface="나눔바른고딕"/>
                <a:sym typeface="나눔바른고딕"/>
              </a:defRPr>
            </a:pPr>
            <a:r>
              <a:t>근무: 근퇴신청관리 페이지</a:t>
            </a:r>
          </a:p>
        </p:txBody>
      </p:sp>
      <p:pic>
        <p:nvPicPr>
          <p:cNvPr id="2022" name="image16.png" descr="image1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5850" y="57209"/>
            <a:ext cx="1640417" cy="615157"/>
          </a:xfrm>
          <a:prstGeom prst="rect">
            <a:avLst/>
          </a:prstGeom>
          <a:ln w="12700">
            <a:miter lim="400000"/>
          </a:ln>
        </p:spPr>
      </p:pic>
      <p:pic>
        <p:nvPicPr>
          <p:cNvPr id="2023" name="image89.jpeg" descr="image89.jpe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091" y="1254125"/>
            <a:ext cx="7987901" cy="1888733"/>
          </a:xfrm>
          <a:prstGeom prst="rect">
            <a:avLst/>
          </a:prstGeom>
          <a:ln w="12700">
            <a:miter lim="400000"/>
          </a:ln>
        </p:spPr>
      </p:pic>
      <p:sp>
        <p:nvSpPr>
          <p:cNvPr id="2024" name="직사각형"/>
          <p:cNvSpPr/>
          <p:nvPr/>
        </p:nvSpPr>
        <p:spPr>
          <a:xfrm>
            <a:off x="7414990" y="2624503"/>
            <a:ext cx="425706" cy="249255"/>
          </a:xfrm>
          <a:prstGeom prst="rect">
            <a:avLst/>
          </a:prstGeom>
          <a:ln w="25400">
            <a:solidFill>
              <a:schemeClr val="accent5"/>
            </a:solidFill>
          </a:ln>
        </p:spPr>
        <p:txBody>
          <a:bodyPr lIns="0" tIns="0" rIns="0" bIns="0" anchor="ctr"/>
          <a:lstStyle/>
          <a:p>
            <a:pPr algn="ctr">
              <a:defRPr sz="1500"/>
            </a:pPr>
            <a:endParaRPr/>
          </a:p>
        </p:txBody>
      </p:sp>
      <p:sp>
        <p:nvSpPr>
          <p:cNvPr id="2025" name="선"/>
          <p:cNvSpPr/>
          <p:nvPr/>
        </p:nvSpPr>
        <p:spPr>
          <a:xfrm flipV="1">
            <a:off x="7840695" y="2439590"/>
            <a:ext cx="849877" cy="309543"/>
          </a:xfrm>
          <a:prstGeom prst="line">
            <a:avLst/>
          </a:prstGeom>
          <a:ln w="25400">
            <a:solidFill>
              <a:schemeClr val="accent5"/>
            </a:solidFill>
            <a:tailEnd type="triangle"/>
          </a:ln>
        </p:spPr>
        <p:txBody>
          <a:bodyPr lIns="0" tIns="0" rIns="0" bIns="0"/>
          <a:lstStyle/>
          <a:p>
            <a:endParaRPr/>
          </a:p>
        </p:txBody>
      </p:sp>
      <p:grpSp>
        <p:nvGrpSpPr>
          <p:cNvPr id="2028" name="그룹화"/>
          <p:cNvGrpSpPr/>
          <p:nvPr/>
        </p:nvGrpSpPr>
        <p:grpSpPr>
          <a:xfrm>
            <a:off x="8690570" y="1597339"/>
            <a:ext cx="2595697" cy="997023"/>
            <a:chOff x="0" y="0"/>
            <a:chExt cx="2595696" cy="997021"/>
          </a:xfrm>
        </p:grpSpPr>
        <p:sp>
          <p:nvSpPr>
            <p:cNvPr id="2026" name="직사각형"/>
            <p:cNvSpPr/>
            <p:nvPr/>
          </p:nvSpPr>
          <p:spPr>
            <a:xfrm>
              <a:off x="-1" y="-1"/>
              <a:ext cx="2595698" cy="997023"/>
            </a:xfrm>
            <a:prstGeom prst="rect">
              <a:avLst/>
            </a:prstGeom>
            <a:noFill/>
            <a:ln w="25400" cap="flat">
              <a:solidFill>
                <a:schemeClr val="accent5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1500"/>
              </a:pPr>
              <a:endParaRPr/>
            </a:p>
          </p:txBody>
        </p:sp>
        <p:sp>
          <p:nvSpPr>
            <p:cNvPr id="2027" name="결재가 완료되지 않은 건에 대해서만 철회가 가능하다."/>
            <p:cNvSpPr txBox="1"/>
            <p:nvPr/>
          </p:nvSpPr>
          <p:spPr>
            <a:xfrm>
              <a:off x="58419" y="210851"/>
              <a:ext cx="2478858" cy="57531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1500"/>
              </a:pPr>
              <a:r>
                <a:rPr>
                  <a:latin typeface="+mj-lt"/>
                  <a:ea typeface="+mj-ea"/>
                  <a:cs typeface="+mj-cs"/>
                  <a:sym typeface="Helvetica"/>
                </a:rPr>
                <a:t>결재가 완료되지 않은 건에 대해서만 </a:t>
              </a:r>
              <a:r>
                <a:rPr>
                  <a:solidFill>
                    <a:srgbClr val="FF0000"/>
                  </a:solidFill>
                  <a:latin typeface="+mj-lt"/>
                  <a:ea typeface="+mj-ea"/>
                  <a:cs typeface="+mj-cs"/>
                  <a:sym typeface="Helvetica"/>
                </a:rPr>
                <a:t>철회</a:t>
              </a:r>
              <a:r>
                <a:rPr>
                  <a:latin typeface="+mj-lt"/>
                  <a:ea typeface="+mj-ea"/>
                  <a:cs typeface="+mj-cs"/>
                  <a:sym typeface="Helvetica"/>
                </a:rPr>
                <a:t>가 가능하다</a:t>
              </a:r>
              <a:r>
                <a:t>.</a:t>
              </a:r>
            </a:p>
          </p:txBody>
        </p:sp>
      </p:grpSp>
      <p:pic>
        <p:nvPicPr>
          <p:cNvPr id="2029" name="image90.png" descr="image9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90571" y="2795786"/>
            <a:ext cx="3184729" cy="1042788"/>
          </a:xfrm>
          <a:prstGeom prst="rect">
            <a:avLst/>
          </a:prstGeom>
          <a:ln w="12700">
            <a:miter lim="400000"/>
          </a:ln>
        </p:spPr>
      </p:pic>
      <p:sp>
        <p:nvSpPr>
          <p:cNvPr id="2030" name="직사각형"/>
          <p:cNvSpPr/>
          <p:nvPr/>
        </p:nvSpPr>
        <p:spPr>
          <a:xfrm>
            <a:off x="8690571" y="2749132"/>
            <a:ext cx="3184728" cy="1089443"/>
          </a:xfrm>
          <a:prstGeom prst="rect">
            <a:avLst/>
          </a:prstGeom>
          <a:ln w="25400">
            <a:solidFill>
              <a:schemeClr val="accent5"/>
            </a:solidFill>
          </a:ln>
        </p:spPr>
        <p:txBody>
          <a:bodyPr lIns="0" tIns="0" rIns="0" bIns="0" anchor="ctr"/>
          <a:lstStyle/>
          <a:p>
            <a:pPr algn="ctr">
              <a:defRPr sz="1500"/>
            </a:pPr>
            <a:endParaRPr/>
          </a:p>
        </p:txBody>
      </p:sp>
      <p:sp>
        <p:nvSpPr>
          <p:cNvPr id="2031" name="선"/>
          <p:cNvSpPr/>
          <p:nvPr/>
        </p:nvSpPr>
        <p:spPr>
          <a:xfrm flipH="1">
            <a:off x="9988417" y="2594361"/>
            <a:ext cx="2" cy="154772"/>
          </a:xfrm>
          <a:prstGeom prst="line">
            <a:avLst/>
          </a:prstGeom>
          <a:ln w="25400">
            <a:solidFill>
              <a:srgbClr val="008000"/>
            </a:solidFill>
          </a:ln>
        </p:spPr>
        <p:txBody>
          <a:bodyPr lIns="0" tIns="0" rIns="0" bIns="0"/>
          <a:lstStyle/>
          <a:p>
            <a:endParaRPr/>
          </a:p>
        </p:txBody>
      </p:sp>
      <p:pic>
        <p:nvPicPr>
          <p:cNvPr id="2032" name="image91.png" descr="image91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9091" y="3838575"/>
            <a:ext cx="7987901" cy="204135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035" name="그룹화"/>
          <p:cNvGrpSpPr/>
          <p:nvPr/>
        </p:nvGrpSpPr>
        <p:grpSpPr>
          <a:xfrm>
            <a:off x="8690571" y="4360740"/>
            <a:ext cx="2595697" cy="997022"/>
            <a:chOff x="0" y="0"/>
            <a:chExt cx="2595696" cy="997021"/>
          </a:xfrm>
        </p:grpSpPr>
        <p:sp>
          <p:nvSpPr>
            <p:cNvPr id="2033" name="직사각형"/>
            <p:cNvSpPr/>
            <p:nvPr/>
          </p:nvSpPr>
          <p:spPr>
            <a:xfrm>
              <a:off x="-1" y="-1"/>
              <a:ext cx="2595698" cy="997023"/>
            </a:xfrm>
            <a:prstGeom prst="rect">
              <a:avLst/>
            </a:prstGeom>
            <a:noFill/>
            <a:ln w="25400" cap="flat">
              <a:solidFill>
                <a:schemeClr val="accent5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1500"/>
              </a:pPr>
              <a:endParaRPr/>
            </a:p>
          </p:txBody>
        </p:sp>
        <p:sp>
          <p:nvSpPr>
            <p:cNvPr id="2034" name="결재가 완료되어진 건은…"/>
            <p:cNvSpPr txBox="1"/>
            <p:nvPr/>
          </p:nvSpPr>
          <p:spPr>
            <a:xfrm>
              <a:off x="58419" y="210851"/>
              <a:ext cx="2478858" cy="57531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1500"/>
              </a:pPr>
              <a:r>
                <a:rPr>
                  <a:latin typeface="+mj-lt"/>
                  <a:ea typeface="+mj-ea"/>
                  <a:cs typeface="+mj-cs"/>
                  <a:sym typeface="Helvetica"/>
                </a:rPr>
                <a:t>결재가 완료되어진 건은</a:t>
              </a:r>
            </a:p>
            <a:p>
              <a:pPr algn="ctr">
                <a:defRPr sz="1500"/>
              </a:pPr>
              <a:r>
                <a:rPr>
                  <a:latin typeface="+mj-lt"/>
                  <a:ea typeface="+mj-ea"/>
                  <a:cs typeface="+mj-cs"/>
                  <a:sym typeface="Helvetica"/>
                </a:rPr>
                <a:t>내역만 보여지게 된다</a:t>
              </a:r>
              <a:r>
                <a:t>.</a:t>
              </a:r>
            </a:p>
          </p:txBody>
        </p:sp>
      </p:grpSp>
      <p:sp>
        <p:nvSpPr>
          <p:cNvPr id="2036" name="선"/>
          <p:cNvSpPr/>
          <p:nvPr/>
        </p:nvSpPr>
        <p:spPr>
          <a:xfrm>
            <a:off x="7840695" y="4713392"/>
            <a:ext cx="201360" cy="6443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11929" y="0"/>
                  <a:pt x="21600" y="252"/>
                  <a:pt x="21600" y="562"/>
                </a:cubicBezTo>
                <a:lnTo>
                  <a:pt x="21600" y="21038"/>
                </a:lnTo>
                <a:cubicBezTo>
                  <a:pt x="21600" y="21348"/>
                  <a:pt x="11929" y="21600"/>
                  <a:pt x="0" y="21600"/>
                </a:cubicBezTo>
              </a:path>
            </a:pathLst>
          </a:custGeom>
          <a:ln w="25400">
            <a:solidFill>
              <a:srgbClr val="008000"/>
            </a:solidFill>
          </a:ln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2037" name="선"/>
          <p:cNvSpPr/>
          <p:nvPr/>
        </p:nvSpPr>
        <p:spPr>
          <a:xfrm flipV="1">
            <a:off x="8042055" y="4859251"/>
            <a:ext cx="648517" cy="176326"/>
          </a:xfrm>
          <a:prstGeom prst="line">
            <a:avLst/>
          </a:prstGeom>
          <a:ln w="25400">
            <a:solidFill>
              <a:schemeClr val="accent5"/>
            </a:solidFill>
            <a:tailEnd type="triangle"/>
          </a:ln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9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905732" y="617796"/>
            <a:ext cx="10380537" cy="54571"/>
          </a:xfrm>
          <a:prstGeom prst="rect">
            <a:avLst/>
          </a:prstGeom>
          <a:ln w="12700">
            <a:miter lim="400000"/>
          </a:ln>
        </p:spPr>
      </p:pic>
      <p:sp>
        <p:nvSpPr>
          <p:cNvPr id="2040" name="근무: 근퇴신청관리 페이지"/>
          <p:cNvSpPr txBox="1"/>
          <p:nvPr/>
        </p:nvSpPr>
        <p:spPr>
          <a:xfrm>
            <a:off x="1131171" y="154780"/>
            <a:ext cx="4323796" cy="4276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indent="84138">
              <a:defRPr sz="2100" b="1">
                <a:solidFill>
                  <a:srgbClr val="022B41"/>
                </a:solidFill>
                <a:latin typeface="나눔바른고딕"/>
                <a:ea typeface="나눔바른고딕"/>
                <a:cs typeface="나눔바른고딕"/>
                <a:sym typeface="나눔바른고딕"/>
              </a:defRPr>
            </a:pPr>
            <a:r>
              <a:t>근무: 근퇴신청관리 페이지</a:t>
            </a:r>
          </a:p>
        </p:txBody>
      </p:sp>
      <p:pic>
        <p:nvPicPr>
          <p:cNvPr id="2041" name="image16.png" descr="image1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5850" y="57209"/>
            <a:ext cx="1640417" cy="615157"/>
          </a:xfrm>
          <a:prstGeom prst="rect">
            <a:avLst/>
          </a:prstGeom>
          <a:ln w="12700">
            <a:miter lim="400000"/>
          </a:ln>
        </p:spPr>
      </p:pic>
      <p:pic>
        <p:nvPicPr>
          <p:cNvPr id="2042" name="image92.png" descr="image9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948" y="865133"/>
            <a:ext cx="8376078" cy="576347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045" name="그룹화"/>
          <p:cNvGrpSpPr/>
          <p:nvPr/>
        </p:nvGrpSpPr>
        <p:grpSpPr>
          <a:xfrm>
            <a:off x="9566643" y="2577038"/>
            <a:ext cx="2337465" cy="859301"/>
            <a:chOff x="0" y="0"/>
            <a:chExt cx="2337463" cy="859300"/>
          </a:xfrm>
        </p:grpSpPr>
        <p:sp>
          <p:nvSpPr>
            <p:cNvPr id="2043" name="직사각형"/>
            <p:cNvSpPr/>
            <p:nvPr/>
          </p:nvSpPr>
          <p:spPr>
            <a:xfrm>
              <a:off x="0" y="7339"/>
              <a:ext cx="2337464" cy="844622"/>
            </a:xfrm>
            <a:prstGeom prst="rect">
              <a:avLst/>
            </a:prstGeom>
            <a:noFill/>
            <a:ln w="25400" cap="flat">
              <a:solidFill>
                <a:schemeClr val="accent5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1500"/>
              </a:pPr>
              <a:endParaRPr/>
            </a:p>
          </p:txBody>
        </p:sp>
        <p:sp>
          <p:nvSpPr>
            <p:cNvPr id="2044" name="부서장(관리자)으로…"/>
            <p:cNvSpPr txBox="1"/>
            <p:nvPr/>
          </p:nvSpPr>
          <p:spPr>
            <a:xfrm>
              <a:off x="58419" y="-1"/>
              <a:ext cx="2220625" cy="8593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1500"/>
              </a:pPr>
              <a:r>
                <a:rPr>
                  <a:latin typeface="+mj-lt"/>
                  <a:ea typeface="+mj-ea"/>
                  <a:cs typeface="+mj-cs"/>
                  <a:sym typeface="Helvetica"/>
                </a:rPr>
                <a:t>부서장</a:t>
              </a:r>
              <a:r>
                <a:t>(</a:t>
              </a:r>
              <a:r>
                <a:rPr>
                  <a:solidFill>
                    <a:srgbClr val="FF0000"/>
                  </a:solidFill>
                  <a:latin typeface="+mj-lt"/>
                  <a:ea typeface="+mj-ea"/>
                  <a:cs typeface="+mj-cs"/>
                  <a:sym typeface="Helvetica"/>
                </a:rPr>
                <a:t>관리자</a:t>
              </a:r>
              <a:r>
                <a:t>)</a:t>
              </a:r>
              <a:r>
                <a:rPr>
                  <a:latin typeface="+mj-lt"/>
                  <a:ea typeface="+mj-ea"/>
                  <a:cs typeface="+mj-cs"/>
                  <a:sym typeface="Helvetica"/>
                </a:rPr>
                <a:t>으로 </a:t>
              </a:r>
            </a:p>
            <a:p>
              <a:pPr algn="ctr">
                <a:defRPr sz="1500"/>
              </a:pPr>
              <a:r>
                <a:rPr>
                  <a:latin typeface="+mj-lt"/>
                  <a:ea typeface="+mj-ea"/>
                  <a:cs typeface="+mj-cs"/>
                  <a:sym typeface="Helvetica"/>
                </a:rPr>
                <a:t>로그인시 </a:t>
              </a:r>
            </a:p>
            <a:p>
              <a:pPr algn="ctr">
                <a:defRPr sz="1500"/>
              </a:pPr>
              <a:r>
                <a:rPr>
                  <a:latin typeface="+mj-lt"/>
                  <a:ea typeface="+mj-ea"/>
                  <a:cs typeface="+mj-cs"/>
                  <a:sym typeface="Helvetica"/>
                </a:rPr>
                <a:t>보여지는 내역</a:t>
              </a:r>
            </a:p>
          </p:txBody>
        </p:sp>
      </p:grpSp>
      <p:grpSp>
        <p:nvGrpSpPr>
          <p:cNvPr id="2048" name="그룹화"/>
          <p:cNvGrpSpPr/>
          <p:nvPr/>
        </p:nvGrpSpPr>
        <p:grpSpPr>
          <a:xfrm>
            <a:off x="9566643" y="3964904"/>
            <a:ext cx="1775489" cy="858663"/>
            <a:chOff x="0" y="0"/>
            <a:chExt cx="1775487" cy="858661"/>
          </a:xfrm>
        </p:grpSpPr>
        <p:sp>
          <p:nvSpPr>
            <p:cNvPr id="2046" name="직사각형"/>
            <p:cNvSpPr/>
            <p:nvPr/>
          </p:nvSpPr>
          <p:spPr>
            <a:xfrm>
              <a:off x="0" y="7020"/>
              <a:ext cx="1775488" cy="844622"/>
            </a:xfrm>
            <a:prstGeom prst="rect">
              <a:avLst/>
            </a:prstGeom>
            <a:noFill/>
            <a:ln w="25400" cap="flat">
              <a:solidFill>
                <a:schemeClr val="accent5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1500"/>
              </a:pPr>
              <a:endParaRPr/>
            </a:p>
          </p:txBody>
        </p:sp>
        <p:sp>
          <p:nvSpPr>
            <p:cNvPr id="2047" name="부서장(관리자)의 해당 사원들의 정보만 보여진다."/>
            <p:cNvSpPr txBox="1"/>
            <p:nvPr/>
          </p:nvSpPr>
          <p:spPr>
            <a:xfrm>
              <a:off x="58419" y="-1"/>
              <a:ext cx="1658649" cy="8586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1500"/>
              </a:pPr>
              <a:r>
                <a:rPr>
                  <a:latin typeface="+mj-lt"/>
                  <a:ea typeface="+mj-ea"/>
                  <a:cs typeface="+mj-cs"/>
                  <a:sym typeface="Helvetica"/>
                </a:rPr>
                <a:t>부서장</a:t>
              </a:r>
              <a:r>
                <a:t>(</a:t>
              </a:r>
              <a:r>
                <a:rPr>
                  <a:solidFill>
                    <a:srgbClr val="FF0000"/>
                  </a:solidFill>
                  <a:latin typeface="+mj-lt"/>
                  <a:ea typeface="+mj-ea"/>
                  <a:cs typeface="+mj-cs"/>
                  <a:sym typeface="Helvetica"/>
                </a:rPr>
                <a:t>관리자</a:t>
              </a:r>
              <a:r>
                <a:t>)</a:t>
              </a:r>
              <a:r>
                <a:rPr>
                  <a:latin typeface="+mj-lt"/>
                  <a:ea typeface="+mj-ea"/>
                  <a:cs typeface="+mj-cs"/>
                  <a:sym typeface="Helvetica"/>
                </a:rPr>
                <a:t>의 해당 사원들의 정보만 보여진다</a:t>
              </a:r>
              <a:r>
                <a:t>.</a:t>
              </a:r>
            </a:p>
          </p:txBody>
        </p:sp>
      </p:grpSp>
      <p:sp>
        <p:nvSpPr>
          <p:cNvPr id="2049" name="선"/>
          <p:cNvSpPr/>
          <p:nvPr/>
        </p:nvSpPr>
        <p:spPr>
          <a:xfrm>
            <a:off x="8879099" y="1750959"/>
            <a:ext cx="363286" cy="40273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11929" y="0"/>
                  <a:pt x="21600" y="73"/>
                  <a:pt x="21600" y="162"/>
                </a:cubicBezTo>
                <a:lnTo>
                  <a:pt x="21600" y="21438"/>
                </a:lnTo>
                <a:cubicBezTo>
                  <a:pt x="21600" y="21527"/>
                  <a:pt x="11929" y="21600"/>
                  <a:pt x="0" y="21600"/>
                </a:cubicBezTo>
              </a:path>
            </a:pathLst>
          </a:custGeom>
          <a:ln w="25400">
            <a:solidFill>
              <a:srgbClr val="008000"/>
            </a:solidFill>
          </a:ln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  <p:transition spd="med"/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905732" y="617796"/>
            <a:ext cx="10380537" cy="54571"/>
          </a:xfrm>
          <a:prstGeom prst="rect">
            <a:avLst/>
          </a:prstGeom>
          <a:ln w="12700">
            <a:miter lim="400000"/>
          </a:ln>
        </p:spPr>
      </p:pic>
      <p:sp>
        <p:nvSpPr>
          <p:cNvPr id="2052" name="근무: 부서관리 페이지"/>
          <p:cNvSpPr txBox="1"/>
          <p:nvPr/>
        </p:nvSpPr>
        <p:spPr>
          <a:xfrm>
            <a:off x="1131171" y="154780"/>
            <a:ext cx="4323796" cy="4276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indent="84138">
              <a:defRPr sz="2100" b="1">
                <a:solidFill>
                  <a:srgbClr val="022B41"/>
                </a:solidFill>
                <a:latin typeface="나눔바른고딕"/>
                <a:ea typeface="나눔바른고딕"/>
                <a:cs typeface="나눔바른고딕"/>
                <a:sym typeface="나눔바른고딕"/>
              </a:defRPr>
            </a:pPr>
            <a:r>
              <a:t>근무: 부서관리 페이지</a:t>
            </a:r>
          </a:p>
        </p:txBody>
      </p:sp>
      <p:pic>
        <p:nvPicPr>
          <p:cNvPr id="2053" name="image16.png" descr="image1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5850" y="57209"/>
            <a:ext cx="1640417" cy="615157"/>
          </a:xfrm>
          <a:prstGeom prst="rect">
            <a:avLst/>
          </a:prstGeom>
          <a:ln w="12700">
            <a:miter lim="400000"/>
          </a:ln>
        </p:spPr>
      </p:pic>
      <p:pic>
        <p:nvPicPr>
          <p:cNvPr id="2054" name="image93.png" descr="image9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2754" y="1395998"/>
            <a:ext cx="10186491" cy="2609198"/>
          </a:xfrm>
          <a:prstGeom prst="rect">
            <a:avLst/>
          </a:prstGeom>
          <a:ln w="12700">
            <a:miter lim="400000"/>
          </a:ln>
        </p:spPr>
      </p:pic>
      <p:sp>
        <p:nvSpPr>
          <p:cNvPr id="2055" name="직사각형"/>
          <p:cNvSpPr/>
          <p:nvPr/>
        </p:nvSpPr>
        <p:spPr>
          <a:xfrm>
            <a:off x="1002754" y="1755656"/>
            <a:ext cx="451514" cy="254072"/>
          </a:xfrm>
          <a:prstGeom prst="rect">
            <a:avLst/>
          </a:prstGeom>
          <a:ln w="25400">
            <a:solidFill>
              <a:schemeClr val="accent5"/>
            </a:solidFill>
          </a:ln>
        </p:spPr>
        <p:txBody>
          <a:bodyPr lIns="0" tIns="0" rIns="0" bIns="0" anchor="ctr"/>
          <a:lstStyle/>
          <a:p>
            <a:pPr algn="ctr">
              <a:defRPr sz="1500"/>
            </a:pPr>
            <a:endParaRPr/>
          </a:p>
        </p:txBody>
      </p:sp>
      <p:sp>
        <p:nvSpPr>
          <p:cNvPr id="2056" name="선"/>
          <p:cNvSpPr/>
          <p:nvPr/>
        </p:nvSpPr>
        <p:spPr>
          <a:xfrm flipV="1">
            <a:off x="3397369" y="3035218"/>
            <a:ext cx="365860" cy="63518"/>
          </a:xfrm>
          <a:prstGeom prst="line">
            <a:avLst/>
          </a:prstGeom>
          <a:ln w="25400">
            <a:solidFill>
              <a:schemeClr val="accent5"/>
            </a:solidFill>
            <a:tailEnd type="triangle"/>
          </a:ln>
        </p:spPr>
        <p:txBody>
          <a:bodyPr lIns="0" tIns="0" rIns="0" bIns="0"/>
          <a:lstStyle/>
          <a:p>
            <a:endParaRPr/>
          </a:p>
        </p:txBody>
      </p:sp>
      <p:grpSp>
        <p:nvGrpSpPr>
          <p:cNvPr id="2059" name="그룹화"/>
          <p:cNvGrpSpPr/>
          <p:nvPr/>
        </p:nvGrpSpPr>
        <p:grpSpPr>
          <a:xfrm>
            <a:off x="1828800" y="1394182"/>
            <a:ext cx="4767050" cy="617362"/>
            <a:chOff x="0" y="0"/>
            <a:chExt cx="4395787" cy="617361"/>
          </a:xfrm>
        </p:grpSpPr>
        <p:sp>
          <p:nvSpPr>
            <p:cNvPr id="2057" name="직사각형"/>
            <p:cNvSpPr/>
            <p:nvPr/>
          </p:nvSpPr>
          <p:spPr>
            <a:xfrm>
              <a:off x="0" y="1816"/>
              <a:ext cx="4395788" cy="613729"/>
            </a:xfrm>
            <a:prstGeom prst="rect">
              <a:avLst/>
            </a:prstGeom>
            <a:noFill/>
            <a:ln w="25400" cap="flat">
              <a:solidFill>
                <a:schemeClr val="accent5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1500"/>
              </a:pPr>
              <a:endParaRPr/>
            </a:p>
          </p:txBody>
        </p:sp>
        <p:sp>
          <p:nvSpPr>
            <p:cNvPr id="2058" name="부서장(관리자)으로 로그인시 본인의 부서명이 보이며 같은 부서에 해당하는 근무 내역을 볼 수 있다."/>
            <p:cNvSpPr txBox="1"/>
            <p:nvPr/>
          </p:nvSpPr>
          <p:spPr>
            <a:xfrm>
              <a:off x="58419" y="-1"/>
              <a:ext cx="4278949" cy="6173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1500"/>
              </a:pPr>
              <a:r>
                <a:rPr dirty="0" err="1">
                  <a:latin typeface="+mj-lt"/>
                  <a:ea typeface="+mj-ea"/>
                  <a:cs typeface="+mj-cs"/>
                  <a:sym typeface="Helvetica"/>
                </a:rPr>
                <a:t>부서장</a:t>
              </a:r>
              <a:r>
                <a:rPr dirty="0"/>
                <a:t>(</a:t>
              </a:r>
              <a:r>
                <a:rPr dirty="0" err="1">
                  <a:solidFill>
                    <a:srgbClr val="FF0000"/>
                  </a:solidFill>
                  <a:latin typeface="+mj-lt"/>
                  <a:ea typeface="+mj-ea"/>
                  <a:cs typeface="+mj-cs"/>
                  <a:sym typeface="Helvetica"/>
                </a:rPr>
                <a:t>관리자</a:t>
              </a:r>
              <a:r>
                <a:rPr dirty="0"/>
                <a:t>)</a:t>
              </a:r>
              <a:r>
                <a:rPr dirty="0" err="1">
                  <a:latin typeface="+mj-lt"/>
                  <a:ea typeface="+mj-ea"/>
                  <a:cs typeface="+mj-cs"/>
                  <a:sym typeface="Helvetica"/>
                </a:rPr>
                <a:t>으로</a:t>
              </a:r>
              <a:r>
                <a:rPr dirty="0">
                  <a:latin typeface="+mj-lt"/>
                  <a:ea typeface="+mj-ea"/>
                  <a:cs typeface="+mj-cs"/>
                  <a:sym typeface="Helvetica"/>
                </a:rPr>
                <a:t> </a:t>
              </a:r>
              <a:r>
                <a:rPr dirty="0" err="1">
                  <a:latin typeface="+mj-lt"/>
                  <a:ea typeface="+mj-ea"/>
                  <a:cs typeface="+mj-cs"/>
                  <a:sym typeface="Helvetica"/>
                </a:rPr>
                <a:t>로그인시</a:t>
              </a:r>
              <a:r>
                <a:rPr dirty="0">
                  <a:latin typeface="+mj-lt"/>
                  <a:ea typeface="+mj-ea"/>
                  <a:cs typeface="+mj-cs"/>
                  <a:sym typeface="Helvetica"/>
                </a:rPr>
                <a:t> </a:t>
              </a:r>
              <a:r>
                <a:rPr dirty="0" err="1">
                  <a:latin typeface="+mj-lt"/>
                  <a:ea typeface="+mj-ea"/>
                  <a:cs typeface="+mj-cs"/>
                  <a:sym typeface="Helvetica"/>
                </a:rPr>
                <a:t>본인의</a:t>
              </a:r>
              <a:r>
                <a:rPr dirty="0">
                  <a:latin typeface="+mj-lt"/>
                  <a:ea typeface="+mj-ea"/>
                  <a:cs typeface="+mj-cs"/>
                  <a:sym typeface="Helvetica"/>
                </a:rPr>
                <a:t> </a:t>
              </a:r>
              <a:r>
                <a:rPr dirty="0" err="1">
                  <a:latin typeface="+mj-lt"/>
                  <a:ea typeface="+mj-ea"/>
                  <a:cs typeface="+mj-cs"/>
                  <a:sym typeface="Helvetica"/>
                </a:rPr>
                <a:t>부서명이</a:t>
              </a:r>
              <a:r>
                <a:rPr dirty="0">
                  <a:latin typeface="+mj-lt"/>
                  <a:ea typeface="+mj-ea"/>
                  <a:cs typeface="+mj-cs"/>
                  <a:sym typeface="Helvetica"/>
                </a:rPr>
                <a:t> </a:t>
              </a:r>
              <a:r>
                <a:rPr dirty="0" err="1">
                  <a:latin typeface="+mj-lt"/>
                  <a:ea typeface="+mj-ea"/>
                  <a:cs typeface="+mj-cs"/>
                  <a:sym typeface="Helvetica"/>
                </a:rPr>
                <a:t>보이며</a:t>
              </a:r>
              <a:r>
                <a:rPr dirty="0">
                  <a:latin typeface="+mj-lt"/>
                  <a:ea typeface="+mj-ea"/>
                  <a:cs typeface="+mj-cs"/>
                  <a:sym typeface="Helvetica"/>
                </a:rPr>
                <a:t> </a:t>
              </a:r>
              <a:r>
                <a:rPr dirty="0" err="1">
                  <a:solidFill>
                    <a:srgbClr val="FF0000"/>
                  </a:solidFill>
                  <a:latin typeface="+mj-lt"/>
                  <a:ea typeface="+mj-ea"/>
                  <a:cs typeface="+mj-cs"/>
                  <a:sym typeface="Helvetica"/>
                </a:rPr>
                <a:t>같은</a:t>
              </a:r>
              <a:r>
                <a:rPr dirty="0">
                  <a:solidFill>
                    <a:srgbClr val="FF0000"/>
                  </a:solidFill>
                  <a:latin typeface="+mj-lt"/>
                  <a:ea typeface="+mj-ea"/>
                  <a:cs typeface="+mj-cs"/>
                  <a:sym typeface="Helvetica"/>
                </a:rPr>
                <a:t> </a:t>
              </a:r>
              <a:r>
                <a:rPr dirty="0" err="1">
                  <a:solidFill>
                    <a:srgbClr val="FF0000"/>
                  </a:solidFill>
                  <a:latin typeface="+mj-lt"/>
                  <a:ea typeface="+mj-ea"/>
                  <a:cs typeface="+mj-cs"/>
                  <a:sym typeface="Helvetica"/>
                </a:rPr>
                <a:t>부서</a:t>
              </a:r>
              <a:r>
                <a:rPr dirty="0" err="1">
                  <a:latin typeface="+mj-lt"/>
                  <a:ea typeface="+mj-ea"/>
                  <a:cs typeface="+mj-cs"/>
                  <a:sym typeface="Helvetica"/>
                </a:rPr>
                <a:t>에</a:t>
              </a:r>
              <a:r>
                <a:rPr dirty="0">
                  <a:latin typeface="+mj-lt"/>
                  <a:ea typeface="+mj-ea"/>
                  <a:cs typeface="+mj-cs"/>
                  <a:sym typeface="Helvetica"/>
                </a:rPr>
                <a:t> </a:t>
              </a:r>
              <a:r>
                <a:rPr dirty="0" err="1">
                  <a:latin typeface="+mj-lt"/>
                  <a:ea typeface="+mj-ea"/>
                  <a:cs typeface="+mj-cs"/>
                  <a:sym typeface="Helvetica"/>
                </a:rPr>
                <a:t>해당하는</a:t>
              </a:r>
              <a:r>
                <a:rPr dirty="0">
                  <a:latin typeface="+mj-lt"/>
                  <a:ea typeface="+mj-ea"/>
                  <a:cs typeface="+mj-cs"/>
                  <a:sym typeface="Helvetica"/>
                </a:rPr>
                <a:t> </a:t>
              </a:r>
              <a:r>
                <a:rPr dirty="0" err="1">
                  <a:latin typeface="+mj-lt"/>
                  <a:ea typeface="+mj-ea"/>
                  <a:cs typeface="+mj-cs"/>
                  <a:sym typeface="Helvetica"/>
                </a:rPr>
                <a:t>근무</a:t>
              </a:r>
              <a:r>
                <a:rPr dirty="0">
                  <a:latin typeface="+mj-lt"/>
                  <a:ea typeface="+mj-ea"/>
                  <a:cs typeface="+mj-cs"/>
                  <a:sym typeface="Helvetica"/>
                </a:rPr>
                <a:t> </a:t>
              </a:r>
              <a:r>
                <a:rPr dirty="0" err="1">
                  <a:latin typeface="+mj-lt"/>
                  <a:ea typeface="+mj-ea"/>
                  <a:cs typeface="+mj-cs"/>
                  <a:sym typeface="Helvetica"/>
                </a:rPr>
                <a:t>내역을</a:t>
              </a:r>
              <a:r>
                <a:rPr dirty="0">
                  <a:latin typeface="+mj-lt"/>
                  <a:ea typeface="+mj-ea"/>
                  <a:cs typeface="+mj-cs"/>
                  <a:sym typeface="Helvetica"/>
                </a:rPr>
                <a:t> 볼 수 </a:t>
              </a:r>
              <a:r>
                <a:rPr dirty="0" err="1">
                  <a:latin typeface="+mj-lt"/>
                  <a:ea typeface="+mj-ea"/>
                  <a:cs typeface="+mj-cs"/>
                  <a:sym typeface="Helvetica"/>
                </a:rPr>
                <a:t>있다</a:t>
              </a:r>
              <a:r>
                <a:rPr dirty="0"/>
                <a:t>.</a:t>
              </a:r>
            </a:p>
          </p:txBody>
        </p:sp>
      </p:grpSp>
      <p:sp>
        <p:nvSpPr>
          <p:cNvPr id="2060" name="직사각형"/>
          <p:cNvSpPr/>
          <p:nvPr/>
        </p:nvSpPr>
        <p:spPr>
          <a:xfrm>
            <a:off x="1002755" y="2841506"/>
            <a:ext cx="2394614" cy="387422"/>
          </a:xfrm>
          <a:prstGeom prst="rect">
            <a:avLst/>
          </a:prstGeom>
          <a:ln w="25400">
            <a:solidFill>
              <a:schemeClr val="accent5"/>
            </a:solidFill>
          </a:ln>
        </p:spPr>
        <p:txBody>
          <a:bodyPr lIns="0" tIns="0" rIns="0" bIns="0" anchor="ctr"/>
          <a:lstStyle/>
          <a:p>
            <a:pPr algn="ctr">
              <a:defRPr sz="1500"/>
            </a:pPr>
            <a:endParaRPr/>
          </a:p>
        </p:txBody>
      </p:sp>
      <p:sp>
        <p:nvSpPr>
          <p:cNvPr id="2061" name="선"/>
          <p:cNvSpPr/>
          <p:nvPr/>
        </p:nvSpPr>
        <p:spPr>
          <a:xfrm rot="500">
            <a:off x="3763286" y="2636717"/>
            <a:ext cx="181644" cy="796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9671" y="21600"/>
                  <a:pt x="0" y="21416"/>
                  <a:pt x="0" y="21190"/>
                </a:cubicBezTo>
                <a:lnTo>
                  <a:pt x="0" y="410"/>
                </a:lnTo>
                <a:cubicBezTo>
                  <a:pt x="0" y="184"/>
                  <a:pt x="9671" y="0"/>
                  <a:pt x="21600" y="0"/>
                </a:cubicBezTo>
              </a:path>
            </a:pathLst>
          </a:custGeom>
          <a:ln w="25400">
            <a:solidFill>
              <a:srgbClr val="008000"/>
            </a:solidFill>
          </a:ln>
        </p:spPr>
        <p:txBody>
          <a:bodyPr lIns="0" tIns="0" rIns="0" bIns="0" anchor="ctr"/>
          <a:lstStyle/>
          <a:p>
            <a:pPr algn="ctr"/>
            <a:endParaRPr/>
          </a:p>
        </p:txBody>
      </p:sp>
      <p:grpSp>
        <p:nvGrpSpPr>
          <p:cNvPr id="2064" name="그룹화"/>
          <p:cNvGrpSpPr/>
          <p:nvPr/>
        </p:nvGrpSpPr>
        <p:grpSpPr>
          <a:xfrm>
            <a:off x="5250062" y="3666439"/>
            <a:ext cx="4589133" cy="613729"/>
            <a:chOff x="0" y="0"/>
            <a:chExt cx="4395787" cy="613727"/>
          </a:xfrm>
        </p:grpSpPr>
        <p:sp>
          <p:nvSpPr>
            <p:cNvPr id="2062" name="직사각형"/>
            <p:cNvSpPr/>
            <p:nvPr/>
          </p:nvSpPr>
          <p:spPr>
            <a:xfrm>
              <a:off x="0" y="0"/>
              <a:ext cx="4395788" cy="613728"/>
            </a:xfrm>
            <a:prstGeom prst="rect">
              <a:avLst/>
            </a:prstGeom>
            <a:noFill/>
            <a:ln w="25400" cap="flat">
              <a:solidFill>
                <a:schemeClr val="accent5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1500"/>
              </a:pPr>
              <a:endParaRPr/>
            </a:p>
          </p:txBody>
        </p:sp>
        <p:sp>
          <p:nvSpPr>
            <p:cNvPr id="2063" name="해당 사원 클릭시 월별 근무 내역 확인이 가능하다."/>
            <p:cNvSpPr txBox="1"/>
            <p:nvPr/>
          </p:nvSpPr>
          <p:spPr>
            <a:xfrm>
              <a:off x="58420" y="140174"/>
              <a:ext cx="4278948" cy="3333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1500"/>
              </a:pPr>
              <a:r>
                <a:rPr dirty="0" err="1">
                  <a:latin typeface="+mj-lt"/>
                  <a:ea typeface="+mj-ea"/>
                  <a:cs typeface="+mj-cs"/>
                  <a:sym typeface="Helvetica"/>
                </a:rPr>
                <a:t>해당</a:t>
              </a:r>
              <a:r>
                <a:rPr dirty="0">
                  <a:latin typeface="+mj-lt"/>
                  <a:ea typeface="+mj-ea"/>
                  <a:cs typeface="+mj-cs"/>
                  <a:sym typeface="Helvetica"/>
                </a:rPr>
                <a:t> </a:t>
              </a:r>
              <a:r>
                <a:rPr dirty="0" err="1">
                  <a:latin typeface="+mj-lt"/>
                  <a:ea typeface="+mj-ea"/>
                  <a:cs typeface="+mj-cs"/>
                  <a:sym typeface="Helvetica"/>
                </a:rPr>
                <a:t>사원</a:t>
              </a:r>
              <a:r>
                <a:rPr dirty="0">
                  <a:latin typeface="+mj-lt"/>
                  <a:ea typeface="+mj-ea"/>
                  <a:cs typeface="+mj-cs"/>
                  <a:sym typeface="Helvetica"/>
                </a:rPr>
                <a:t> </a:t>
              </a:r>
              <a:r>
                <a:rPr dirty="0" err="1">
                  <a:latin typeface="+mj-lt"/>
                  <a:ea typeface="+mj-ea"/>
                  <a:cs typeface="+mj-cs"/>
                  <a:sym typeface="Helvetica"/>
                </a:rPr>
                <a:t>클릭시</a:t>
              </a:r>
              <a:r>
                <a:rPr dirty="0">
                  <a:latin typeface="+mj-lt"/>
                  <a:ea typeface="+mj-ea"/>
                  <a:cs typeface="+mj-cs"/>
                  <a:sym typeface="Helvetica"/>
                </a:rPr>
                <a:t> </a:t>
              </a:r>
              <a:r>
                <a:rPr dirty="0" err="1">
                  <a:solidFill>
                    <a:srgbClr val="FF0000"/>
                  </a:solidFill>
                  <a:latin typeface="+mj-lt"/>
                  <a:ea typeface="+mj-ea"/>
                  <a:cs typeface="+mj-cs"/>
                  <a:sym typeface="Helvetica"/>
                </a:rPr>
                <a:t>월별</a:t>
              </a:r>
              <a:r>
                <a:rPr dirty="0">
                  <a:solidFill>
                    <a:srgbClr val="FF0000"/>
                  </a:solidFill>
                  <a:latin typeface="+mj-lt"/>
                  <a:ea typeface="+mj-ea"/>
                  <a:cs typeface="+mj-cs"/>
                  <a:sym typeface="Helvetica"/>
                </a:rPr>
                <a:t> </a:t>
              </a:r>
              <a:r>
                <a:rPr dirty="0" err="1">
                  <a:solidFill>
                    <a:srgbClr val="FF0000"/>
                  </a:solidFill>
                  <a:latin typeface="+mj-lt"/>
                  <a:ea typeface="+mj-ea"/>
                  <a:cs typeface="+mj-cs"/>
                  <a:sym typeface="Helvetica"/>
                </a:rPr>
                <a:t>근무</a:t>
              </a:r>
              <a:r>
                <a:rPr dirty="0">
                  <a:solidFill>
                    <a:srgbClr val="FF0000"/>
                  </a:solidFill>
                  <a:latin typeface="+mj-lt"/>
                  <a:ea typeface="+mj-ea"/>
                  <a:cs typeface="+mj-cs"/>
                  <a:sym typeface="Helvetica"/>
                </a:rPr>
                <a:t> </a:t>
              </a:r>
              <a:r>
                <a:rPr dirty="0" err="1">
                  <a:solidFill>
                    <a:srgbClr val="FF0000"/>
                  </a:solidFill>
                  <a:latin typeface="+mj-lt"/>
                  <a:ea typeface="+mj-ea"/>
                  <a:cs typeface="+mj-cs"/>
                  <a:sym typeface="Helvetica"/>
                </a:rPr>
                <a:t>내역</a:t>
              </a:r>
              <a:r>
                <a:rPr dirty="0">
                  <a:latin typeface="+mj-lt"/>
                  <a:ea typeface="+mj-ea"/>
                  <a:cs typeface="+mj-cs"/>
                  <a:sym typeface="Helvetica"/>
                </a:rPr>
                <a:t> </a:t>
              </a:r>
              <a:r>
                <a:rPr dirty="0" err="1">
                  <a:latin typeface="+mj-lt"/>
                  <a:ea typeface="+mj-ea"/>
                  <a:cs typeface="+mj-cs"/>
                  <a:sym typeface="Helvetica"/>
                </a:rPr>
                <a:t>확인이</a:t>
              </a:r>
              <a:r>
                <a:rPr dirty="0">
                  <a:latin typeface="+mj-lt"/>
                  <a:ea typeface="+mj-ea"/>
                  <a:cs typeface="+mj-cs"/>
                  <a:sym typeface="Helvetica"/>
                </a:rPr>
                <a:t> </a:t>
              </a:r>
              <a:r>
                <a:rPr dirty="0" err="1">
                  <a:latin typeface="+mj-lt"/>
                  <a:ea typeface="+mj-ea"/>
                  <a:cs typeface="+mj-cs"/>
                  <a:sym typeface="Helvetica"/>
                </a:rPr>
                <a:t>가능하다</a:t>
              </a:r>
              <a:r>
                <a:rPr dirty="0"/>
                <a:t>.</a:t>
              </a:r>
            </a:p>
          </p:txBody>
        </p:sp>
      </p:grpSp>
      <p:sp>
        <p:nvSpPr>
          <p:cNvPr id="2065" name="직사각형"/>
          <p:cNvSpPr/>
          <p:nvPr/>
        </p:nvSpPr>
        <p:spPr>
          <a:xfrm>
            <a:off x="3003006" y="2484552"/>
            <a:ext cx="341976" cy="1488753"/>
          </a:xfrm>
          <a:prstGeom prst="rect">
            <a:avLst/>
          </a:prstGeom>
          <a:ln w="25400">
            <a:solidFill>
              <a:schemeClr val="accent5"/>
            </a:solidFill>
          </a:ln>
        </p:spPr>
        <p:txBody>
          <a:bodyPr lIns="0" tIns="0" rIns="0" bIns="0" anchor="ctr"/>
          <a:lstStyle/>
          <a:p>
            <a:pPr algn="ctr">
              <a:defRPr sz="1500"/>
            </a:pPr>
            <a:endParaRPr/>
          </a:p>
        </p:txBody>
      </p:sp>
      <p:sp>
        <p:nvSpPr>
          <p:cNvPr id="2066" name="선"/>
          <p:cNvSpPr/>
          <p:nvPr/>
        </p:nvSpPr>
        <p:spPr>
          <a:xfrm flipH="1">
            <a:off x="3003005" y="3973304"/>
            <a:ext cx="170989" cy="306865"/>
          </a:xfrm>
          <a:prstGeom prst="line">
            <a:avLst/>
          </a:prstGeom>
          <a:ln w="25400">
            <a:solidFill>
              <a:schemeClr val="accent5"/>
            </a:solidFill>
            <a:tailEnd type="triangle"/>
          </a:ln>
        </p:spPr>
        <p:txBody>
          <a:bodyPr lIns="0" tIns="0" rIns="0" bIns="0"/>
          <a:lstStyle/>
          <a:p>
            <a:endParaRPr/>
          </a:p>
        </p:txBody>
      </p:sp>
      <p:grpSp>
        <p:nvGrpSpPr>
          <p:cNvPr id="2069" name="그룹화"/>
          <p:cNvGrpSpPr/>
          <p:nvPr/>
        </p:nvGrpSpPr>
        <p:grpSpPr>
          <a:xfrm>
            <a:off x="1447666" y="4302064"/>
            <a:ext cx="3110678" cy="712486"/>
            <a:chOff x="0" y="-1"/>
            <a:chExt cx="1738230" cy="1585281"/>
          </a:xfrm>
        </p:grpSpPr>
        <p:sp>
          <p:nvSpPr>
            <p:cNvPr id="2067" name="직사각형"/>
            <p:cNvSpPr/>
            <p:nvPr/>
          </p:nvSpPr>
          <p:spPr>
            <a:xfrm>
              <a:off x="0" y="-1"/>
              <a:ext cx="1738230" cy="1585281"/>
            </a:xfrm>
            <a:prstGeom prst="rect">
              <a:avLst/>
            </a:prstGeom>
            <a:noFill/>
            <a:ln w="25400" cap="flat">
              <a:solidFill>
                <a:schemeClr val="accent5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1500"/>
              </a:pPr>
              <a:endParaRPr/>
            </a:p>
          </p:txBody>
        </p:sp>
        <p:sp>
          <p:nvSpPr>
            <p:cNvPr id="2068" name="부서원들의…"/>
            <p:cNvSpPr txBox="1"/>
            <p:nvPr/>
          </p:nvSpPr>
          <p:spPr>
            <a:xfrm>
              <a:off x="58420" y="515642"/>
              <a:ext cx="1621391" cy="5539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1500"/>
              </a:pPr>
              <a:r>
                <a:rPr dirty="0" err="1">
                  <a:latin typeface="+mj-lt"/>
                  <a:ea typeface="+mj-ea"/>
                  <a:cs typeface="+mj-cs"/>
                  <a:sym typeface="Helvetica"/>
                </a:rPr>
                <a:t>부서원들의</a:t>
              </a:r>
              <a:r>
                <a:rPr dirty="0">
                  <a:latin typeface="+mj-lt"/>
                  <a:ea typeface="+mj-ea"/>
                  <a:cs typeface="+mj-cs"/>
                  <a:sym typeface="Helvetica"/>
                </a:rPr>
                <a:t> </a:t>
              </a:r>
              <a:r>
                <a:rPr dirty="0" err="1">
                  <a:latin typeface="+mj-lt"/>
                  <a:ea typeface="+mj-ea"/>
                  <a:cs typeface="+mj-cs"/>
                  <a:sym typeface="Helvetica"/>
                </a:rPr>
                <a:t>출퇴근</a:t>
              </a:r>
              <a:r>
                <a:rPr dirty="0">
                  <a:latin typeface="+mj-lt"/>
                  <a:ea typeface="+mj-ea"/>
                  <a:cs typeface="+mj-cs"/>
                  <a:sym typeface="Helvetica"/>
                </a:rPr>
                <a:t> </a:t>
              </a:r>
              <a:r>
                <a:rPr dirty="0" err="1">
                  <a:latin typeface="+mj-lt"/>
                  <a:ea typeface="+mj-ea"/>
                  <a:cs typeface="+mj-cs"/>
                  <a:sym typeface="Helvetica"/>
                </a:rPr>
                <a:t>여부</a:t>
              </a:r>
              <a:r>
                <a:rPr dirty="0" err="1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Helvetica"/>
                </a:rPr>
                <a:t>를</a:t>
              </a:r>
              <a:r>
                <a:rPr dirty="0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Helvetica"/>
                </a:rPr>
                <a:t> </a:t>
              </a:r>
            </a:p>
            <a:p>
              <a:pPr algn="ctr">
                <a:defRPr sz="1500"/>
              </a:pPr>
              <a:r>
                <a:rPr dirty="0" err="1">
                  <a:latin typeface="+mj-lt"/>
                  <a:ea typeface="+mj-ea"/>
                  <a:cs typeface="+mj-cs"/>
                  <a:sym typeface="Helvetica"/>
                </a:rPr>
                <a:t>실시간으로</a:t>
              </a:r>
              <a:r>
                <a:rPr lang="en-US" dirty="0">
                  <a:latin typeface="+mj-lt"/>
                  <a:ea typeface="+mj-ea"/>
                  <a:cs typeface="+mj-cs"/>
                  <a:sym typeface="Helvetica"/>
                </a:rPr>
                <a:t> </a:t>
              </a:r>
              <a:r>
                <a:rPr dirty="0" err="1">
                  <a:latin typeface="+mj-lt"/>
                  <a:ea typeface="+mj-ea"/>
                  <a:cs typeface="+mj-cs"/>
                  <a:sym typeface="Helvetica"/>
                </a:rPr>
                <a:t>확인이</a:t>
              </a:r>
              <a:r>
                <a:rPr dirty="0">
                  <a:latin typeface="+mj-lt"/>
                  <a:ea typeface="+mj-ea"/>
                  <a:cs typeface="+mj-cs"/>
                  <a:sym typeface="Helvetica"/>
                </a:rPr>
                <a:t> </a:t>
              </a:r>
              <a:r>
                <a:rPr dirty="0" err="1">
                  <a:latin typeface="+mj-lt"/>
                  <a:ea typeface="+mj-ea"/>
                  <a:cs typeface="+mj-cs"/>
                  <a:sym typeface="Helvetica"/>
                </a:rPr>
                <a:t>가능하다</a:t>
              </a:r>
              <a:r>
                <a:rPr dirty="0"/>
                <a:t>.</a:t>
              </a:r>
            </a:p>
          </p:txBody>
        </p:sp>
      </p:grp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5" name="그림 75" descr="그림 7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7229" y="4606938"/>
            <a:ext cx="2138663" cy="728766"/>
          </a:xfrm>
          <a:prstGeom prst="rect">
            <a:avLst/>
          </a:prstGeom>
          <a:ln w="12700">
            <a:miter lim="400000"/>
          </a:ln>
        </p:spPr>
      </p:pic>
      <p:pic>
        <p:nvPicPr>
          <p:cNvPr id="326" name="그림 51" descr="그림 5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732" y="881127"/>
            <a:ext cx="8164743" cy="5537109"/>
          </a:xfrm>
          <a:prstGeom prst="rect">
            <a:avLst/>
          </a:prstGeom>
          <a:ln w="12700">
            <a:miter lim="400000"/>
          </a:ln>
        </p:spPr>
      </p:pic>
      <p:pic>
        <p:nvPicPr>
          <p:cNvPr id="327" name="Object 4" descr="Object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905732" y="617796"/>
            <a:ext cx="10380537" cy="54572"/>
          </a:xfrm>
          <a:prstGeom prst="rect">
            <a:avLst/>
          </a:prstGeom>
          <a:ln w="12700">
            <a:miter lim="400000"/>
          </a:ln>
        </p:spPr>
      </p:pic>
      <p:sp>
        <p:nvSpPr>
          <p:cNvPr id="328" name="TextBox 5"/>
          <p:cNvSpPr txBox="1"/>
          <p:nvPr/>
        </p:nvSpPr>
        <p:spPr>
          <a:xfrm>
            <a:off x="1131170" y="154780"/>
            <a:ext cx="4323798" cy="408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2100" b="1">
                <a:latin typeface="+mj-lt"/>
                <a:ea typeface="+mj-ea"/>
                <a:cs typeface="+mj-cs"/>
                <a:sym typeface="Helvetica"/>
              </a:defRPr>
            </a:pPr>
            <a:r>
              <a:t>프로필</a:t>
            </a:r>
            <a:r>
              <a:rPr>
                <a:latin typeface="+mn-lt"/>
                <a:ea typeface="+mn-ea"/>
                <a:cs typeface="+mn-cs"/>
                <a:sym typeface="Calibri"/>
              </a:rPr>
              <a:t>: </a:t>
            </a:r>
          </a:p>
        </p:txBody>
      </p:sp>
      <p:pic>
        <p:nvPicPr>
          <p:cNvPr id="329" name="그림 29" descr="그림 2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45849" y="57209"/>
            <a:ext cx="1640418" cy="615157"/>
          </a:xfrm>
          <a:prstGeom prst="rect">
            <a:avLst/>
          </a:prstGeom>
          <a:ln w="12700">
            <a:miter lim="400000"/>
          </a:ln>
        </p:spPr>
      </p:pic>
      <p:pic>
        <p:nvPicPr>
          <p:cNvPr id="330" name="그림 23" descr="그림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38909" y="1111898"/>
            <a:ext cx="1690840" cy="527667"/>
          </a:xfrm>
          <a:prstGeom prst="rect">
            <a:avLst/>
          </a:prstGeom>
          <a:ln w="12700">
            <a:miter lim="400000"/>
          </a:ln>
        </p:spPr>
      </p:pic>
      <p:sp>
        <p:nvSpPr>
          <p:cNvPr id="331" name="직사각형 8"/>
          <p:cNvSpPr/>
          <p:nvPr/>
        </p:nvSpPr>
        <p:spPr>
          <a:xfrm>
            <a:off x="9311637" y="1021788"/>
            <a:ext cx="1908121" cy="707890"/>
          </a:xfrm>
          <a:prstGeom prst="rect">
            <a:avLst/>
          </a:prstGeom>
          <a:ln w="19050">
            <a:solidFill>
              <a:schemeClr val="accent5"/>
            </a:solidFill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32" name="직선 화살표 연결선 16"/>
          <p:cNvSpPr/>
          <p:nvPr/>
        </p:nvSpPr>
        <p:spPr>
          <a:xfrm flipV="1">
            <a:off x="8270643" y="1483154"/>
            <a:ext cx="1017673" cy="37729"/>
          </a:xfrm>
          <a:prstGeom prst="line">
            <a:avLst/>
          </a:prstGeom>
          <a:ln w="12700">
            <a:solidFill>
              <a:srgbClr val="259E6F"/>
            </a:solidFill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334" name="직선 화살표 연결선 36"/>
          <p:cNvSpPr/>
          <p:nvPr/>
        </p:nvSpPr>
        <p:spPr>
          <a:xfrm flipH="1">
            <a:off x="3239987" y="4003625"/>
            <a:ext cx="912424" cy="1489420"/>
          </a:xfrm>
          <a:prstGeom prst="line">
            <a:avLst/>
          </a:prstGeom>
          <a:ln w="12700">
            <a:solidFill>
              <a:srgbClr val="259E6F"/>
            </a:solidFill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335" name="TextBox 38"/>
          <p:cNvSpPr txBox="1"/>
          <p:nvPr/>
        </p:nvSpPr>
        <p:spPr>
          <a:xfrm>
            <a:off x="2533491" y="5508881"/>
            <a:ext cx="1781725" cy="400105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5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8" tIns="45718" rIns="45718" bIns="45718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defRPr sz="1000"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dirty="0" err="1"/>
              <a:t>이메일은</a:t>
            </a:r>
            <a:r>
              <a:rPr dirty="0"/>
              <a:t> </a:t>
            </a:r>
            <a:r>
              <a:rPr dirty="0" err="1"/>
              <a:t>유니크키임으로</a:t>
            </a:r>
            <a:r>
              <a:rPr dirty="0"/>
              <a:t> </a:t>
            </a:r>
          </a:p>
          <a:p>
            <a:pPr algn="ctr"/>
            <a:r>
              <a:rPr dirty="0" err="1"/>
              <a:t>이메일</a:t>
            </a:r>
            <a:r>
              <a:rPr dirty="0"/>
              <a:t> </a:t>
            </a:r>
            <a:r>
              <a:rPr dirty="0" err="1"/>
              <a:t>중복</a:t>
            </a:r>
            <a:r>
              <a:rPr dirty="0"/>
              <a:t> </a:t>
            </a:r>
            <a:r>
              <a:rPr dirty="0" err="1"/>
              <a:t>확인을</a:t>
            </a:r>
            <a:r>
              <a:rPr dirty="0"/>
              <a:t> </a:t>
            </a:r>
            <a:r>
              <a:rPr dirty="0" err="1"/>
              <a:t>해야한다</a:t>
            </a:r>
            <a:r>
              <a:rPr dirty="0"/>
              <a:t>.</a:t>
            </a:r>
          </a:p>
        </p:txBody>
      </p:sp>
      <p:sp>
        <p:nvSpPr>
          <p:cNvPr id="337" name="직사각형 40"/>
          <p:cNvSpPr/>
          <p:nvPr/>
        </p:nvSpPr>
        <p:spPr>
          <a:xfrm>
            <a:off x="3128570" y="1283101"/>
            <a:ext cx="3166354" cy="400112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5"/>
            </a:solidFill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38" name="직사각형 41"/>
          <p:cNvSpPr/>
          <p:nvPr/>
        </p:nvSpPr>
        <p:spPr>
          <a:xfrm>
            <a:off x="7655362" y="5446495"/>
            <a:ext cx="1415114" cy="861776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5"/>
            </a:solidFill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39" name="직사각형 43"/>
          <p:cNvSpPr/>
          <p:nvPr/>
        </p:nvSpPr>
        <p:spPr>
          <a:xfrm>
            <a:off x="9091379" y="4613316"/>
            <a:ext cx="2128380" cy="722387"/>
          </a:xfrm>
          <a:prstGeom prst="rect">
            <a:avLst/>
          </a:prstGeom>
          <a:ln w="19050">
            <a:solidFill>
              <a:schemeClr val="accent5"/>
            </a:solidFill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41" name="TextBox 46"/>
          <p:cNvSpPr txBox="1"/>
          <p:nvPr/>
        </p:nvSpPr>
        <p:spPr>
          <a:xfrm>
            <a:off x="3213047" y="1364956"/>
            <a:ext cx="4576198" cy="3197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1400">
                <a:latin typeface="+mj-lt"/>
                <a:ea typeface="+mj-ea"/>
                <a:cs typeface="+mj-cs"/>
                <a:sym typeface="Helvetica"/>
              </a:defRPr>
            </a:pPr>
            <a:r>
              <a:rPr dirty="0" err="1"/>
              <a:t>변경</a:t>
            </a:r>
            <a:r>
              <a:rPr dirty="0"/>
              <a:t> </a:t>
            </a:r>
            <a:r>
              <a:rPr dirty="0" err="1"/>
              <a:t>가능한</a:t>
            </a:r>
            <a:r>
              <a:rPr dirty="0"/>
              <a:t> </a:t>
            </a:r>
            <a:r>
              <a:rPr dirty="0" err="1"/>
              <a:t>값만</a:t>
            </a:r>
            <a:r>
              <a:rPr dirty="0"/>
              <a:t> </a:t>
            </a:r>
            <a:r>
              <a:rPr dirty="0">
                <a:latin typeface="+mn-lt"/>
                <a:ea typeface="+mn-ea"/>
                <a:cs typeface="+mn-cs"/>
                <a:sym typeface="Calibri"/>
              </a:rPr>
              <a:t>input </a:t>
            </a:r>
            <a:r>
              <a:rPr dirty="0" err="1"/>
              <a:t>태그로</a:t>
            </a:r>
            <a:r>
              <a:rPr dirty="0"/>
              <a:t> </a:t>
            </a:r>
            <a:r>
              <a:rPr dirty="0" err="1"/>
              <a:t>나온다</a:t>
            </a:r>
            <a:r>
              <a:rPr sz="1000" dirty="0">
                <a:latin typeface="+mn-lt"/>
                <a:ea typeface="+mn-ea"/>
                <a:cs typeface="+mn-cs"/>
                <a:sym typeface="Calibri"/>
              </a:rPr>
              <a:t>.</a:t>
            </a:r>
          </a:p>
        </p:txBody>
      </p:sp>
      <p:sp>
        <p:nvSpPr>
          <p:cNvPr id="342" name="TextBox 47"/>
          <p:cNvSpPr txBox="1"/>
          <p:nvPr/>
        </p:nvSpPr>
        <p:spPr>
          <a:xfrm>
            <a:off x="9364671" y="5508881"/>
            <a:ext cx="2380060" cy="5753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1000">
                <a:latin typeface="+mj-lt"/>
                <a:ea typeface="+mj-ea"/>
                <a:cs typeface="+mj-cs"/>
                <a:sym typeface="Helvetica"/>
              </a:defRPr>
            </a:pPr>
            <a:r>
              <a:t>모든 정보가 올바르게 들어가</a:t>
            </a:r>
          </a:p>
          <a:p>
            <a:pPr>
              <a:defRPr sz="1000">
                <a:latin typeface="+mj-lt"/>
                <a:ea typeface="+mj-ea"/>
                <a:cs typeface="+mj-cs"/>
                <a:sym typeface="Helvetica"/>
              </a:defRPr>
            </a:pPr>
            <a:r>
              <a:t>수정 되면 메시지와 함께</a:t>
            </a:r>
          </a:p>
          <a:p>
            <a:pPr>
              <a:defRPr sz="1000">
                <a:latin typeface="+mj-lt"/>
                <a:ea typeface="+mj-ea"/>
                <a:cs typeface="+mj-cs"/>
                <a:sym typeface="Helvetica"/>
              </a:defRPr>
            </a:pPr>
            <a:r>
              <a:t>내정보 페이지로 이동한다</a:t>
            </a:r>
            <a:r>
              <a:rPr>
                <a:latin typeface="+mn-lt"/>
                <a:ea typeface="+mn-ea"/>
                <a:cs typeface="+mn-cs"/>
                <a:sym typeface="Calibri"/>
              </a:rPr>
              <a:t>.</a:t>
            </a:r>
          </a:p>
        </p:txBody>
      </p:sp>
      <p:pic>
        <p:nvPicPr>
          <p:cNvPr id="343" name="그림 57" descr="그림 5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66959" y="5466041"/>
            <a:ext cx="2390671" cy="771878"/>
          </a:xfrm>
          <a:prstGeom prst="rect">
            <a:avLst/>
          </a:prstGeom>
          <a:ln w="12700">
            <a:miter lim="400000"/>
          </a:ln>
        </p:spPr>
      </p:pic>
      <p:sp>
        <p:nvSpPr>
          <p:cNvPr id="344" name="직선 화살표 연결선 24"/>
          <p:cNvSpPr/>
          <p:nvPr/>
        </p:nvSpPr>
        <p:spPr>
          <a:xfrm flipH="1">
            <a:off x="6096000" y="3955378"/>
            <a:ext cx="108250" cy="1500189"/>
          </a:xfrm>
          <a:prstGeom prst="line">
            <a:avLst/>
          </a:prstGeom>
          <a:ln w="12700">
            <a:solidFill>
              <a:srgbClr val="259E6F"/>
            </a:solidFill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345" name="직사각형 42"/>
          <p:cNvSpPr/>
          <p:nvPr/>
        </p:nvSpPr>
        <p:spPr>
          <a:xfrm>
            <a:off x="5167927" y="5473541"/>
            <a:ext cx="2389705" cy="771877"/>
          </a:xfrm>
          <a:prstGeom prst="rect">
            <a:avLst/>
          </a:prstGeom>
          <a:ln w="19050">
            <a:solidFill>
              <a:schemeClr val="accent5"/>
            </a:solidFill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346" name="그림 68" descr="그림 6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78890" y="2331672"/>
            <a:ext cx="2847003" cy="1639512"/>
          </a:xfrm>
          <a:prstGeom prst="rect">
            <a:avLst/>
          </a:prstGeom>
          <a:ln w="12700">
            <a:miter lim="400000"/>
          </a:ln>
        </p:spPr>
      </p:pic>
      <p:sp>
        <p:nvSpPr>
          <p:cNvPr id="347" name="직선 화살표 연결선 63"/>
          <p:cNvSpPr/>
          <p:nvPr/>
        </p:nvSpPr>
        <p:spPr>
          <a:xfrm>
            <a:off x="2784231" y="3333465"/>
            <a:ext cx="5272115" cy="1"/>
          </a:xfrm>
          <a:prstGeom prst="line">
            <a:avLst/>
          </a:prstGeom>
          <a:ln w="12700">
            <a:solidFill>
              <a:srgbClr val="259E6F"/>
            </a:solidFill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348" name="직사각형 70"/>
          <p:cNvSpPr/>
          <p:nvPr/>
        </p:nvSpPr>
        <p:spPr>
          <a:xfrm>
            <a:off x="4590869" y="3356547"/>
            <a:ext cx="2089064" cy="185679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5"/>
            </a:solidFill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49" name="직사각형 71"/>
          <p:cNvSpPr/>
          <p:nvPr/>
        </p:nvSpPr>
        <p:spPr>
          <a:xfrm>
            <a:off x="9295534" y="5519251"/>
            <a:ext cx="1894665" cy="553999"/>
          </a:xfrm>
          <a:prstGeom prst="rect">
            <a:avLst/>
          </a:prstGeom>
          <a:ln w="19050">
            <a:solidFill>
              <a:schemeClr val="accent5"/>
            </a:solidFill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50" name="직사각형 72"/>
          <p:cNvSpPr/>
          <p:nvPr/>
        </p:nvSpPr>
        <p:spPr>
          <a:xfrm>
            <a:off x="8347950" y="2310095"/>
            <a:ext cx="2877941" cy="1693531"/>
          </a:xfrm>
          <a:prstGeom prst="rect">
            <a:avLst/>
          </a:prstGeom>
          <a:ln w="19050">
            <a:solidFill>
              <a:schemeClr val="accent5"/>
            </a:solidFill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51" name="직선 화살표 연결선 62"/>
          <p:cNvSpPr/>
          <p:nvPr/>
        </p:nvSpPr>
        <p:spPr>
          <a:xfrm>
            <a:off x="7664549" y="1746578"/>
            <a:ext cx="1594882" cy="3011857"/>
          </a:xfrm>
          <a:prstGeom prst="line">
            <a:avLst/>
          </a:prstGeom>
          <a:ln w="12700">
            <a:solidFill>
              <a:srgbClr val="259E6F"/>
            </a:solidFill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340" name="TextBox 45"/>
          <p:cNvSpPr txBox="1"/>
          <p:nvPr/>
        </p:nvSpPr>
        <p:spPr>
          <a:xfrm>
            <a:off x="4557526" y="3333466"/>
            <a:ext cx="2380061" cy="2527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1000">
                <a:latin typeface="+mj-lt"/>
                <a:ea typeface="+mj-ea"/>
                <a:cs typeface="+mj-cs"/>
                <a:sym typeface="Helvetica"/>
              </a:defRPr>
            </a:pPr>
            <a:r>
              <a:rPr dirty="0" err="1"/>
              <a:t>이미지</a:t>
            </a:r>
            <a:r>
              <a:rPr dirty="0"/>
              <a:t> </a:t>
            </a:r>
            <a:r>
              <a:rPr dirty="0" err="1"/>
              <a:t>형식의</a:t>
            </a:r>
            <a:r>
              <a:rPr dirty="0"/>
              <a:t> </a:t>
            </a:r>
            <a:r>
              <a:rPr dirty="0" err="1"/>
              <a:t>파일만</a:t>
            </a:r>
            <a:r>
              <a:rPr dirty="0"/>
              <a:t> </a:t>
            </a:r>
            <a:r>
              <a:rPr dirty="0" err="1"/>
              <a:t>선택</a:t>
            </a:r>
            <a:r>
              <a:rPr dirty="0"/>
              <a:t> </a:t>
            </a:r>
            <a:r>
              <a:rPr dirty="0" err="1"/>
              <a:t>가능하다</a:t>
            </a:r>
            <a:r>
              <a:rPr dirty="0">
                <a:latin typeface="+mn-lt"/>
                <a:ea typeface="+mn-ea"/>
                <a:cs typeface="+mn-cs"/>
                <a:sym typeface="Calibri"/>
              </a:rPr>
              <a:t>.</a:t>
            </a:r>
          </a:p>
        </p:txBody>
      </p:sp>
      <p:sp>
        <p:nvSpPr>
          <p:cNvPr id="333" name="TextBox 18"/>
          <p:cNvSpPr txBox="1"/>
          <p:nvPr/>
        </p:nvSpPr>
        <p:spPr>
          <a:xfrm>
            <a:off x="7654425" y="5428592"/>
            <a:ext cx="2380060" cy="9259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1000">
                <a:latin typeface="+mj-lt"/>
                <a:ea typeface="+mj-ea"/>
                <a:cs typeface="+mj-cs"/>
                <a:sym typeface="Helvetica"/>
              </a:defRPr>
            </a:pPr>
            <a:r>
              <a:rPr dirty="0" err="1"/>
              <a:t>잘못된</a:t>
            </a:r>
            <a:r>
              <a:rPr dirty="0"/>
              <a:t> </a:t>
            </a:r>
            <a:r>
              <a:rPr dirty="0" err="1"/>
              <a:t>값을</a:t>
            </a:r>
            <a:r>
              <a:rPr dirty="0"/>
              <a:t> </a:t>
            </a:r>
            <a:r>
              <a:rPr dirty="0" err="1"/>
              <a:t>넣었을때</a:t>
            </a:r>
            <a:r>
              <a:rPr dirty="0">
                <a:latin typeface="+mn-lt"/>
                <a:ea typeface="+mn-ea"/>
                <a:cs typeface="+mn-cs"/>
                <a:sym typeface="Calibri"/>
              </a:rPr>
              <a:t> </a:t>
            </a:r>
          </a:p>
          <a:p>
            <a:pPr>
              <a:defRPr sz="1000">
                <a:latin typeface="+mj-lt"/>
                <a:ea typeface="+mj-ea"/>
                <a:cs typeface="+mj-cs"/>
                <a:sym typeface="Helvetica"/>
              </a:defRPr>
            </a:pPr>
            <a:r>
              <a:rPr dirty="0" err="1"/>
              <a:t>테두리가</a:t>
            </a:r>
            <a:r>
              <a:rPr dirty="0"/>
              <a:t> </a:t>
            </a:r>
            <a:r>
              <a:rPr dirty="0" err="1"/>
              <a:t>빨갛게</a:t>
            </a:r>
            <a:r>
              <a:rPr dirty="0"/>
              <a:t> </a:t>
            </a:r>
            <a:r>
              <a:rPr dirty="0" err="1"/>
              <a:t>변하며</a:t>
            </a:r>
            <a:endParaRPr dirty="0"/>
          </a:p>
          <a:p>
            <a:pPr>
              <a:defRPr sz="1000">
                <a:latin typeface="+mj-lt"/>
                <a:ea typeface="+mj-ea"/>
                <a:cs typeface="+mj-cs"/>
                <a:sym typeface="Helvetica"/>
              </a:defRPr>
            </a:pPr>
            <a:r>
              <a:rPr dirty="0"/>
              <a:t>이 </a:t>
            </a:r>
            <a:r>
              <a:rPr dirty="0" err="1"/>
              <a:t>상태에서</a:t>
            </a:r>
            <a:r>
              <a:rPr dirty="0"/>
              <a:t> </a:t>
            </a:r>
            <a:r>
              <a:rPr dirty="0" err="1"/>
              <a:t>수정하기</a:t>
            </a:r>
            <a:endParaRPr dirty="0"/>
          </a:p>
          <a:p>
            <a:pPr>
              <a:defRPr sz="1000">
                <a:latin typeface="+mj-lt"/>
                <a:ea typeface="+mj-ea"/>
                <a:cs typeface="+mj-cs"/>
                <a:sym typeface="Helvetica"/>
              </a:defRPr>
            </a:pPr>
            <a:r>
              <a:rPr dirty="0" err="1"/>
              <a:t>버튼을</a:t>
            </a:r>
            <a:r>
              <a:rPr dirty="0"/>
              <a:t> </a:t>
            </a:r>
            <a:r>
              <a:rPr dirty="0" err="1"/>
              <a:t>누르면</a:t>
            </a:r>
            <a:endParaRPr dirty="0"/>
          </a:p>
          <a:p>
            <a:pPr>
              <a:defRPr sz="1000">
                <a:latin typeface="+mj-lt"/>
                <a:ea typeface="+mj-ea"/>
                <a:cs typeface="+mj-cs"/>
                <a:sym typeface="Helvetica"/>
              </a:defRPr>
            </a:pPr>
            <a:r>
              <a:rPr dirty="0" err="1"/>
              <a:t>오류</a:t>
            </a:r>
            <a:r>
              <a:rPr dirty="0"/>
              <a:t> </a:t>
            </a:r>
            <a:r>
              <a:rPr dirty="0" err="1"/>
              <a:t>메시지가</a:t>
            </a:r>
            <a:r>
              <a:rPr dirty="0"/>
              <a:t> </a:t>
            </a:r>
            <a:r>
              <a:rPr dirty="0" err="1"/>
              <a:t>뜬다</a:t>
            </a:r>
            <a:r>
              <a:rPr dirty="0"/>
              <a:t> </a:t>
            </a:r>
          </a:p>
        </p:txBody>
      </p:sp>
    </p:spTree>
  </p:cSld>
  <p:clrMapOvr>
    <a:masterClrMapping/>
  </p:clrMapOvr>
  <p:transition spd="med"/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1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905732" y="617796"/>
            <a:ext cx="10380537" cy="54571"/>
          </a:xfrm>
          <a:prstGeom prst="rect">
            <a:avLst/>
          </a:prstGeom>
          <a:ln w="12700">
            <a:miter lim="400000"/>
          </a:ln>
        </p:spPr>
      </p:pic>
      <p:sp>
        <p:nvSpPr>
          <p:cNvPr id="2072" name="근무: 근퇴신청관리 페이지"/>
          <p:cNvSpPr txBox="1"/>
          <p:nvPr/>
        </p:nvSpPr>
        <p:spPr>
          <a:xfrm>
            <a:off x="1131171" y="154780"/>
            <a:ext cx="4323796" cy="4276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indent="84138">
              <a:defRPr sz="2100" b="1">
                <a:solidFill>
                  <a:srgbClr val="022B41"/>
                </a:solidFill>
                <a:latin typeface="나눔바른고딕"/>
                <a:ea typeface="나눔바른고딕"/>
                <a:cs typeface="나눔바른고딕"/>
                <a:sym typeface="나눔바른고딕"/>
              </a:defRPr>
            </a:pPr>
            <a:r>
              <a:t>근무: 근퇴신청관리 페이지</a:t>
            </a:r>
          </a:p>
        </p:txBody>
      </p:sp>
      <p:pic>
        <p:nvPicPr>
          <p:cNvPr id="2073" name="image16.png" descr="image1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5850" y="57209"/>
            <a:ext cx="1640417" cy="615157"/>
          </a:xfrm>
          <a:prstGeom prst="rect">
            <a:avLst/>
          </a:prstGeom>
          <a:ln w="12700">
            <a:miter lim="400000"/>
          </a:ln>
        </p:spPr>
      </p:pic>
      <p:pic>
        <p:nvPicPr>
          <p:cNvPr id="2074" name="image94.png" descr="image94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5732" y="833403"/>
            <a:ext cx="914528" cy="466791"/>
          </a:xfrm>
          <a:prstGeom prst="rect">
            <a:avLst/>
          </a:prstGeom>
          <a:ln w="12700">
            <a:miter lim="400000"/>
          </a:ln>
        </p:spPr>
      </p:pic>
      <p:sp>
        <p:nvSpPr>
          <p:cNvPr id="2075" name="직사각형"/>
          <p:cNvSpPr/>
          <p:nvPr/>
        </p:nvSpPr>
        <p:spPr>
          <a:xfrm>
            <a:off x="905732" y="833403"/>
            <a:ext cx="914528" cy="466791"/>
          </a:xfrm>
          <a:prstGeom prst="rect">
            <a:avLst/>
          </a:prstGeom>
          <a:ln w="25400">
            <a:solidFill>
              <a:schemeClr val="accent5"/>
            </a:solidFill>
          </a:ln>
        </p:spPr>
        <p:txBody>
          <a:bodyPr lIns="0" tIns="0" rIns="0" bIns="0" anchor="ctr"/>
          <a:lstStyle/>
          <a:p>
            <a:pPr algn="ctr">
              <a:defRPr sz="1500"/>
            </a:pPr>
            <a:endParaRPr/>
          </a:p>
        </p:txBody>
      </p:sp>
      <p:sp>
        <p:nvSpPr>
          <p:cNvPr id="2076" name="선"/>
          <p:cNvSpPr/>
          <p:nvPr/>
        </p:nvSpPr>
        <p:spPr>
          <a:xfrm>
            <a:off x="1820259" y="1066799"/>
            <a:ext cx="597202" cy="1"/>
          </a:xfrm>
          <a:prstGeom prst="line">
            <a:avLst/>
          </a:prstGeom>
          <a:ln w="25400">
            <a:solidFill>
              <a:schemeClr val="accent5"/>
            </a:solidFill>
            <a:tailEnd type="triangle"/>
          </a:ln>
        </p:spPr>
        <p:txBody>
          <a:bodyPr lIns="0" tIns="0" rIns="0" bIns="0"/>
          <a:lstStyle/>
          <a:p>
            <a:endParaRPr/>
          </a:p>
        </p:txBody>
      </p:sp>
      <p:grpSp>
        <p:nvGrpSpPr>
          <p:cNvPr id="2079" name="그룹화"/>
          <p:cNvGrpSpPr/>
          <p:nvPr/>
        </p:nvGrpSpPr>
        <p:grpSpPr>
          <a:xfrm>
            <a:off x="2417460" y="833403"/>
            <a:ext cx="3924429" cy="1000190"/>
            <a:chOff x="0" y="0"/>
            <a:chExt cx="3924427" cy="1000189"/>
          </a:xfrm>
        </p:grpSpPr>
        <p:sp>
          <p:nvSpPr>
            <p:cNvPr id="2077" name="직사각형"/>
            <p:cNvSpPr/>
            <p:nvPr/>
          </p:nvSpPr>
          <p:spPr>
            <a:xfrm>
              <a:off x="-1" y="-1"/>
              <a:ext cx="3924429" cy="1000191"/>
            </a:xfrm>
            <a:prstGeom prst="rect">
              <a:avLst/>
            </a:prstGeom>
            <a:noFill/>
            <a:ln w="25400" cap="flat">
              <a:solidFill>
                <a:schemeClr val="accent5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1500"/>
              </a:pPr>
              <a:endParaRPr/>
            </a:p>
          </p:txBody>
        </p:sp>
        <p:sp>
          <p:nvSpPr>
            <p:cNvPr id="2078" name="사장, 인사과장으로 로그인시 부서 Select 가 가능하며, 해당 사원 클릭시…"/>
            <p:cNvSpPr txBox="1"/>
            <p:nvPr/>
          </p:nvSpPr>
          <p:spPr>
            <a:xfrm>
              <a:off x="58419" y="49422"/>
              <a:ext cx="3807588" cy="9013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1500">
                  <a:solidFill>
                    <a:srgbClr val="FF0000"/>
                  </a:solidFill>
                </a:defRPr>
              </a:pPr>
              <a:r>
                <a:rPr>
                  <a:latin typeface="+mj-lt"/>
                  <a:ea typeface="+mj-ea"/>
                  <a:cs typeface="+mj-cs"/>
                  <a:sym typeface="Helvetica"/>
                </a:rPr>
                <a:t>사장</a:t>
              </a:r>
              <a:r>
                <a:rPr>
                  <a:solidFill>
                    <a:srgbClr val="000000"/>
                  </a:solidFill>
                </a:rPr>
                <a:t>, </a:t>
              </a:r>
              <a:r>
                <a:rPr>
                  <a:latin typeface="+mj-lt"/>
                  <a:ea typeface="+mj-ea"/>
                  <a:cs typeface="+mj-cs"/>
                  <a:sym typeface="Helvetica"/>
                </a:rPr>
                <a:t>인사과장</a:t>
              </a:r>
              <a:r>
                <a:rPr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Helvetica"/>
                </a:rPr>
                <a:t>으로 로그인시 부서 </a:t>
              </a:r>
              <a:r>
                <a:t>Select</a:t>
              </a:r>
              <a:r>
                <a:rPr>
                  <a:solidFill>
                    <a:srgbClr val="000000"/>
                  </a:solidFill>
                </a:rPr>
                <a:t> </a:t>
              </a:r>
              <a:r>
                <a:rPr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Helvetica"/>
                </a:rPr>
                <a:t>가 가능하며</a:t>
              </a:r>
              <a:r>
                <a:rPr>
                  <a:solidFill>
                    <a:srgbClr val="000000"/>
                  </a:solidFill>
                </a:rPr>
                <a:t>,</a:t>
              </a:r>
              <a:r>
                <a:rPr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Helvetica"/>
                </a:rPr>
                <a:t> 해당 사원 클릭시 </a:t>
              </a:r>
            </a:p>
            <a:p>
              <a:pPr algn="ctr">
                <a:defRPr sz="1500"/>
              </a:pPr>
              <a:r>
                <a:rPr>
                  <a:latin typeface="+mj-lt"/>
                  <a:ea typeface="+mj-ea"/>
                  <a:cs typeface="+mj-cs"/>
                  <a:sym typeface="Helvetica"/>
                </a:rPr>
                <a:t>해당 사원의 </a:t>
              </a:r>
              <a:r>
                <a:rPr>
                  <a:solidFill>
                    <a:srgbClr val="FF0000"/>
                  </a:solidFill>
                  <a:latin typeface="+mj-lt"/>
                  <a:ea typeface="+mj-ea"/>
                  <a:cs typeface="+mj-cs"/>
                  <a:sym typeface="Helvetica"/>
                </a:rPr>
                <a:t>근태내역 확인</a:t>
              </a:r>
              <a:r>
                <a:rPr>
                  <a:latin typeface="+mj-lt"/>
                  <a:ea typeface="+mj-ea"/>
                  <a:cs typeface="+mj-cs"/>
                  <a:sym typeface="Helvetica"/>
                </a:rPr>
                <a:t>이 가능하다</a:t>
              </a:r>
              <a:r>
                <a:t>.</a:t>
              </a:r>
            </a:p>
          </p:txBody>
        </p:sp>
      </p:grpSp>
      <p:pic>
        <p:nvPicPr>
          <p:cNvPr id="2080" name="image95.png" descr="image95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" y="1980195"/>
            <a:ext cx="10972800" cy="2624994"/>
          </a:xfrm>
          <a:prstGeom prst="rect">
            <a:avLst/>
          </a:prstGeom>
          <a:ln w="12700">
            <a:miter lim="400000"/>
          </a:ln>
        </p:spPr>
      </p:pic>
      <p:sp>
        <p:nvSpPr>
          <p:cNvPr id="2081" name="직사각형"/>
          <p:cNvSpPr/>
          <p:nvPr/>
        </p:nvSpPr>
        <p:spPr>
          <a:xfrm>
            <a:off x="2357303" y="2222049"/>
            <a:ext cx="860569" cy="233396"/>
          </a:xfrm>
          <a:prstGeom prst="rect">
            <a:avLst/>
          </a:prstGeom>
          <a:ln w="25400">
            <a:solidFill>
              <a:schemeClr val="accent5"/>
            </a:solidFill>
          </a:ln>
        </p:spPr>
        <p:txBody>
          <a:bodyPr lIns="0" tIns="0" rIns="0" bIns="0" anchor="ctr"/>
          <a:lstStyle/>
          <a:p>
            <a:pPr algn="ctr">
              <a:defRPr sz="1500"/>
            </a:pPr>
            <a:endParaRPr/>
          </a:p>
        </p:txBody>
      </p:sp>
      <p:sp>
        <p:nvSpPr>
          <p:cNvPr id="2082" name="선"/>
          <p:cNvSpPr/>
          <p:nvPr/>
        </p:nvSpPr>
        <p:spPr>
          <a:xfrm>
            <a:off x="3217871" y="2338746"/>
            <a:ext cx="463475" cy="1"/>
          </a:xfrm>
          <a:prstGeom prst="line">
            <a:avLst/>
          </a:prstGeom>
          <a:ln w="25400">
            <a:solidFill>
              <a:schemeClr val="accent5"/>
            </a:solidFill>
            <a:tailEnd type="triangle"/>
          </a:ln>
        </p:spPr>
        <p:txBody>
          <a:bodyPr lIns="0" tIns="0" rIns="0" bIns="0"/>
          <a:lstStyle/>
          <a:p>
            <a:endParaRPr/>
          </a:p>
        </p:txBody>
      </p:sp>
      <p:pic>
        <p:nvPicPr>
          <p:cNvPr id="2083" name="image96.png" descr="image96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81345" y="2100159"/>
            <a:ext cx="962160" cy="1476582"/>
          </a:xfrm>
          <a:prstGeom prst="rect">
            <a:avLst/>
          </a:prstGeom>
          <a:ln w="12700">
            <a:miter lim="400000"/>
          </a:ln>
        </p:spPr>
      </p:pic>
      <p:sp>
        <p:nvSpPr>
          <p:cNvPr id="2084" name="직사각형"/>
          <p:cNvSpPr/>
          <p:nvPr/>
        </p:nvSpPr>
        <p:spPr>
          <a:xfrm>
            <a:off x="3681345" y="2105350"/>
            <a:ext cx="962160" cy="1471391"/>
          </a:xfrm>
          <a:prstGeom prst="rect">
            <a:avLst/>
          </a:prstGeom>
          <a:ln w="25400">
            <a:solidFill>
              <a:schemeClr val="accent5"/>
            </a:solidFill>
          </a:ln>
        </p:spPr>
        <p:txBody>
          <a:bodyPr lIns="0" tIns="0" rIns="0" bIns="0" anchor="ctr"/>
          <a:lstStyle/>
          <a:p>
            <a:pPr algn="ctr">
              <a:defRPr sz="1500"/>
            </a:pPr>
            <a:endParaRPr/>
          </a:p>
        </p:txBody>
      </p:sp>
      <p:sp>
        <p:nvSpPr>
          <p:cNvPr id="2085" name="직사각형"/>
          <p:cNvSpPr/>
          <p:nvPr/>
        </p:nvSpPr>
        <p:spPr>
          <a:xfrm>
            <a:off x="2798270" y="3021213"/>
            <a:ext cx="341976" cy="1488753"/>
          </a:xfrm>
          <a:prstGeom prst="rect">
            <a:avLst/>
          </a:prstGeom>
          <a:ln w="25400">
            <a:solidFill>
              <a:schemeClr val="accent5"/>
            </a:solidFill>
          </a:ln>
        </p:spPr>
        <p:txBody>
          <a:bodyPr lIns="0" tIns="0" rIns="0" bIns="0" anchor="ctr"/>
          <a:lstStyle/>
          <a:p>
            <a:pPr algn="ctr">
              <a:defRPr sz="1500"/>
            </a:pPr>
            <a:endParaRPr/>
          </a:p>
        </p:txBody>
      </p:sp>
      <p:sp>
        <p:nvSpPr>
          <p:cNvPr id="2097" name="연결선"/>
          <p:cNvSpPr/>
          <p:nvPr/>
        </p:nvSpPr>
        <p:spPr>
          <a:xfrm>
            <a:off x="3023696" y="4522591"/>
            <a:ext cx="18356" cy="2552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25400">
            <a:solidFill>
              <a:schemeClr val="accent5"/>
            </a:solidFill>
            <a:tailEnd type="triangle"/>
          </a:ln>
        </p:spPr>
        <p:txBody>
          <a:bodyPr/>
          <a:lstStyle/>
          <a:p>
            <a:endParaRPr/>
          </a:p>
        </p:txBody>
      </p:sp>
      <p:grpSp>
        <p:nvGrpSpPr>
          <p:cNvPr id="2089" name="그룹화"/>
          <p:cNvGrpSpPr/>
          <p:nvPr/>
        </p:nvGrpSpPr>
        <p:grpSpPr>
          <a:xfrm>
            <a:off x="1820259" y="4790513"/>
            <a:ext cx="2559416" cy="1585280"/>
            <a:chOff x="0" y="0"/>
            <a:chExt cx="2559415" cy="1585279"/>
          </a:xfrm>
        </p:grpSpPr>
        <p:sp>
          <p:nvSpPr>
            <p:cNvPr id="2087" name="직사각형"/>
            <p:cNvSpPr/>
            <p:nvPr/>
          </p:nvSpPr>
          <p:spPr>
            <a:xfrm>
              <a:off x="-1" y="-1"/>
              <a:ext cx="2559417" cy="1585281"/>
            </a:xfrm>
            <a:prstGeom prst="rect">
              <a:avLst/>
            </a:prstGeom>
            <a:noFill/>
            <a:ln w="25400" cap="flat">
              <a:solidFill>
                <a:schemeClr val="accent5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1500"/>
              </a:pPr>
              <a:endParaRPr/>
            </a:p>
          </p:txBody>
        </p:sp>
        <p:sp>
          <p:nvSpPr>
            <p:cNvPr id="2088" name="마찬가지로 사원들의…"/>
            <p:cNvSpPr txBox="1"/>
            <p:nvPr/>
          </p:nvSpPr>
          <p:spPr>
            <a:xfrm>
              <a:off x="58419" y="263361"/>
              <a:ext cx="2442577" cy="1058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1500"/>
              </a:pPr>
              <a:r>
                <a:rPr>
                  <a:latin typeface="+mj-lt"/>
                  <a:ea typeface="+mj-ea"/>
                  <a:cs typeface="+mj-cs"/>
                  <a:sym typeface="Helvetica"/>
                </a:rPr>
                <a:t>마찬가지로 사원들의 </a:t>
              </a:r>
            </a:p>
            <a:p>
              <a:pPr algn="ctr">
                <a:defRPr sz="1500">
                  <a:solidFill>
                    <a:srgbClr val="FF0000"/>
                  </a:solidFill>
                </a:defRPr>
              </a:pPr>
              <a:r>
                <a:rPr>
                  <a:latin typeface="+mj-lt"/>
                  <a:ea typeface="+mj-ea"/>
                  <a:cs typeface="+mj-cs"/>
                  <a:sym typeface="Helvetica"/>
                </a:rPr>
                <a:t>출퇴근 여부</a:t>
              </a:r>
              <a:r>
                <a:rPr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Helvetica"/>
                </a:rPr>
                <a:t>를 </a:t>
              </a:r>
            </a:p>
            <a:p>
              <a:pPr algn="ctr">
                <a:defRPr sz="1500"/>
              </a:pPr>
              <a:r>
                <a:rPr>
                  <a:latin typeface="+mj-lt"/>
                  <a:ea typeface="+mj-ea"/>
                  <a:cs typeface="+mj-cs"/>
                  <a:sym typeface="Helvetica"/>
                </a:rPr>
                <a:t>실시간으로</a:t>
              </a:r>
            </a:p>
            <a:p>
              <a:pPr algn="ctr">
                <a:defRPr sz="1500"/>
              </a:pPr>
              <a:r>
                <a:rPr>
                  <a:latin typeface="+mj-lt"/>
                  <a:ea typeface="+mj-ea"/>
                  <a:cs typeface="+mj-cs"/>
                  <a:sym typeface="Helvetica"/>
                </a:rPr>
                <a:t>확인이 가능하다</a:t>
              </a:r>
              <a:r>
                <a:t>.</a:t>
              </a:r>
            </a:p>
          </p:txBody>
        </p:sp>
      </p:grpSp>
      <p:sp>
        <p:nvSpPr>
          <p:cNvPr id="2090" name="직사각형"/>
          <p:cNvSpPr/>
          <p:nvPr/>
        </p:nvSpPr>
        <p:spPr>
          <a:xfrm>
            <a:off x="6862627" y="1980195"/>
            <a:ext cx="1355870" cy="358552"/>
          </a:xfrm>
          <a:prstGeom prst="rect">
            <a:avLst/>
          </a:prstGeom>
          <a:ln w="25400">
            <a:solidFill>
              <a:schemeClr val="accent5"/>
            </a:solidFill>
          </a:ln>
        </p:spPr>
        <p:txBody>
          <a:bodyPr lIns="0" tIns="0" rIns="0" bIns="0" anchor="ctr"/>
          <a:lstStyle/>
          <a:p>
            <a:pPr algn="ctr">
              <a:defRPr sz="1500"/>
            </a:pPr>
            <a:endParaRPr/>
          </a:p>
        </p:txBody>
      </p:sp>
      <p:sp>
        <p:nvSpPr>
          <p:cNvPr id="2091" name="선"/>
          <p:cNvSpPr/>
          <p:nvPr/>
        </p:nvSpPr>
        <p:spPr>
          <a:xfrm flipV="1">
            <a:off x="7540562" y="1609725"/>
            <a:ext cx="909672" cy="370471"/>
          </a:xfrm>
          <a:prstGeom prst="line">
            <a:avLst/>
          </a:prstGeom>
          <a:ln w="25400">
            <a:solidFill>
              <a:schemeClr val="accent5"/>
            </a:solidFill>
            <a:tailEnd type="triangle"/>
          </a:ln>
        </p:spPr>
        <p:txBody>
          <a:bodyPr lIns="0" tIns="0" rIns="0" bIns="0"/>
          <a:lstStyle/>
          <a:p>
            <a:endParaRPr/>
          </a:p>
        </p:txBody>
      </p:sp>
      <p:pic>
        <p:nvPicPr>
          <p:cNvPr id="2092" name="image83.png" descr="image83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16856" y="1333499"/>
            <a:ext cx="1416988" cy="459136"/>
          </a:xfrm>
          <a:prstGeom prst="rect">
            <a:avLst/>
          </a:prstGeom>
          <a:ln w="12700">
            <a:miter lim="400000"/>
          </a:ln>
        </p:spPr>
      </p:pic>
      <p:sp>
        <p:nvSpPr>
          <p:cNvPr id="2093" name="직사각형"/>
          <p:cNvSpPr/>
          <p:nvPr/>
        </p:nvSpPr>
        <p:spPr>
          <a:xfrm>
            <a:off x="8547416" y="1333499"/>
            <a:ext cx="1355870" cy="461461"/>
          </a:xfrm>
          <a:prstGeom prst="rect">
            <a:avLst/>
          </a:prstGeom>
          <a:ln w="25400">
            <a:solidFill>
              <a:schemeClr val="accent5"/>
            </a:solidFill>
          </a:ln>
        </p:spPr>
        <p:txBody>
          <a:bodyPr lIns="0" tIns="0" rIns="0" bIns="0" anchor="ctr"/>
          <a:lstStyle/>
          <a:p>
            <a:pPr algn="ctr">
              <a:defRPr sz="1500"/>
            </a:pPr>
            <a:endParaRPr/>
          </a:p>
        </p:txBody>
      </p:sp>
      <p:grpSp>
        <p:nvGrpSpPr>
          <p:cNvPr id="2096" name="그룹화"/>
          <p:cNvGrpSpPr/>
          <p:nvPr/>
        </p:nvGrpSpPr>
        <p:grpSpPr>
          <a:xfrm>
            <a:off x="8061140" y="910254"/>
            <a:ext cx="2328419" cy="333379"/>
            <a:chOff x="0" y="0"/>
            <a:chExt cx="2064343" cy="333378"/>
          </a:xfrm>
        </p:grpSpPr>
        <p:sp>
          <p:nvSpPr>
            <p:cNvPr id="2094" name="직사각형"/>
            <p:cNvSpPr/>
            <p:nvPr/>
          </p:nvSpPr>
          <p:spPr>
            <a:xfrm>
              <a:off x="0" y="21043"/>
              <a:ext cx="2064344" cy="291292"/>
            </a:xfrm>
            <a:prstGeom prst="rect">
              <a:avLst/>
            </a:prstGeom>
            <a:noFill/>
            <a:ln w="25400" cap="flat">
              <a:solidFill>
                <a:schemeClr val="accent5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1500"/>
              </a:pPr>
              <a:endParaRPr/>
            </a:p>
          </p:txBody>
        </p:sp>
        <p:sp>
          <p:nvSpPr>
            <p:cNvPr id="2095" name="한달 단위로 조회 가능"/>
            <p:cNvSpPr txBox="1"/>
            <p:nvPr/>
          </p:nvSpPr>
          <p:spPr>
            <a:xfrm>
              <a:off x="58419" y="0"/>
              <a:ext cx="1947505" cy="3333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500"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pPr>
                <a:defRPr>
                  <a:latin typeface="+mn-lt"/>
                  <a:ea typeface="+mn-ea"/>
                  <a:cs typeface="+mn-cs"/>
                  <a:sym typeface="Calibri"/>
                </a:defRPr>
              </a:pPr>
              <a:r>
                <a:rPr>
                  <a:latin typeface="+mj-lt"/>
                  <a:ea typeface="+mj-ea"/>
                  <a:cs typeface="+mj-cs"/>
                  <a:sym typeface="Helvetica"/>
                </a:rPr>
                <a:t>한달 단위로 조회 가능</a:t>
              </a:r>
            </a:p>
          </p:txBody>
        </p:sp>
      </p:grpSp>
    </p:spTree>
  </p:cSld>
  <p:clrMapOvr>
    <a:masterClrMapping/>
  </p:clrMapOvr>
  <p:transition spd="med"/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9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905732" y="617796"/>
            <a:ext cx="10380537" cy="54572"/>
          </a:xfrm>
          <a:prstGeom prst="rect">
            <a:avLst/>
          </a:prstGeom>
          <a:ln w="12700">
            <a:miter lim="400000"/>
          </a:ln>
        </p:spPr>
      </p:pic>
      <p:sp>
        <p:nvSpPr>
          <p:cNvPr id="2100" name="기능별 시연"/>
          <p:cNvSpPr txBox="1"/>
          <p:nvPr/>
        </p:nvSpPr>
        <p:spPr>
          <a:xfrm>
            <a:off x="1131170" y="154780"/>
            <a:ext cx="4323798" cy="4276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1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기능별 시연</a:t>
            </a:r>
          </a:p>
        </p:txBody>
      </p:sp>
      <p:sp>
        <p:nvSpPr>
          <p:cNvPr id="2101" name="로그인 페이지"/>
          <p:cNvSpPr txBox="1"/>
          <p:nvPr/>
        </p:nvSpPr>
        <p:spPr>
          <a:xfrm>
            <a:off x="3834884" y="3020372"/>
            <a:ext cx="4522232" cy="817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45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로그인 페이지</a:t>
            </a:r>
          </a:p>
        </p:txBody>
      </p:sp>
      <p:pic>
        <p:nvPicPr>
          <p:cNvPr id="2102" name="image19.png" descr="image19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5849" y="57209"/>
            <a:ext cx="1640418" cy="61515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4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905732" y="617796"/>
            <a:ext cx="10380537" cy="54572"/>
          </a:xfrm>
          <a:prstGeom prst="rect">
            <a:avLst/>
          </a:prstGeom>
          <a:ln w="12700">
            <a:miter lim="400000"/>
          </a:ln>
        </p:spPr>
      </p:pic>
      <p:sp>
        <p:nvSpPr>
          <p:cNvPr id="2105" name="로그인 페이지"/>
          <p:cNvSpPr txBox="1"/>
          <p:nvPr/>
        </p:nvSpPr>
        <p:spPr>
          <a:xfrm>
            <a:off x="1131170" y="154781"/>
            <a:ext cx="4323798" cy="427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indent="84138">
              <a:defRPr sz="21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로그인 페이지</a:t>
            </a:r>
          </a:p>
        </p:txBody>
      </p:sp>
      <p:pic>
        <p:nvPicPr>
          <p:cNvPr id="2106" name="image19.png" descr="image19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5849" y="57209"/>
            <a:ext cx="1640418" cy="61515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109" name="그룹화"/>
          <p:cNvGrpSpPr/>
          <p:nvPr/>
        </p:nvGrpSpPr>
        <p:grpSpPr>
          <a:xfrm>
            <a:off x="227244" y="907370"/>
            <a:ext cx="3860479" cy="2771851"/>
            <a:chOff x="-196" y="0"/>
            <a:chExt cx="3860477" cy="2771850"/>
          </a:xfrm>
        </p:grpSpPr>
        <p:pic>
          <p:nvPicPr>
            <p:cNvPr id="2107" name="스크린샷 2024-01-17 오후 9.01.50.png" descr="스크린샷 2024-01-17 오후 9.01.50.png"/>
            <p:cNvPicPr>
              <a:picLocks noChangeAspect="1"/>
            </p:cNvPicPr>
            <p:nvPr/>
          </p:nvPicPr>
          <p:blipFill>
            <a:blip r:embed="rId4"/>
            <a:srcRect l="28096" t="14300" r="28099" b="26040"/>
            <a:stretch>
              <a:fillRect/>
            </a:stretch>
          </p:blipFill>
          <p:spPr>
            <a:xfrm>
              <a:off x="-197" y="57956"/>
              <a:ext cx="3860479" cy="26563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25" h="21509" extrusionOk="0">
                  <a:moveTo>
                    <a:pt x="4052" y="2"/>
                  </a:moveTo>
                  <a:cubicBezTo>
                    <a:pt x="-301" y="15"/>
                    <a:pt x="284" y="99"/>
                    <a:pt x="127" y="584"/>
                  </a:cubicBezTo>
                  <a:lnTo>
                    <a:pt x="20" y="925"/>
                  </a:lnTo>
                  <a:lnTo>
                    <a:pt x="5" y="10630"/>
                  </a:lnTo>
                  <a:cubicBezTo>
                    <a:pt x="-8" y="21266"/>
                    <a:pt x="-17" y="20767"/>
                    <a:pt x="267" y="21177"/>
                  </a:cubicBezTo>
                  <a:cubicBezTo>
                    <a:pt x="336" y="21278"/>
                    <a:pt x="466" y="21392"/>
                    <a:pt x="556" y="21431"/>
                  </a:cubicBezTo>
                  <a:cubicBezTo>
                    <a:pt x="795" y="21534"/>
                    <a:pt x="19697" y="21537"/>
                    <a:pt x="19945" y="21434"/>
                  </a:cubicBezTo>
                  <a:cubicBezTo>
                    <a:pt x="20048" y="21392"/>
                    <a:pt x="20192" y="21274"/>
                    <a:pt x="20262" y="21174"/>
                  </a:cubicBezTo>
                  <a:cubicBezTo>
                    <a:pt x="20546" y="20766"/>
                    <a:pt x="20533" y="21266"/>
                    <a:pt x="20519" y="10630"/>
                  </a:cubicBezTo>
                  <a:lnTo>
                    <a:pt x="20509" y="925"/>
                  </a:lnTo>
                  <a:lnTo>
                    <a:pt x="20399" y="584"/>
                  </a:lnTo>
                  <a:cubicBezTo>
                    <a:pt x="20190" y="-63"/>
                    <a:pt x="21299" y="2"/>
                    <a:pt x="10262" y="2"/>
                  </a:cubicBezTo>
                  <a:cubicBezTo>
                    <a:pt x="7503" y="2"/>
                    <a:pt x="5503" y="-2"/>
                    <a:pt x="4052" y="2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sp>
          <p:nvSpPr>
            <p:cNvPr id="2108" name="직사각형"/>
            <p:cNvSpPr/>
            <p:nvPr/>
          </p:nvSpPr>
          <p:spPr>
            <a:xfrm>
              <a:off x="3968" y="0"/>
              <a:ext cx="3852516" cy="2771851"/>
            </a:xfrm>
            <a:prstGeom prst="rect">
              <a:avLst/>
            </a:prstGeom>
            <a:noFill/>
            <a:ln w="25400" cap="flat">
              <a:solidFill>
                <a:schemeClr val="accent5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1500"/>
              </a:pPr>
              <a:endParaRPr/>
            </a:p>
          </p:txBody>
        </p:sp>
      </p:grpSp>
      <p:pic>
        <p:nvPicPr>
          <p:cNvPr id="2110" name="붙여넣은 동영상.png" descr="붙여넣은 동영상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27839" y="1176094"/>
            <a:ext cx="5955991" cy="223440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114" name="그룹화"/>
          <p:cNvGrpSpPr/>
          <p:nvPr/>
        </p:nvGrpSpPr>
        <p:grpSpPr>
          <a:xfrm>
            <a:off x="5987214" y="3863018"/>
            <a:ext cx="5955991" cy="2797252"/>
            <a:chOff x="-1" y="0"/>
            <a:chExt cx="5955989" cy="2797250"/>
          </a:xfrm>
        </p:grpSpPr>
        <p:sp>
          <p:nvSpPr>
            <p:cNvPr id="2111" name="직사각형"/>
            <p:cNvSpPr/>
            <p:nvPr/>
          </p:nvSpPr>
          <p:spPr>
            <a:xfrm>
              <a:off x="-2" y="0"/>
              <a:ext cx="5955991" cy="2797251"/>
            </a:xfrm>
            <a:prstGeom prst="rect">
              <a:avLst/>
            </a:prstGeom>
            <a:noFill/>
            <a:ln w="25400" cap="flat">
              <a:solidFill>
                <a:schemeClr val="accent5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1500"/>
              </a:pPr>
              <a:endParaRPr/>
            </a:p>
          </p:txBody>
        </p:sp>
        <p:sp>
          <p:nvSpPr>
            <p:cNvPr id="2112" name="또한 index 페이지를 비롯한 모든 페이지는…"/>
            <p:cNvSpPr txBox="1"/>
            <p:nvPr/>
          </p:nvSpPr>
          <p:spPr>
            <a:xfrm>
              <a:off x="153603" y="720312"/>
              <a:ext cx="5648783" cy="135662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 algn="ctr">
                <a:defRPr sz="1500"/>
              </a:pPr>
              <a:r>
                <a:rPr dirty="0" err="1"/>
                <a:t>또한</a:t>
              </a:r>
              <a:r>
                <a:rPr dirty="0"/>
                <a:t> index </a:t>
              </a:r>
              <a:r>
                <a:rPr dirty="0" err="1"/>
                <a:t>페이지를</a:t>
              </a:r>
              <a:r>
                <a:rPr dirty="0"/>
                <a:t> </a:t>
              </a:r>
              <a:r>
                <a:rPr dirty="0" err="1"/>
                <a:t>비롯한</a:t>
              </a:r>
              <a:r>
                <a:rPr dirty="0"/>
                <a:t> </a:t>
              </a:r>
              <a:r>
                <a:rPr dirty="0" err="1"/>
                <a:t>모든</a:t>
              </a:r>
              <a:r>
                <a:rPr dirty="0"/>
                <a:t> </a:t>
              </a:r>
              <a:r>
                <a:rPr dirty="0" err="1"/>
                <a:t>페이지는</a:t>
              </a:r>
              <a:r>
                <a:rPr dirty="0"/>
                <a:t> </a:t>
              </a:r>
            </a:p>
            <a:p>
              <a:pPr algn="ctr">
                <a:defRPr sz="1500"/>
              </a:pPr>
              <a:r>
                <a:rPr dirty="0" err="1"/>
                <a:t>로그인이</a:t>
              </a:r>
              <a:r>
                <a:rPr dirty="0"/>
                <a:t> </a:t>
              </a:r>
              <a:r>
                <a:rPr dirty="0" err="1"/>
                <a:t>되어야만</a:t>
              </a:r>
              <a:r>
                <a:rPr dirty="0"/>
                <a:t> </a:t>
              </a:r>
              <a:r>
                <a:rPr dirty="0" err="1"/>
                <a:t>접근이</a:t>
              </a:r>
              <a:r>
                <a:rPr dirty="0"/>
                <a:t> </a:t>
              </a:r>
              <a:r>
                <a:rPr dirty="0" err="1"/>
                <a:t>가능하도록</a:t>
              </a:r>
              <a:r>
                <a:rPr dirty="0"/>
                <a:t> AOP </a:t>
              </a:r>
              <a:r>
                <a:rPr dirty="0" err="1"/>
                <a:t>설정해둔다</a:t>
              </a:r>
              <a:r>
                <a:rPr dirty="0"/>
                <a:t>.</a:t>
              </a:r>
            </a:p>
            <a:p>
              <a:pPr algn="ctr">
                <a:defRPr sz="1500"/>
              </a:pPr>
              <a:endParaRPr dirty="0"/>
            </a:p>
            <a:p>
              <a:pPr algn="ctr">
                <a:defRPr sz="1500"/>
              </a:pPr>
              <a:r>
                <a:rPr dirty="0" err="1"/>
                <a:t>컨트롤러의</a:t>
              </a:r>
              <a:r>
                <a:rPr dirty="0"/>
                <a:t> Action </a:t>
              </a:r>
              <a:r>
                <a:rPr dirty="0" err="1"/>
                <a:t>앞에</a:t>
              </a:r>
              <a:r>
                <a:rPr dirty="0"/>
                <a:t> </a:t>
              </a:r>
              <a:r>
                <a:rPr dirty="0" err="1"/>
                <a:t>requiredLogin</a:t>
              </a:r>
              <a:r>
                <a:rPr dirty="0"/>
                <a:t>_ 를 </a:t>
              </a:r>
              <a:r>
                <a:rPr dirty="0" err="1"/>
                <a:t>추가하도록</a:t>
              </a:r>
              <a:r>
                <a:rPr dirty="0"/>
                <a:t> </a:t>
              </a:r>
              <a:r>
                <a:rPr dirty="0" err="1"/>
                <a:t>한다</a:t>
              </a:r>
              <a:r>
                <a:rPr dirty="0"/>
                <a:t>.</a:t>
              </a:r>
            </a:p>
          </p:txBody>
        </p:sp>
        <p:pic>
          <p:nvPicPr>
            <p:cNvPr id="2113" name="붙여넣은 동영상.png" descr="붙여넣은 동영상.png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3603" y="126529"/>
              <a:ext cx="5557216" cy="76504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2117" name="로그인 버튼 또는 비밀번호 입력후 ENTER 키를 누르면…"/>
          <p:cNvGrpSpPr/>
          <p:nvPr/>
        </p:nvGrpSpPr>
        <p:grpSpPr>
          <a:xfrm>
            <a:off x="7183677" y="1702395"/>
            <a:ext cx="4912142" cy="1676150"/>
            <a:chOff x="0" y="9282"/>
            <a:chExt cx="4311097" cy="1676149"/>
          </a:xfrm>
        </p:grpSpPr>
        <p:sp>
          <p:nvSpPr>
            <p:cNvPr id="2115" name="직사각형"/>
            <p:cNvSpPr/>
            <p:nvPr/>
          </p:nvSpPr>
          <p:spPr>
            <a:xfrm>
              <a:off x="0" y="9282"/>
              <a:ext cx="4311097" cy="1676149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4E9971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1500"/>
              </a:pPr>
              <a:endParaRPr/>
            </a:p>
          </p:txBody>
        </p:sp>
        <p:sp>
          <p:nvSpPr>
            <p:cNvPr id="2116" name="로그인 버튼 또는 비밀번호 입력후 ENTER 키를 누르면…"/>
            <p:cNvSpPr txBox="1"/>
            <p:nvPr/>
          </p:nvSpPr>
          <p:spPr>
            <a:xfrm>
              <a:off x="12700" y="108695"/>
              <a:ext cx="4285697" cy="14773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 algn="ctr">
                <a:defRPr sz="1500"/>
              </a:pPr>
              <a:r>
                <a:rPr dirty="0" err="1"/>
                <a:t>로그인</a:t>
              </a:r>
              <a:r>
                <a:rPr dirty="0"/>
                <a:t> </a:t>
              </a:r>
              <a:r>
                <a:rPr dirty="0" err="1"/>
                <a:t>버튼</a:t>
              </a:r>
              <a:r>
                <a:rPr dirty="0"/>
                <a:t> </a:t>
              </a:r>
              <a:r>
                <a:rPr dirty="0" err="1"/>
                <a:t>또는</a:t>
              </a:r>
              <a:r>
                <a:rPr dirty="0"/>
                <a:t> </a:t>
              </a:r>
              <a:r>
                <a:rPr dirty="0" err="1"/>
                <a:t>비밀번호</a:t>
              </a:r>
              <a:r>
                <a:rPr dirty="0"/>
                <a:t> </a:t>
              </a:r>
              <a:r>
                <a:rPr dirty="0" err="1"/>
                <a:t>입력후</a:t>
              </a:r>
              <a:r>
                <a:rPr dirty="0"/>
                <a:t> ENTER </a:t>
              </a:r>
              <a:r>
                <a:rPr dirty="0" err="1"/>
                <a:t>키를</a:t>
              </a:r>
              <a:r>
                <a:rPr dirty="0"/>
                <a:t> </a:t>
              </a:r>
              <a:r>
                <a:rPr dirty="0" err="1"/>
                <a:t>누르면</a:t>
              </a:r>
              <a:endParaRPr dirty="0"/>
            </a:p>
            <a:p>
              <a:pPr algn="ctr">
                <a:defRPr sz="1500"/>
              </a:pPr>
              <a:r>
                <a:rPr dirty="0" err="1"/>
                <a:t>해당</a:t>
              </a:r>
              <a:r>
                <a:rPr dirty="0"/>
                <a:t> Form 이 Post </a:t>
              </a:r>
              <a:r>
                <a:rPr dirty="0" err="1"/>
                <a:t>방식으로</a:t>
              </a:r>
              <a:r>
                <a:rPr dirty="0"/>
                <a:t> submit </a:t>
              </a:r>
              <a:r>
                <a:rPr dirty="0" err="1"/>
                <a:t>처리한다</a:t>
              </a:r>
              <a:r>
                <a:rPr dirty="0"/>
                <a:t>.</a:t>
              </a:r>
            </a:p>
            <a:p>
              <a:pPr algn="ctr">
                <a:defRPr sz="1500"/>
              </a:pPr>
              <a:endParaRPr dirty="0"/>
            </a:p>
            <a:p>
              <a:pPr algn="ctr">
                <a:defRPr sz="1500"/>
              </a:pPr>
              <a:r>
                <a:rPr dirty="0"/>
                <a:t>Form </a:t>
              </a:r>
              <a:r>
                <a:rPr dirty="0" err="1"/>
                <a:t>으로</a:t>
              </a:r>
              <a:r>
                <a:rPr dirty="0"/>
                <a:t> </a:t>
              </a:r>
              <a:r>
                <a:rPr dirty="0" err="1"/>
                <a:t>입력받은</a:t>
              </a:r>
              <a:r>
                <a:rPr dirty="0"/>
                <a:t> 값 중 </a:t>
              </a:r>
              <a:r>
                <a:rPr dirty="0" err="1"/>
                <a:t>비밀번호의</a:t>
              </a:r>
              <a:r>
                <a:rPr dirty="0"/>
                <a:t> </a:t>
              </a:r>
              <a:r>
                <a:rPr dirty="0" err="1"/>
                <a:t>경우</a:t>
              </a:r>
              <a:r>
                <a:rPr dirty="0"/>
                <a:t> </a:t>
              </a:r>
            </a:p>
            <a:p>
              <a:pPr algn="ctr">
                <a:defRPr sz="1500"/>
              </a:pPr>
              <a:r>
                <a:rPr dirty="0"/>
                <a:t>Sha256 </a:t>
              </a:r>
              <a:r>
                <a:rPr dirty="0" err="1"/>
                <a:t>단방향</a:t>
              </a:r>
              <a:r>
                <a:rPr dirty="0"/>
                <a:t> </a:t>
              </a:r>
              <a:r>
                <a:rPr dirty="0" err="1"/>
                <a:t>암호화를</a:t>
              </a:r>
              <a:r>
                <a:rPr dirty="0"/>
                <a:t> </a:t>
              </a:r>
              <a:r>
                <a:rPr dirty="0" err="1"/>
                <a:t>통해</a:t>
              </a:r>
              <a:r>
                <a:rPr dirty="0"/>
                <a:t> </a:t>
              </a:r>
              <a:r>
                <a:rPr dirty="0" err="1"/>
                <a:t>변경시켜</a:t>
              </a:r>
              <a:r>
                <a:rPr dirty="0"/>
                <a:t> </a:t>
              </a:r>
              <a:r>
                <a:rPr dirty="0" err="1"/>
                <a:t>유지</a:t>
              </a:r>
              <a:endParaRPr dirty="0"/>
            </a:p>
            <a:p>
              <a:pPr algn="ctr">
                <a:defRPr sz="1500"/>
              </a:pPr>
              <a:r>
                <a:rPr dirty="0" err="1"/>
                <a:t>해당</a:t>
              </a:r>
              <a:r>
                <a:rPr dirty="0"/>
                <a:t> </a:t>
              </a:r>
              <a:r>
                <a:rPr dirty="0" err="1"/>
                <a:t>값과</a:t>
              </a:r>
              <a:r>
                <a:rPr dirty="0"/>
                <a:t> </a:t>
              </a:r>
              <a:r>
                <a:rPr dirty="0" err="1"/>
                <a:t>데이터</a:t>
              </a:r>
              <a:r>
                <a:rPr dirty="0"/>
                <a:t> </a:t>
              </a:r>
              <a:r>
                <a:rPr dirty="0" err="1"/>
                <a:t>베이스의</a:t>
              </a:r>
              <a:r>
                <a:rPr dirty="0"/>
                <a:t> </a:t>
              </a:r>
              <a:r>
                <a:rPr dirty="0" err="1"/>
                <a:t>값을</a:t>
              </a:r>
              <a:r>
                <a:rPr dirty="0"/>
                <a:t> </a:t>
              </a:r>
              <a:r>
                <a:rPr dirty="0" err="1"/>
                <a:t>비교해</a:t>
              </a:r>
              <a:r>
                <a:rPr dirty="0"/>
                <a:t> </a:t>
              </a:r>
              <a:r>
                <a:rPr dirty="0" err="1"/>
                <a:t>로그인</a:t>
              </a:r>
              <a:r>
                <a:rPr dirty="0"/>
                <a:t> </a:t>
              </a:r>
              <a:r>
                <a:rPr dirty="0" err="1"/>
                <a:t>처리한다</a:t>
              </a:r>
              <a:r>
                <a:rPr dirty="0"/>
                <a:t>.</a:t>
              </a:r>
            </a:p>
          </p:txBody>
        </p:sp>
      </p:grpSp>
      <p:pic>
        <p:nvPicPr>
          <p:cNvPr id="2118" name="스크린샷 2024-01-17 오후 9.53.14.png" descr="스크린샷 2024-01-17 오후 9.53.14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6329" y="3725379"/>
            <a:ext cx="5367814" cy="307252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0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905732" y="617796"/>
            <a:ext cx="10380537" cy="54572"/>
          </a:xfrm>
          <a:prstGeom prst="rect">
            <a:avLst/>
          </a:prstGeom>
          <a:ln w="12700">
            <a:miter lim="400000"/>
          </a:ln>
        </p:spPr>
      </p:pic>
      <p:sp>
        <p:nvSpPr>
          <p:cNvPr id="2121" name="기능별 시연"/>
          <p:cNvSpPr txBox="1"/>
          <p:nvPr/>
        </p:nvSpPr>
        <p:spPr>
          <a:xfrm>
            <a:off x="1131170" y="154780"/>
            <a:ext cx="4323798" cy="4276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1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기능별 시연</a:t>
            </a:r>
          </a:p>
        </p:txBody>
      </p:sp>
      <p:sp>
        <p:nvSpPr>
          <p:cNvPr id="2122" name="인덱스 페이지"/>
          <p:cNvSpPr txBox="1"/>
          <p:nvPr/>
        </p:nvSpPr>
        <p:spPr>
          <a:xfrm>
            <a:off x="3834884" y="3020372"/>
            <a:ext cx="4522232" cy="817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45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인덱스 페이지</a:t>
            </a:r>
          </a:p>
        </p:txBody>
      </p:sp>
      <p:pic>
        <p:nvPicPr>
          <p:cNvPr id="2123" name="image19.png" descr="image19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5849" y="57209"/>
            <a:ext cx="1640418" cy="61515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5" name="스크린샷 2024-01-17 오후 8.59.40.png" descr="스크린샷 2024-01-17 오후 8.59.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" y="746985"/>
            <a:ext cx="12192002" cy="6159503"/>
          </a:xfrm>
          <a:prstGeom prst="rect">
            <a:avLst/>
          </a:prstGeom>
          <a:ln w="12700">
            <a:miter lim="400000"/>
          </a:ln>
        </p:spPr>
      </p:pic>
      <p:pic>
        <p:nvPicPr>
          <p:cNvPr id="2126" name="스크린샷 2024-01-17 오후 8.59.40.png" descr="스크린샷 2024-01-17 오후 8.59.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" y="746985"/>
            <a:ext cx="12192002" cy="6159503"/>
          </a:xfrm>
          <a:prstGeom prst="rect">
            <a:avLst/>
          </a:prstGeom>
          <a:ln w="12700">
            <a:miter lim="400000"/>
          </a:ln>
        </p:spPr>
      </p:pic>
      <p:pic>
        <p:nvPicPr>
          <p:cNvPr id="2127" name="붙여넣은 동영상.png" descr="붙여넣은 동영상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5487" y="1035558"/>
            <a:ext cx="4044459" cy="2338504"/>
          </a:xfrm>
          <a:prstGeom prst="rect">
            <a:avLst/>
          </a:prstGeom>
          <a:ln w="12700">
            <a:miter lim="400000"/>
          </a:ln>
        </p:spPr>
      </p:pic>
      <p:pic>
        <p:nvPicPr>
          <p:cNvPr id="2128" name="Object 4" descr="Object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905732" y="617796"/>
            <a:ext cx="10380537" cy="54572"/>
          </a:xfrm>
          <a:prstGeom prst="rect">
            <a:avLst/>
          </a:prstGeom>
          <a:ln w="12700">
            <a:miter lim="400000"/>
          </a:ln>
        </p:spPr>
      </p:pic>
      <p:sp>
        <p:nvSpPr>
          <p:cNvPr id="2129" name="메인 인덱스 페이지 - Tile-layout 활용"/>
          <p:cNvSpPr txBox="1"/>
          <p:nvPr/>
        </p:nvSpPr>
        <p:spPr>
          <a:xfrm>
            <a:off x="1131170" y="154780"/>
            <a:ext cx="6412653" cy="4276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indent="84138">
              <a:defRPr sz="2100" b="1"/>
            </a:pPr>
            <a:r>
              <a:t>메인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인덱스 페이지 - Tile-layout 활용</a:t>
            </a:r>
          </a:p>
        </p:txBody>
      </p:sp>
      <p:pic>
        <p:nvPicPr>
          <p:cNvPr id="2130" name="image19.png" descr="image19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45849" y="57209"/>
            <a:ext cx="1640418" cy="61515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133" name="Header Tile…"/>
          <p:cNvGrpSpPr/>
          <p:nvPr/>
        </p:nvGrpSpPr>
        <p:grpSpPr>
          <a:xfrm>
            <a:off x="5293547" y="722376"/>
            <a:ext cx="4361313" cy="504386"/>
            <a:chOff x="0" y="0"/>
            <a:chExt cx="4361312" cy="504385"/>
          </a:xfrm>
        </p:grpSpPr>
        <p:sp>
          <p:nvSpPr>
            <p:cNvPr id="2131" name="직사각형"/>
            <p:cNvSpPr/>
            <p:nvPr/>
          </p:nvSpPr>
          <p:spPr>
            <a:xfrm>
              <a:off x="0" y="-1"/>
              <a:ext cx="4361313" cy="50438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4E9971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1300"/>
              </a:pPr>
              <a:endParaRPr/>
            </a:p>
          </p:txBody>
        </p:sp>
        <p:sp>
          <p:nvSpPr>
            <p:cNvPr id="2132" name="Header Tile…"/>
            <p:cNvSpPr txBox="1"/>
            <p:nvPr/>
          </p:nvSpPr>
          <p:spPr>
            <a:xfrm>
              <a:off x="12700" y="3273"/>
              <a:ext cx="4335913" cy="4978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 algn="ctr">
                <a:defRPr sz="1300"/>
              </a:pPr>
              <a:r>
                <a:t>Header Tile </a:t>
              </a:r>
            </a:p>
            <a:p>
              <a:pPr algn="ctr">
                <a:defRPr sz="1300"/>
              </a:pPr>
              <a:r>
                <a:t>현재시각 및 Loginuser logout / websocket 기능 구현</a:t>
              </a:r>
            </a:p>
          </p:txBody>
        </p:sp>
      </p:grpSp>
      <p:sp>
        <p:nvSpPr>
          <p:cNvPr id="2134" name="직사각형"/>
          <p:cNvSpPr/>
          <p:nvPr/>
        </p:nvSpPr>
        <p:spPr>
          <a:xfrm>
            <a:off x="9930413" y="759874"/>
            <a:ext cx="2216130" cy="402216"/>
          </a:xfrm>
          <a:prstGeom prst="rect">
            <a:avLst/>
          </a:prstGeom>
          <a:ln w="25400">
            <a:solidFill>
              <a:schemeClr val="accent5"/>
            </a:solidFill>
          </a:ln>
        </p:spPr>
        <p:txBody>
          <a:bodyPr lIns="0" tIns="0" rIns="0" bIns="0" anchor="ctr"/>
          <a:lstStyle/>
          <a:p>
            <a:pPr algn="ctr">
              <a:defRPr sz="1500"/>
            </a:pPr>
            <a:endParaRPr/>
          </a:p>
        </p:txBody>
      </p:sp>
      <p:sp>
        <p:nvSpPr>
          <p:cNvPr id="2135" name="선"/>
          <p:cNvSpPr/>
          <p:nvPr/>
        </p:nvSpPr>
        <p:spPr>
          <a:xfrm flipH="1">
            <a:off x="9666727" y="1014561"/>
            <a:ext cx="257745" cy="2"/>
          </a:xfrm>
          <a:prstGeom prst="line">
            <a:avLst/>
          </a:prstGeom>
          <a:ln w="25400">
            <a:solidFill>
              <a:schemeClr val="accent5"/>
            </a:solidFill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grpSp>
        <p:nvGrpSpPr>
          <p:cNvPr id="2138" name="SideBar Tile…"/>
          <p:cNvGrpSpPr/>
          <p:nvPr/>
        </p:nvGrpSpPr>
        <p:grpSpPr>
          <a:xfrm>
            <a:off x="2541314" y="1962617"/>
            <a:ext cx="4911671" cy="1821323"/>
            <a:chOff x="0" y="0"/>
            <a:chExt cx="4704534" cy="1821321"/>
          </a:xfrm>
        </p:grpSpPr>
        <p:sp>
          <p:nvSpPr>
            <p:cNvPr id="2136" name="직사각형"/>
            <p:cNvSpPr/>
            <p:nvPr/>
          </p:nvSpPr>
          <p:spPr>
            <a:xfrm>
              <a:off x="0" y="0"/>
              <a:ext cx="4704535" cy="1821322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4E9971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1300"/>
              </a:pPr>
              <a:endParaRPr/>
            </a:p>
          </p:txBody>
        </p:sp>
        <p:sp>
          <p:nvSpPr>
            <p:cNvPr id="2137" name="SideBar Tile…"/>
            <p:cNvSpPr txBox="1"/>
            <p:nvPr/>
          </p:nvSpPr>
          <p:spPr>
            <a:xfrm>
              <a:off x="12700" y="99084"/>
              <a:ext cx="4679135" cy="16231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 algn="ctr">
                <a:defRPr sz="1300"/>
              </a:pPr>
              <a:r>
                <a:rPr dirty="0" err="1"/>
                <a:t>SideBar</a:t>
              </a:r>
              <a:r>
                <a:rPr dirty="0"/>
                <a:t> Tile </a:t>
              </a:r>
            </a:p>
            <a:p>
              <a:pPr algn="ctr">
                <a:defRPr sz="1300"/>
              </a:pPr>
              <a:r>
                <a:rPr dirty="0"/>
                <a:t>Toggle </a:t>
              </a:r>
              <a:r>
                <a:rPr dirty="0" err="1"/>
                <a:t>기능으로</a:t>
              </a:r>
              <a:r>
                <a:rPr dirty="0"/>
                <a:t> </a:t>
              </a:r>
              <a:r>
                <a:rPr dirty="0" err="1"/>
                <a:t>사이드</a:t>
              </a:r>
              <a:r>
                <a:rPr dirty="0"/>
                <a:t> 탭 </a:t>
              </a:r>
              <a:r>
                <a:rPr dirty="0" err="1"/>
                <a:t>구성</a:t>
              </a:r>
              <a:r>
                <a:rPr dirty="0"/>
                <a:t> </a:t>
              </a:r>
            </a:p>
            <a:p>
              <a:pPr algn="ctr">
                <a:defRPr sz="1300"/>
              </a:pPr>
              <a:r>
                <a:rPr dirty="0"/>
                <a:t>Contents  Tile </a:t>
              </a:r>
              <a:r>
                <a:rPr dirty="0" err="1"/>
                <a:t>에서</a:t>
              </a:r>
              <a:r>
                <a:rPr dirty="0"/>
                <a:t> </a:t>
              </a:r>
              <a:r>
                <a:rPr dirty="0" err="1"/>
                <a:t>작업시</a:t>
              </a:r>
              <a:r>
                <a:rPr dirty="0"/>
                <a:t> </a:t>
              </a:r>
              <a:r>
                <a:rPr dirty="0" err="1"/>
                <a:t>사이드바가</a:t>
              </a:r>
              <a:r>
                <a:rPr dirty="0"/>
                <a:t> </a:t>
              </a:r>
              <a:r>
                <a:rPr dirty="0" err="1"/>
                <a:t>자동으로</a:t>
              </a:r>
              <a:r>
                <a:rPr dirty="0"/>
                <a:t> </a:t>
              </a:r>
              <a:r>
                <a:rPr dirty="0" err="1"/>
                <a:t>닫히도록</a:t>
              </a:r>
              <a:r>
                <a:rPr dirty="0"/>
                <a:t> </a:t>
              </a:r>
              <a:r>
                <a:rPr dirty="0" err="1"/>
                <a:t>설정</a:t>
              </a:r>
              <a:endParaRPr dirty="0"/>
            </a:p>
            <a:p>
              <a:pPr lvl="1" indent="228600" algn="ctr">
                <a:defRPr sz="1300"/>
              </a:pPr>
              <a:endParaRPr dirty="0"/>
            </a:p>
            <a:p>
              <a:pPr lvl="1" indent="228600" algn="ctr">
                <a:defRPr sz="1300"/>
              </a:pPr>
              <a:r>
                <a:rPr dirty="0"/>
                <a:t>&lt;a </a:t>
              </a:r>
              <a:r>
                <a:rPr dirty="0" err="1"/>
                <a:t>href</a:t>
              </a:r>
              <a:r>
                <a:rPr dirty="0"/>
                <a:t> = “&lt;%= </a:t>
              </a:r>
              <a:r>
                <a:rPr dirty="0" err="1"/>
                <a:t>ctxPath</a:t>
              </a:r>
              <a:r>
                <a:rPr dirty="0"/>
                <a:t>%&gt;index.gw”&gt; 와 </a:t>
              </a:r>
              <a:r>
                <a:rPr dirty="0" err="1"/>
                <a:t>같이</a:t>
              </a:r>
              <a:r>
                <a:rPr dirty="0"/>
                <a:t> 각 </a:t>
              </a:r>
              <a:r>
                <a:rPr dirty="0" err="1"/>
                <a:t>기능</a:t>
              </a:r>
              <a:r>
                <a:rPr dirty="0"/>
                <a:t> </a:t>
              </a:r>
              <a:r>
                <a:rPr dirty="0" err="1"/>
                <a:t>링크</a:t>
              </a:r>
              <a:r>
                <a:rPr dirty="0"/>
                <a:t> </a:t>
              </a:r>
              <a:r>
                <a:rPr dirty="0" err="1"/>
                <a:t>설정</a:t>
              </a:r>
              <a:endParaRPr dirty="0"/>
            </a:p>
            <a:p>
              <a:pPr lvl="1" indent="228600" algn="ctr">
                <a:defRPr sz="1300"/>
              </a:pPr>
              <a:endParaRPr dirty="0"/>
            </a:p>
            <a:p>
              <a:pPr algn="ctr">
                <a:defRPr sz="1300"/>
              </a:pPr>
              <a:r>
                <a:rPr dirty="0" err="1"/>
                <a:t>관리자</a:t>
              </a:r>
              <a:r>
                <a:rPr dirty="0"/>
                <a:t> </a:t>
              </a:r>
              <a:r>
                <a:rPr dirty="0" err="1"/>
                <a:t>로그인시</a:t>
              </a:r>
              <a:r>
                <a:rPr dirty="0"/>
                <a:t> </a:t>
              </a:r>
              <a:r>
                <a:rPr dirty="0" err="1"/>
                <a:t>관리자</a:t>
              </a:r>
              <a:r>
                <a:rPr dirty="0"/>
                <a:t> </a:t>
              </a:r>
              <a:r>
                <a:rPr dirty="0" err="1"/>
                <a:t>모드</a:t>
              </a:r>
              <a:r>
                <a:rPr dirty="0"/>
                <a:t> </a:t>
              </a:r>
              <a:r>
                <a:rPr dirty="0" err="1"/>
                <a:t>기능</a:t>
              </a:r>
              <a:r>
                <a:rPr dirty="0"/>
                <a:t> </a:t>
              </a:r>
              <a:r>
                <a:rPr dirty="0" err="1"/>
                <a:t>활성화</a:t>
              </a:r>
              <a:endParaRPr dirty="0"/>
            </a:p>
          </p:txBody>
        </p:sp>
      </p:grpSp>
      <p:pic>
        <p:nvPicPr>
          <p:cNvPr id="2139" name="붙여넣은 동영상.png" descr="붙여넣은 동영상.png"/>
          <p:cNvPicPr>
            <a:picLocks noChangeAspect="1"/>
          </p:cNvPicPr>
          <p:nvPr/>
        </p:nvPicPr>
        <p:blipFill>
          <a:blip r:embed="rId6"/>
          <a:srcRect r="88249"/>
          <a:stretch>
            <a:fillRect/>
          </a:stretch>
        </p:blipFill>
        <p:spPr>
          <a:xfrm>
            <a:off x="544485" y="747776"/>
            <a:ext cx="1432597" cy="6153152"/>
          </a:xfrm>
          <a:prstGeom prst="rect">
            <a:avLst/>
          </a:prstGeom>
          <a:ln w="12700">
            <a:miter lim="400000"/>
          </a:ln>
        </p:spPr>
      </p:pic>
      <p:pic>
        <p:nvPicPr>
          <p:cNvPr id="2140" name="붙여넣은 동영상.png" descr="붙여넣은 동영상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05873" y="4239900"/>
            <a:ext cx="2241532" cy="2627283"/>
          </a:xfrm>
          <a:prstGeom prst="rect">
            <a:avLst/>
          </a:prstGeom>
          <a:ln w="12700">
            <a:miter lim="400000"/>
          </a:ln>
        </p:spPr>
      </p:pic>
      <p:sp>
        <p:nvSpPr>
          <p:cNvPr id="2141" name="선"/>
          <p:cNvSpPr/>
          <p:nvPr/>
        </p:nvSpPr>
        <p:spPr>
          <a:xfrm flipH="1">
            <a:off x="2065096" y="3014884"/>
            <a:ext cx="375630" cy="2"/>
          </a:xfrm>
          <a:prstGeom prst="line">
            <a:avLst/>
          </a:prstGeom>
          <a:ln w="25400">
            <a:solidFill>
              <a:schemeClr val="accent5"/>
            </a:solidFill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142" name="선"/>
          <p:cNvSpPr/>
          <p:nvPr/>
        </p:nvSpPr>
        <p:spPr>
          <a:xfrm>
            <a:off x="2860317" y="3865863"/>
            <a:ext cx="2" cy="304813"/>
          </a:xfrm>
          <a:prstGeom prst="line">
            <a:avLst/>
          </a:prstGeom>
          <a:ln w="25400">
            <a:solidFill>
              <a:schemeClr val="accent5"/>
            </a:solidFill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grpSp>
        <p:nvGrpSpPr>
          <p:cNvPr id="2145" name="Toggle 버튼"/>
          <p:cNvGrpSpPr/>
          <p:nvPr/>
        </p:nvGrpSpPr>
        <p:grpSpPr>
          <a:xfrm>
            <a:off x="925721" y="708790"/>
            <a:ext cx="1615018" cy="504386"/>
            <a:chOff x="0" y="0"/>
            <a:chExt cx="1615017" cy="504385"/>
          </a:xfrm>
        </p:grpSpPr>
        <p:sp>
          <p:nvSpPr>
            <p:cNvPr id="2143" name="직사각형"/>
            <p:cNvSpPr/>
            <p:nvPr/>
          </p:nvSpPr>
          <p:spPr>
            <a:xfrm>
              <a:off x="-1" y="-1"/>
              <a:ext cx="1615019" cy="50438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4E9971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1300"/>
              </a:pPr>
              <a:endParaRPr/>
            </a:p>
          </p:txBody>
        </p:sp>
        <p:sp>
          <p:nvSpPr>
            <p:cNvPr id="2144" name="Toggle 버튼"/>
            <p:cNvSpPr txBox="1"/>
            <p:nvPr/>
          </p:nvSpPr>
          <p:spPr>
            <a:xfrm>
              <a:off x="12699" y="104873"/>
              <a:ext cx="1589619" cy="2946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1300"/>
              </a:lvl1pPr>
            </a:lstStyle>
            <a:p>
              <a:r>
                <a:t>Toggle 버튼</a:t>
              </a:r>
            </a:p>
          </p:txBody>
        </p:sp>
      </p:grpSp>
      <p:sp>
        <p:nvSpPr>
          <p:cNvPr id="2146" name="직사각형"/>
          <p:cNvSpPr/>
          <p:nvPr/>
        </p:nvSpPr>
        <p:spPr>
          <a:xfrm>
            <a:off x="587064" y="798860"/>
            <a:ext cx="232346" cy="279413"/>
          </a:xfrm>
          <a:prstGeom prst="rect">
            <a:avLst/>
          </a:prstGeom>
          <a:ln w="25400">
            <a:solidFill>
              <a:schemeClr val="accent5"/>
            </a:solidFill>
          </a:ln>
        </p:spPr>
        <p:txBody>
          <a:bodyPr lIns="0" tIns="0" rIns="0" bIns="0" anchor="ctr"/>
          <a:lstStyle/>
          <a:p>
            <a:pPr algn="ctr">
              <a:defRPr sz="1500"/>
            </a:pPr>
            <a:endParaRPr/>
          </a:p>
        </p:txBody>
      </p:sp>
    </p:spTree>
  </p:cSld>
  <p:clrMapOvr>
    <a:masterClrMapping/>
  </p:clrMapOvr>
  <p:transition spd="med"/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8" name="스크린샷 2024-01-17 오후 8.59.40.png" descr="스크린샷 2024-01-17 오후 8.59.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" y="746985"/>
            <a:ext cx="12192002" cy="6159503"/>
          </a:xfrm>
          <a:prstGeom prst="rect">
            <a:avLst/>
          </a:prstGeom>
          <a:ln w="12700">
            <a:miter lim="400000"/>
          </a:ln>
        </p:spPr>
      </p:pic>
      <p:pic>
        <p:nvPicPr>
          <p:cNvPr id="2149" name="붙여넣은 동영상.png" descr="붙여넣은 동영상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5487" y="1035558"/>
            <a:ext cx="4044459" cy="2338504"/>
          </a:xfrm>
          <a:prstGeom prst="rect">
            <a:avLst/>
          </a:prstGeom>
          <a:ln w="12700">
            <a:miter lim="400000"/>
          </a:ln>
        </p:spPr>
      </p:pic>
      <p:pic>
        <p:nvPicPr>
          <p:cNvPr id="2150" name="Object 4" descr="Object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905732" y="617796"/>
            <a:ext cx="10380537" cy="54572"/>
          </a:xfrm>
          <a:prstGeom prst="rect">
            <a:avLst/>
          </a:prstGeom>
          <a:ln w="12700">
            <a:miter lim="400000"/>
          </a:ln>
        </p:spPr>
      </p:pic>
      <p:sp>
        <p:nvSpPr>
          <p:cNvPr id="2151" name="메인 인덱스 페이지 - 페이지 구성"/>
          <p:cNvSpPr txBox="1"/>
          <p:nvPr/>
        </p:nvSpPr>
        <p:spPr>
          <a:xfrm>
            <a:off x="1131170" y="154780"/>
            <a:ext cx="6412653" cy="4276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indent="84138">
              <a:defRPr sz="2100" b="1"/>
            </a:pPr>
            <a:r>
              <a:t>메인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인덱스 페이지 - 페이지 구성</a:t>
            </a:r>
          </a:p>
        </p:txBody>
      </p:sp>
      <p:pic>
        <p:nvPicPr>
          <p:cNvPr id="2152" name="image19.png" descr="image19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45849" y="57209"/>
            <a:ext cx="1640418" cy="61515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155" name="Session에 등록된 Loginuser의 Photo, name, email 로 간단한 프로필을 보여주고…"/>
          <p:cNvGrpSpPr/>
          <p:nvPr/>
        </p:nvGrpSpPr>
        <p:grpSpPr>
          <a:xfrm>
            <a:off x="2504866" y="1120999"/>
            <a:ext cx="5702432" cy="1097674"/>
            <a:chOff x="0" y="0"/>
            <a:chExt cx="5702430" cy="1097673"/>
          </a:xfrm>
        </p:grpSpPr>
        <p:sp>
          <p:nvSpPr>
            <p:cNvPr id="2153" name="직사각형"/>
            <p:cNvSpPr/>
            <p:nvPr/>
          </p:nvSpPr>
          <p:spPr>
            <a:xfrm>
              <a:off x="-1" y="-1"/>
              <a:ext cx="5702432" cy="1097675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4E9971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1300"/>
              </a:pPr>
              <a:endParaRPr/>
            </a:p>
          </p:txBody>
        </p:sp>
        <p:sp>
          <p:nvSpPr>
            <p:cNvPr id="2154" name="Session에 등록된 Loginuser의 Photo, name, email 로 간단한 프로필을 보여주고…"/>
            <p:cNvSpPr txBox="1"/>
            <p:nvPr/>
          </p:nvSpPr>
          <p:spPr>
            <a:xfrm>
              <a:off x="12699" y="281698"/>
              <a:ext cx="5677032" cy="53427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 algn="ctr">
                <a:defRPr sz="1300"/>
              </a:pPr>
              <a:r>
                <a:t>Session에 등록된 Loginuser의 Photo, name, email 로 간단한 프로필을 보여주고</a:t>
              </a:r>
            </a:p>
            <a:p>
              <a:pPr algn="ctr">
                <a:defRPr sz="1300"/>
              </a:pPr>
              <a:r>
                <a:t>출/퇴근 기능을 추가. 버튼 클릭시 tbl_work 테이블에 클릭시 서버시간을 insert한다.</a:t>
              </a:r>
            </a:p>
          </p:txBody>
        </p:sp>
      </p:grpSp>
      <p:grpSp>
        <p:nvGrpSpPr>
          <p:cNvPr id="2158" name="결재해야하는 문건이 있다면 해당문건의 개수를,…"/>
          <p:cNvGrpSpPr/>
          <p:nvPr/>
        </p:nvGrpSpPr>
        <p:grpSpPr>
          <a:xfrm>
            <a:off x="2504866" y="3750535"/>
            <a:ext cx="5702432" cy="1097674"/>
            <a:chOff x="0" y="0"/>
            <a:chExt cx="5702430" cy="1097673"/>
          </a:xfrm>
        </p:grpSpPr>
        <p:sp>
          <p:nvSpPr>
            <p:cNvPr id="2156" name="직사각형"/>
            <p:cNvSpPr/>
            <p:nvPr/>
          </p:nvSpPr>
          <p:spPr>
            <a:xfrm>
              <a:off x="-1" y="-1"/>
              <a:ext cx="5702432" cy="1097675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4E9971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1300"/>
              </a:pPr>
              <a:endParaRPr/>
            </a:p>
          </p:txBody>
        </p:sp>
        <p:sp>
          <p:nvSpPr>
            <p:cNvPr id="2157" name="결재해야하는 문건이 있다면 해당문건의 개수를,…"/>
            <p:cNvSpPr txBox="1"/>
            <p:nvPr/>
          </p:nvSpPr>
          <p:spPr>
            <a:xfrm>
              <a:off x="12699" y="281698"/>
              <a:ext cx="5677032" cy="53427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 algn="ctr">
                <a:defRPr sz="1300"/>
              </a:pPr>
              <a:r>
                <a:t>결재해야하는 문건이 있다면 해당문건의 개수를,</a:t>
              </a:r>
            </a:p>
            <a:p>
              <a:pPr algn="ctr">
                <a:defRPr sz="1300"/>
              </a:pPr>
              <a:r>
                <a:t>기안 진행중 문서 / 결재 완료 문서를 최대 2건씩 select 하여 보여준다.</a:t>
              </a:r>
            </a:p>
          </p:txBody>
        </p:sp>
      </p:grpSp>
      <p:sp>
        <p:nvSpPr>
          <p:cNvPr id="2159" name="직사각형"/>
          <p:cNvSpPr/>
          <p:nvPr/>
        </p:nvSpPr>
        <p:spPr>
          <a:xfrm>
            <a:off x="441671" y="1124358"/>
            <a:ext cx="1962606" cy="1893232"/>
          </a:xfrm>
          <a:prstGeom prst="rect">
            <a:avLst/>
          </a:prstGeom>
          <a:ln w="25400">
            <a:solidFill>
              <a:schemeClr val="accent5"/>
            </a:solidFill>
          </a:ln>
        </p:spPr>
        <p:txBody>
          <a:bodyPr lIns="0" tIns="0" rIns="0" bIns="0" anchor="ctr"/>
          <a:lstStyle/>
          <a:p>
            <a:pPr algn="ctr">
              <a:defRPr sz="1500"/>
            </a:pPr>
            <a:endParaRPr/>
          </a:p>
        </p:txBody>
      </p:sp>
      <p:sp>
        <p:nvSpPr>
          <p:cNvPr id="2160" name="직사각형"/>
          <p:cNvSpPr/>
          <p:nvPr/>
        </p:nvSpPr>
        <p:spPr>
          <a:xfrm>
            <a:off x="441671" y="3085930"/>
            <a:ext cx="1962606" cy="3318233"/>
          </a:xfrm>
          <a:prstGeom prst="rect">
            <a:avLst/>
          </a:prstGeom>
          <a:ln w="25400">
            <a:solidFill>
              <a:schemeClr val="accent5"/>
            </a:solidFill>
          </a:ln>
        </p:spPr>
        <p:txBody>
          <a:bodyPr lIns="0" tIns="0" rIns="0" bIns="0" anchor="ctr"/>
          <a:lstStyle/>
          <a:p>
            <a:pPr algn="ctr">
              <a:defRPr sz="1500"/>
            </a:pPr>
            <a:endParaRPr/>
          </a:p>
        </p:txBody>
      </p:sp>
      <p:grpSp>
        <p:nvGrpSpPr>
          <p:cNvPr id="2163" name="오픈데이터인 http://www.kma.go.kr/XML/weather/sfc_web_map.xml 을…"/>
          <p:cNvGrpSpPr/>
          <p:nvPr/>
        </p:nvGrpSpPr>
        <p:grpSpPr>
          <a:xfrm>
            <a:off x="2504866" y="5093439"/>
            <a:ext cx="5702432" cy="1097674"/>
            <a:chOff x="0" y="0"/>
            <a:chExt cx="5702430" cy="1097673"/>
          </a:xfrm>
        </p:grpSpPr>
        <p:sp>
          <p:nvSpPr>
            <p:cNvPr id="2161" name="직사각형"/>
            <p:cNvSpPr/>
            <p:nvPr/>
          </p:nvSpPr>
          <p:spPr>
            <a:xfrm>
              <a:off x="-1" y="-1"/>
              <a:ext cx="5702432" cy="1097675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4E9971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1300"/>
              </a:pPr>
              <a:endParaRPr/>
            </a:p>
          </p:txBody>
        </p:sp>
        <p:sp>
          <p:nvSpPr>
            <p:cNvPr id="2162" name="오픈데이터인 http://www.kma.go.kr/XML/weather/sfc_web_map.xml 을…"/>
            <p:cNvSpPr txBox="1"/>
            <p:nvPr/>
          </p:nvSpPr>
          <p:spPr>
            <a:xfrm>
              <a:off x="12699" y="281698"/>
              <a:ext cx="5677032" cy="53427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 algn="ctr">
                <a:defRPr sz="1300"/>
              </a:pPr>
              <a:r>
                <a:t>오픈데이터인 </a:t>
              </a:r>
              <a:r>
                <a:rPr u="sng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hlinkClick r:id="rId6"/>
                </a:rPr>
                <a:t>http://www.kma.go.kr/XML/weather/sfc_web_map.xml</a:t>
              </a:r>
              <a:r>
                <a:t> 을</a:t>
              </a:r>
            </a:p>
            <a:p>
              <a:pPr algn="ctr">
                <a:defRPr sz="1300"/>
              </a:pPr>
              <a:r>
                <a:t>JSON 형태로 만들어서 Highchart를 그린다</a:t>
              </a:r>
            </a:p>
          </p:txBody>
        </p:sp>
      </p:grpSp>
      <p:sp>
        <p:nvSpPr>
          <p:cNvPr id="2164" name="직사각형"/>
          <p:cNvSpPr/>
          <p:nvPr/>
        </p:nvSpPr>
        <p:spPr>
          <a:xfrm>
            <a:off x="8307888" y="3369736"/>
            <a:ext cx="3779378" cy="3059487"/>
          </a:xfrm>
          <a:prstGeom prst="rect">
            <a:avLst/>
          </a:prstGeom>
          <a:ln w="25400">
            <a:solidFill>
              <a:schemeClr val="accent5"/>
            </a:solidFill>
          </a:ln>
        </p:spPr>
        <p:txBody>
          <a:bodyPr lIns="0" tIns="0" rIns="0" bIns="0" anchor="ctr"/>
          <a:lstStyle/>
          <a:p>
            <a:pPr algn="ctr">
              <a:defRPr sz="1500"/>
            </a:pPr>
            <a:endParaRPr/>
          </a:p>
        </p:txBody>
      </p:sp>
      <p:grpSp>
        <p:nvGrpSpPr>
          <p:cNvPr id="2167" name="Session에 등록된 Loginuser의 email로…"/>
          <p:cNvGrpSpPr/>
          <p:nvPr/>
        </p:nvGrpSpPr>
        <p:grpSpPr>
          <a:xfrm>
            <a:off x="2504866" y="2422431"/>
            <a:ext cx="5702432" cy="1097674"/>
            <a:chOff x="0" y="0"/>
            <a:chExt cx="5702430" cy="1097673"/>
          </a:xfrm>
        </p:grpSpPr>
        <p:sp>
          <p:nvSpPr>
            <p:cNvPr id="2165" name="직사각형"/>
            <p:cNvSpPr/>
            <p:nvPr/>
          </p:nvSpPr>
          <p:spPr>
            <a:xfrm>
              <a:off x="-1" y="-1"/>
              <a:ext cx="5702432" cy="1097675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4E9971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1300"/>
              </a:pPr>
              <a:endParaRPr/>
            </a:p>
          </p:txBody>
        </p:sp>
        <p:sp>
          <p:nvSpPr>
            <p:cNvPr id="2166" name="Session에 등록된 Loginuser의 email로…"/>
            <p:cNvSpPr txBox="1"/>
            <p:nvPr/>
          </p:nvSpPr>
          <p:spPr>
            <a:xfrm>
              <a:off x="12699" y="161879"/>
              <a:ext cx="5677032" cy="7739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 algn="ctr">
                <a:defRPr sz="1300"/>
              </a:pPr>
              <a:r>
                <a:t>Session에 등록된 Loginuser의 email로 </a:t>
              </a:r>
            </a:p>
            <a:p>
              <a:pPr algn="ctr">
                <a:defRPr sz="1300"/>
              </a:pPr>
              <a:r>
                <a:t>받은 메일함의 메일을  최신순 5개를 select,</a:t>
              </a:r>
            </a:p>
            <a:p>
              <a:pPr algn="ctr">
                <a:defRPr sz="1300"/>
              </a:pPr>
              <a:r>
                <a:t>해당 메일을 누르면 해당 행의 메일 정보를 가지고 메일 View 단으로 이동한다.</a:t>
              </a:r>
            </a:p>
          </p:txBody>
        </p:sp>
      </p:grpSp>
      <p:sp>
        <p:nvSpPr>
          <p:cNvPr id="2168" name="직사각형"/>
          <p:cNvSpPr/>
          <p:nvPr/>
        </p:nvSpPr>
        <p:spPr>
          <a:xfrm>
            <a:off x="8307888" y="1103288"/>
            <a:ext cx="3779378" cy="2203045"/>
          </a:xfrm>
          <a:prstGeom prst="rect">
            <a:avLst/>
          </a:prstGeom>
          <a:ln w="25400">
            <a:solidFill>
              <a:schemeClr val="accent5"/>
            </a:solidFill>
          </a:ln>
        </p:spPr>
        <p:txBody>
          <a:bodyPr lIns="0" tIns="0" rIns="0" bIns="0" anchor="ctr"/>
          <a:lstStyle/>
          <a:p>
            <a:pPr algn="ctr">
              <a:defRPr sz="1500"/>
            </a:pPr>
            <a:endParaRPr/>
          </a:p>
        </p:txBody>
      </p:sp>
      <p:sp>
        <p:nvSpPr>
          <p:cNvPr id="2169" name="선"/>
          <p:cNvSpPr/>
          <p:nvPr/>
        </p:nvSpPr>
        <p:spPr>
          <a:xfrm flipH="1">
            <a:off x="2492165" y="4654970"/>
            <a:ext cx="375630" cy="2"/>
          </a:xfrm>
          <a:prstGeom prst="line">
            <a:avLst/>
          </a:prstGeom>
          <a:ln w="25400">
            <a:solidFill>
              <a:schemeClr val="accent5"/>
            </a:solidFill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170" name="선"/>
          <p:cNvSpPr/>
          <p:nvPr/>
        </p:nvSpPr>
        <p:spPr>
          <a:xfrm>
            <a:off x="7753632" y="2641067"/>
            <a:ext cx="466365" cy="2"/>
          </a:xfrm>
          <a:prstGeom prst="line">
            <a:avLst/>
          </a:prstGeom>
          <a:ln w="25400">
            <a:solidFill>
              <a:schemeClr val="accent5"/>
            </a:solidFill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171" name="선"/>
          <p:cNvSpPr/>
          <p:nvPr/>
        </p:nvSpPr>
        <p:spPr>
          <a:xfrm>
            <a:off x="7753632" y="5299376"/>
            <a:ext cx="466365" cy="2"/>
          </a:xfrm>
          <a:prstGeom prst="line">
            <a:avLst/>
          </a:prstGeom>
          <a:ln w="25400">
            <a:solidFill>
              <a:schemeClr val="accent5"/>
            </a:solidFill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172" name="선"/>
          <p:cNvSpPr/>
          <p:nvPr/>
        </p:nvSpPr>
        <p:spPr>
          <a:xfrm flipH="1">
            <a:off x="2492165" y="2029878"/>
            <a:ext cx="375630" cy="2"/>
          </a:xfrm>
          <a:prstGeom prst="line">
            <a:avLst/>
          </a:prstGeom>
          <a:ln w="25400">
            <a:solidFill>
              <a:schemeClr val="accent5"/>
            </a:solidFill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4" name="붙여넣은 동영상.png" descr="붙여넣은 동영상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272" y="1151336"/>
            <a:ext cx="5815280" cy="5350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175" name="Object 4" descr="Object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905732" y="617796"/>
            <a:ext cx="10380537" cy="54572"/>
          </a:xfrm>
          <a:prstGeom prst="rect">
            <a:avLst/>
          </a:prstGeom>
          <a:ln w="12700">
            <a:miter lim="400000"/>
          </a:ln>
        </p:spPr>
      </p:pic>
      <p:sp>
        <p:nvSpPr>
          <p:cNvPr id="2176" name="메인 인덱스 페이지 - 페이지 구성"/>
          <p:cNvSpPr txBox="1"/>
          <p:nvPr/>
        </p:nvSpPr>
        <p:spPr>
          <a:xfrm>
            <a:off x="1131170" y="154780"/>
            <a:ext cx="6412653" cy="4276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indent="84138">
              <a:defRPr sz="2100" b="1"/>
            </a:pPr>
            <a:r>
              <a:t>메인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인덱스 페이지 - 페이지 구성</a:t>
            </a:r>
          </a:p>
        </p:txBody>
      </p:sp>
      <p:pic>
        <p:nvPicPr>
          <p:cNvPr id="2177" name="image19.png" descr="image19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45849" y="57209"/>
            <a:ext cx="1640418" cy="61515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180" name="회사 그룹웨어의 필수 기능인 일정관리 기능으로…"/>
          <p:cNvGrpSpPr/>
          <p:nvPr/>
        </p:nvGrpSpPr>
        <p:grpSpPr>
          <a:xfrm>
            <a:off x="6295502" y="1157010"/>
            <a:ext cx="5702432" cy="2107645"/>
            <a:chOff x="0" y="0"/>
            <a:chExt cx="5702430" cy="2107644"/>
          </a:xfrm>
        </p:grpSpPr>
        <p:sp>
          <p:nvSpPr>
            <p:cNvPr id="2178" name="직사각형"/>
            <p:cNvSpPr/>
            <p:nvPr/>
          </p:nvSpPr>
          <p:spPr>
            <a:xfrm>
              <a:off x="0" y="0"/>
              <a:ext cx="5702431" cy="2107645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4E9971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1300"/>
              </a:pPr>
              <a:endParaRPr/>
            </a:p>
          </p:txBody>
        </p:sp>
        <p:sp>
          <p:nvSpPr>
            <p:cNvPr id="2179" name="회사 그룹웨어의 필수 기능인 일정관리 기능으로…"/>
            <p:cNvSpPr txBox="1"/>
            <p:nvPr/>
          </p:nvSpPr>
          <p:spPr>
            <a:xfrm>
              <a:off x="12700" y="343846"/>
              <a:ext cx="5677031" cy="141995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 algn="ctr">
                <a:defRPr sz="1300"/>
              </a:pPr>
              <a:r>
                <a:t>회사 그룹웨어의 필수 기능인 일정관리 기능으로 </a:t>
              </a:r>
            </a:p>
            <a:p>
              <a:pPr algn="ctr">
                <a:defRPr sz="1300"/>
              </a:pPr>
              <a:r>
                <a:t>회사의 중요한 일정이나 부서 내부 일정, 개인이 등록한 일정을 확인</a:t>
              </a:r>
            </a:p>
            <a:p>
              <a:pPr algn="ctr">
                <a:defRPr sz="1300"/>
              </a:pPr>
              <a:endParaRPr/>
            </a:p>
            <a:p>
              <a:pPr algn="ctr">
                <a:defRPr sz="1300"/>
              </a:pPr>
              <a:r>
                <a:t>해당일자의 휴가인 구성원들을 한눈에 볼수 있도록 구성</a:t>
              </a:r>
            </a:p>
            <a:p>
              <a:pPr algn="ctr">
                <a:defRPr sz="1300"/>
              </a:pPr>
              <a:endParaRPr/>
            </a:p>
            <a:p>
              <a:pPr algn="ctr">
                <a:defRPr sz="1300"/>
              </a:pPr>
              <a:r>
                <a:t>반응형으로 제작하여 기본 월, 주, 일 별 세부 일정관리표를 볼 수 있다.</a:t>
              </a:r>
            </a:p>
          </p:txBody>
        </p:sp>
      </p:grpSp>
      <p:sp>
        <p:nvSpPr>
          <p:cNvPr id="2181" name="직사각형"/>
          <p:cNvSpPr/>
          <p:nvPr/>
        </p:nvSpPr>
        <p:spPr>
          <a:xfrm>
            <a:off x="406696" y="1164035"/>
            <a:ext cx="5702432" cy="5325402"/>
          </a:xfrm>
          <a:prstGeom prst="rect">
            <a:avLst/>
          </a:prstGeom>
          <a:ln w="25400">
            <a:solidFill>
              <a:schemeClr val="accent5"/>
            </a:solidFill>
          </a:ln>
        </p:spPr>
        <p:txBody>
          <a:bodyPr lIns="0" tIns="0" rIns="0" bIns="0" anchor="ctr"/>
          <a:lstStyle/>
          <a:p>
            <a:pPr algn="ctr">
              <a:defRPr sz="1500"/>
            </a:pPr>
            <a:endParaRPr/>
          </a:p>
        </p:txBody>
      </p:sp>
      <p:pic>
        <p:nvPicPr>
          <p:cNvPr id="2182" name="붙여넣은 동영상.png" descr="붙여넣은 동영상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0465" y="3749299"/>
            <a:ext cx="2773390" cy="2421160"/>
          </a:xfrm>
          <a:prstGeom prst="rect">
            <a:avLst/>
          </a:prstGeom>
          <a:ln w="12700">
            <a:miter lim="400000"/>
          </a:ln>
        </p:spPr>
      </p:pic>
      <p:pic>
        <p:nvPicPr>
          <p:cNvPr id="2183" name="붙여넣은 동영상.png" descr="붙여넣은 동영상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05214" y="3839269"/>
            <a:ext cx="2656131" cy="224121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5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905732" y="617796"/>
            <a:ext cx="10380537" cy="54572"/>
          </a:xfrm>
          <a:prstGeom prst="rect">
            <a:avLst/>
          </a:prstGeom>
          <a:ln w="12700">
            <a:miter lim="400000"/>
          </a:ln>
        </p:spPr>
      </p:pic>
      <p:sp>
        <p:nvSpPr>
          <p:cNvPr id="2186" name="관리자 페이지"/>
          <p:cNvSpPr txBox="1"/>
          <p:nvPr/>
        </p:nvSpPr>
        <p:spPr>
          <a:xfrm>
            <a:off x="1131170" y="154780"/>
            <a:ext cx="4323798" cy="4276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1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관리자 페이지</a:t>
            </a:r>
          </a:p>
        </p:txBody>
      </p:sp>
      <p:sp>
        <p:nvSpPr>
          <p:cNvPr id="2187" name="관리자 페이지"/>
          <p:cNvSpPr txBox="1"/>
          <p:nvPr/>
        </p:nvSpPr>
        <p:spPr>
          <a:xfrm>
            <a:off x="3845126" y="3020372"/>
            <a:ext cx="4501748" cy="817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defRPr sz="4500" b="1"/>
            </a:pPr>
            <a:r>
              <a:t>관리자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 페이지</a:t>
            </a:r>
          </a:p>
        </p:txBody>
      </p:sp>
      <p:pic>
        <p:nvPicPr>
          <p:cNvPr id="2188" name="image19.png" descr="image19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5849" y="57209"/>
            <a:ext cx="1640418" cy="61515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0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905732" y="617796"/>
            <a:ext cx="10380537" cy="54572"/>
          </a:xfrm>
          <a:prstGeom prst="rect">
            <a:avLst/>
          </a:prstGeom>
          <a:ln w="12700">
            <a:miter lim="400000"/>
          </a:ln>
        </p:spPr>
      </p:pic>
      <p:sp>
        <p:nvSpPr>
          <p:cNvPr id="2191" name="관리자 페이지 - 인사관리"/>
          <p:cNvSpPr txBox="1"/>
          <p:nvPr/>
        </p:nvSpPr>
        <p:spPr>
          <a:xfrm>
            <a:off x="1131170" y="154780"/>
            <a:ext cx="4323798" cy="4276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1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관리자 페이지 - 인사관리 </a:t>
            </a:r>
          </a:p>
        </p:txBody>
      </p:sp>
      <p:pic>
        <p:nvPicPr>
          <p:cNvPr id="2192" name="image19.png" descr="image19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5849" y="57209"/>
            <a:ext cx="1640418" cy="61515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FCD4397A-60B6-47D3-940E-F0F8A3C22DB2}"/>
              </a:ext>
            </a:extLst>
          </p:cNvPr>
          <p:cNvGrpSpPr/>
          <p:nvPr/>
        </p:nvGrpSpPr>
        <p:grpSpPr>
          <a:xfrm>
            <a:off x="691089" y="951658"/>
            <a:ext cx="10809822" cy="5906342"/>
            <a:chOff x="691089" y="951658"/>
            <a:chExt cx="10809822" cy="5906342"/>
          </a:xfrm>
        </p:grpSpPr>
        <p:pic>
          <p:nvPicPr>
            <p:cNvPr id="2193" name="스크린샷 2024-01-17 오후 10.26.18.png" descr="스크린샷 2024-01-17 오후 10.26.18.png"/>
            <p:cNvPicPr>
              <a:picLocks noChangeAspect="1"/>
            </p:cNvPicPr>
            <p:nvPr/>
          </p:nvPicPr>
          <p:blipFill rotWithShape="1">
            <a:blip r:embed="rId4"/>
            <a:srcRect b="11052"/>
            <a:stretch/>
          </p:blipFill>
          <p:spPr>
            <a:xfrm>
              <a:off x="691089" y="951658"/>
              <a:ext cx="10809822" cy="590634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194" name="붙여넣은 동영상.png" descr="붙여넣은 동영상.pn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13329" y="2139569"/>
              <a:ext cx="1302613" cy="214496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195" name="붙여넣은 동영상.png" descr="붙여넣은 동영상.png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094036" y="2171389"/>
              <a:ext cx="1302612" cy="134331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196" name="붙여넣은 동영상.png" descr="붙여넣은 동영상.png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322777" y="2255922"/>
              <a:ext cx="1126516" cy="85459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2200" name="인사관리 연명부…"/>
          <p:cNvGrpSpPr/>
          <p:nvPr/>
        </p:nvGrpSpPr>
        <p:grpSpPr>
          <a:xfrm>
            <a:off x="1498917" y="2234584"/>
            <a:ext cx="3588305" cy="1821323"/>
            <a:chOff x="0" y="0"/>
            <a:chExt cx="3588303" cy="1821321"/>
          </a:xfrm>
        </p:grpSpPr>
        <p:sp>
          <p:nvSpPr>
            <p:cNvPr id="2198" name="직사각형"/>
            <p:cNvSpPr/>
            <p:nvPr/>
          </p:nvSpPr>
          <p:spPr>
            <a:xfrm>
              <a:off x="-1" y="0"/>
              <a:ext cx="3588305" cy="1821322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4E9971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1300"/>
              </a:pPr>
              <a:endParaRPr/>
            </a:p>
          </p:txBody>
        </p:sp>
        <p:sp>
          <p:nvSpPr>
            <p:cNvPr id="2199" name="인사관리 연명부…"/>
            <p:cNvSpPr txBox="1"/>
            <p:nvPr/>
          </p:nvSpPr>
          <p:spPr>
            <a:xfrm>
              <a:off x="12699" y="422103"/>
              <a:ext cx="3562905" cy="97711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 algn="ctr">
                <a:defRPr sz="1300"/>
              </a:pPr>
              <a:r>
                <a:rPr dirty="0" err="1"/>
                <a:t>인사관리</a:t>
              </a:r>
              <a:r>
                <a:rPr dirty="0"/>
                <a:t> </a:t>
              </a:r>
              <a:r>
                <a:rPr dirty="0" err="1"/>
                <a:t>연명부</a:t>
              </a:r>
              <a:endParaRPr dirty="0"/>
            </a:p>
            <a:p>
              <a:pPr algn="ctr">
                <a:defRPr sz="1300"/>
              </a:pPr>
              <a:r>
                <a:rPr dirty="0"/>
                <a:t>각 </a:t>
              </a:r>
              <a:r>
                <a:rPr dirty="0" err="1"/>
                <a:t>부서별</a:t>
              </a:r>
              <a:r>
                <a:rPr dirty="0"/>
                <a:t> / </a:t>
              </a:r>
              <a:r>
                <a:rPr dirty="0" err="1"/>
                <a:t>직급별</a:t>
              </a:r>
              <a:r>
                <a:rPr dirty="0"/>
                <a:t> / </a:t>
              </a:r>
              <a:r>
                <a:rPr dirty="0" err="1"/>
                <a:t>성별</a:t>
              </a:r>
              <a:r>
                <a:rPr dirty="0"/>
                <a:t> 로 </a:t>
              </a:r>
              <a:r>
                <a:rPr dirty="0" err="1"/>
                <a:t>검색가능</a:t>
              </a:r>
              <a:endParaRPr dirty="0"/>
            </a:p>
            <a:p>
              <a:pPr algn="ctr">
                <a:defRPr sz="1300"/>
              </a:pPr>
              <a:endParaRPr dirty="0"/>
            </a:p>
            <a:p>
              <a:pPr algn="ctr">
                <a:defRPr sz="1300"/>
              </a:pPr>
              <a:r>
                <a:rPr dirty="0" err="1"/>
                <a:t>이름</a:t>
              </a:r>
              <a:r>
                <a:rPr dirty="0"/>
                <a:t> </a:t>
              </a:r>
              <a:r>
                <a:rPr dirty="0" err="1"/>
                <a:t>또는</a:t>
              </a:r>
              <a:r>
                <a:rPr dirty="0"/>
                <a:t> </a:t>
              </a:r>
              <a:r>
                <a:rPr dirty="0" err="1"/>
                <a:t>메일로</a:t>
              </a:r>
              <a:r>
                <a:rPr dirty="0"/>
                <a:t> </a:t>
              </a:r>
              <a:r>
                <a:rPr dirty="0" err="1"/>
                <a:t>검색기능</a:t>
              </a:r>
              <a:r>
                <a:rPr dirty="0"/>
                <a:t> </a:t>
              </a:r>
              <a:r>
                <a:rPr dirty="0" err="1"/>
                <a:t>추가예정</a:t>
              </a:r>
              <a:endParaRPr dirty="0"/>
            </a:p>
          </p:txBody>
        </p:sp>
      </p:grpSp>
    </p:spTree>
  </p:cSld>
  <p:clrMapOvr>
    <a:masterClrMapping/>
  </p:clrMapOvr>
  <p:transition spd="med"/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2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905732" y="617796"/>
            <a:ext cx="10380537" cy="54572"/>
          </a:xfrm>
          <a:prstGeom prst="rect">
            <a:avLst/>
          </a:prstGeom>
          <a:ln w="12700">
            <a:miter lim="400000"/>
          </a:ln>
        </p:spPr>
      </p:pic>
      <p:sp>
        <p:nvSpPr>
          <p:cNvPr id="2203" name="관리자 페이지 - 인사관리"/>
          <p:cNvSpPr txBox="1"/>
          <p:nvPr/>
        </p:nvSpPr>
        <p:spPr>
          <a:xfrm>
            <a:off x="1131170" y="154780"/>
            <a:ext cx="4323798" cy="4276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1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관리자 페이지 - 인사관리 </a:t>
            </a:r>
          </a:p>
        </p:txBody>
      </p:sp>
      <p:pic>
        <p:nvPicPr>
          <p:cNvPr id="2204" name="image19.png" descr="image19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5849" y="57209"/>
            <a:ext cx="1640418" cy="615157"/>
          </a:xfrm>
          <a:prstGeom prst="rect">
            <a:avLst/>
          </a:prstGeom>
          <a:ln w="12700">
            <a:miter lim="400000"/>
          </a:ln>
        </p:spPr>
      </p:pic>
      <p:pic>
        <p:nvPicPr>
          <p:cNvPr id="2205" name="스크린샷 2024-01-17 오후 10.26.18.png" descr="스크린샷 2024-01-17 오후 10.26.18.png"/>
          <p:cNvPicPr>
            <a:picLocks noChangeAspect="1"/>
          </p:cNvPicPr>
          <p:nvPr/>
        </p:nvPicPr>
        <p:blipFill rotWithShape="1">
          <a:blip r:embed="rId4"/>
          <a:srcRect b="10769"/>
          <a:stretch/>
        </p:blipFill>
        <p:spPr>
          <a:xfrm>
            <a:off x="691089" y="932867"/>
            <a:ext cx="10809822" cy="592513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208" name="검색한 구성원중 한명을 선택하면 모달이 열리게 되며,…"/>
          <p:cNvGrpSpPr/>
          <p:nvPr/>
        </p:nvGrpSpPr>
        <p:grpSpPr>
          <a:xfrm>
            <a:off x="691088" y="2684116"/>
            <a:ext cx="3949806" cy="1821323"/>
            <a:chOff x="-1" y="0"/>
            <a:chExt cx="3588305" cy="1821322"/>
          </a:xfrm>
        </p:grpSpPr>
        <p:sp>
          <p:nvSpPr>
            <p:cNvPr id="2206" name="직사각형"/>
            <p:cNvSpPr/>
            <p:nvPr/>
          </p:nvSpPr>
          <p:spPr>
            <a:xfrm>
              <a:off x="-1" y="0"/>
              <a:ext cx="3588305" cy="1821322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4E9971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1300"/>
              </a:pPr>
              <a:endParaRPr/>
            </a:p>
          </p:txBody>
        </p:sp>
        <p:sp>
          <p:nvSpPr>
            <p:cNvPr id="2207" name="검색한 구성원중 한명을 선택하면 모달이 열리게 되며,…"/>
            <p:cNvSpPr txBox="1"/>
            <p:nvPr/>
          </p:nvSpPr>
          <p:spPr>
            <a:xfrm>
              <a:off x="12699" y="383595"/>
              <a:ext cx="3562905" cy="10541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 algn="ctr">
                <a:defRPr sz="1300"/>
              </a:pPr>
              <a:r>
                <a:rPr sz="1250" dirty="0" err="1"/>
                <a:t>검색한</a:t>
              </a:r>
              <a:r>
                <a:rPr sz="1250" dirty="0"/>
                <a:t> </a:t>
              </a:r>
              <a:r>
                <a:rPr sz="1250" dirty="0" err="1"/>
                <a:t>구성원중</a:t>
              </a:r>
              <a:r>
                <a:rPr sz="1250" dirty="0"/>
                <a:t> </a:t>
              </a:r>
              <a:r>
                <a:rPr sz="1250" dirty="0" err="1"/>
                <a:t>한명을</a:t>
              </a:r>
              <a:r>
                <a:rPr sz="1250" dirty="0"/>
                <a:t> </a:t>
              </a:r>
              <a:r>
                <a:rPr sz="1250" dirty="0" err="1"/>
                <a:t>선택하면</a:t>
              </a:r>
              <a:r>
                <a:rPr sz="1250" dirty="0"/>
                <a:t> </a:t>
              </a:r>
              <a:r>
                <a:rPr sz="1250" dirty="0" err="1"/>
                <a:t>모달이</a:t>
              </a:r>
              <a:r>
                <a:rPr sz="1250" dirty="0"/>
                <a:t> </a:t>
              </a:r>
              <a:r>
                <a:rPr sz="1250" dirty="0" err="1"/>
                <a:t>열리게</a:t>
              </a:r>
              <a:r>
                <a:rPr sz="1250" dirty="0"/>
                <a:t> </a:t>
              </a:r>
              <a:r>
                <a:rPr sz="1250" dirty="0" err="1"/>
                <a:t>되며</a:t>
              </a:r>
              <a:r>
                <a:rPr sz="1250" dirty="0"/>
                <a:t>,</a:t>
              </a:r>
            </a:p>
            <a:p>
              <a:pPr algn="ctr">
                <a:defRPr sz="1300"/>
              </a:pPr>
              <a:r>
                <a:rPr sz="1250" dirty="0" err="1"/>
                <a:t>관리자가</a:t>
              </a:r>
              <a:r>
                <a:rPr sz="1250" dirty="0"/>
                <a:t> </a:t>
              </a:r>
              <a:r>
                <a:rPr sz="1250" dirty="0" err="1"/>
                <a:t>구성원</a:t>
              </a:r>
              <a:r>
                <a:rPr sz="1250" dirty="0"/>
                <a:t> </a:t>
              </a:r>
              <a:r>
                <a:rPr sz="1250" dirty="0" err="1"/>
                <a:t>개인</a:t>
              </a:r>
              <a:r>
                <a:rPr sz="1250" dirty="0"/>
                <a:t> </a:t>
              </a:r>
              <a:r>
                <a:rPr sz="1250" dirty="0" err="1"/>
                <a:t>정보를</a:t>
              </a:r>
              <a:r>
                <a:rPr sz="1250" dirty="0"/>
                <a:t> </a:t>
              </a:r>
              <a:r>
                <a:rPr sz="1250" dirty="0" err="1"/>
                <a:t>확인할</a:t>
              </a:r>
              <a:r>
                <a:rPr sz="1250" dirty="0"/>
                <a:t> 수 </a:t>
              </a:r>
              <a:r>
                <a:rPr sz="1250" dirty="0" err="1"/>
                <a:t>있도록</a:t>
              </a:r>
              <a:r>
                <a:rPr sz="1250" dirty="0"/>
                <a:t> </a:t>
              </a:r>
              <a:r>
                <a:rPr sz="1250" dirty="0" err="1"/>
                <a:t>한다</a:t>
              </a:r>
              <a:r>
                <a:rPr sz="1250" dirty="0"/>
                <a:t>.</a:t>
              </a:r>
            </a:p>
            <a:p>
              <a:pPr algn="ctr">
                <a:defRPr sz="1300"/>
              </a:pPr>
              <a:endParaRPr sz="1250" dirty="0"/>
            </a:p>
            <a:p>
              <a:pPr algn="ctr">
                <a:defRPr sz="1300"/>
              </a:pPr>
              <a:r>
                <a:rPr sz="1250" dirty="0" err="1"/>
                <a:t>모달</a:t>
              </a:r>
              <a:r>
                <a:rPr sz="1250" dirty="0"/>
                <a:t> </a:t>
              </a:r>
              <a:r>
                <a:rPr sz="1250" dirty="0" err="1"/>
                <a:t>하단</a:t>
              </a:r>
              <a:r>
                <a:rPr sz="1250" dirty="0"/>
                <a:t> </a:t>
              </a:r>
              <a:r>
                <a:rPr sz="1250" dirty="0" err="1"/>
                <a:t>수정하기</a:t>
              </a:r>
              <a:r>
                <a:rPr sz="1250" dirty="0"/>
                <a:t> </a:t>
              </a:r>
              <a:r>
                <a:rPr sz="1250" dirty="0" err="1"/>
                <a:t>버튼</a:t>
              </a:r>
              <a:r>
                <a:rPr sz="1250" dirty="0"/>
                <a:t> </a:t>
              </a:r>
              <a:r>
                <a:rPr sz="1250" dirty="0" err="1"/>
                <a:t>클릭시</a:t>
              </a:r>
              <a:endParaRPr sz="1250" dirty="0"/>
            </a:p>
            <a:p>
              <a:pPr algn="ctr">
                <a:defRPr sz="1300"/>
              </a:pPr>
              <a:r>
                <a:rPr sz="1250" dirty="0" err="1"/>
                <a:t>인사발령을</a:t>
              </a:r>
              <a:r>
                <a:rPr sz="1250" dirty="0"/>
                <a:t> </a:t>
              </a:r>
              <a:r>
                <a:rPr sz="1250" dirty="0" err="1"/>
                <a:t>위한</a:t>
              </a:r>
              <a:r>
                <a:rPr sz="1250" dirty="0"/>
                <a:t> </a:t>
              </a:r>
              <a:r>
                <a:rPr sz="1250" dirty="0" err="1"/>
                <a:t>페이지로</a:t>
              </a:r>
              <a:r>
                <a:rPr sz="1250" dirty="0"/>
                <a:t> </a:t>
              </a:r>
              <a:r>
                <a:rPr sz="1250" dirty="0" err="1"/>
                <a:t>이동한다</a:t>
              </a:r>
              <a:r>
                <a:rPr sz="1250" dirty="0"/>
                <a:t>.</a:t>
              </a:r>
            </a:p>
          </p:txBody>
        </p:sp>
      </p:grpSp>
      <p:pic>
        <p:nvPicPr>
          <p:cNvPr id="2209" name="붙여넣은 동영상.png" descr="붙여넣은 동영상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3080" y="1863716"/>
            <a:ext cx="6073329" cy="431446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3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905732" y="617796"/>
            <a:ext cx="10380537" cy="54572"/>
          </a:xfrm>
          <a:prstGeom prst="rect">
            <a:avLst/>
          </a:prstGeom>
          <a:ln w="12700">
            <a:miter lim="400000"/>
          </a:ln>
        </p:spPr>
      </p:pic>
      <p:sp>
        <p:nvSpPr>
          <p:cNvPr id="354" name="TextBox 5"/>
          <p:cNvSpPr txBox="1"/>
          <p:nvPr/>
        </p:nvSpPr>
        <p:spPr>
          <a:xfrm>
            <a:off x="1131170" y="154780"/>
            <a:ext cx="4323798" cy="4276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1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기능별 시연</a:t>
            </a:r>
          </a:p>
        </p:txBody>
      </p:sp>
      <p:sp>
        <p:nvSpPr>
          <p:cNvPr id="355" name="TextBox 6"/>
          <p:cNvSpPr txBox="1"/>
          <p:nvPr/>
        </p:nvSpPr>
        <p:spPr>
          <a:xfrm>
            <a:off x="4214938" y="3036584"/>
            <a:ext cx="3762122" cy="817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45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조직도 페이지</a:t>
            </a:r>
          </a:p>
        </p:txBody>
      </p:sp>
      <p:pic>
        <p:nvPicPr>
          <p:cNvPr id="356" name="그림 7" descr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5849" y="57209"/>
            <a:ext cx="1640418" cy="61515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1" name="스크린샷 2024-01-17 오후 10.52.39.png" descr="스크린샷 2024-01-17 오후 10.52.3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730" y="1214444"/>
            <a:ext cx="10380539" cy="4760666"/>
          </a:xfrm>
          <a:prstGeom prst="rect">
            <a:avLst/>
          </a:prstGeom>
          <a:ln w="12700">
            <a:miter lim="400000"/>
          </a:ln>
        </p:spPr>
      </p:pic>
      <p:pic>
        <p:nvPicPr>
          <p:cNvPr id="2212" name="Object 4" descr="Object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905732" y="617796"/>
            <a:ext cx="10380537" cy="54572"/>
          </a:xfrm>
          <a:prstGeom prst="rect">
            <a:avLst/>
          </a:prstGeom>
          <a:ln w="12700">
            <a:miter lim="400000"/>
          </a:ln>
        </p:spPr>
      </p:pic>
      <p:sp>
        <p:nvSpPr>
          <p:cNvPr id="2213" name="관리자 페이지 - 인사관리"/>
          <p:cNvSpPr txBox="1"/>
          <p:nvPr/>
        </p:nvSpPr>
        <p:spPr>
          <a:xfrm>
            <a:off x="1131170" y="154780"/>
            <a:ext cx="4323798" cy="4276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1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관리자 페이지 - 인사관리 </a:t>
            </a:r>
          </a:p>
        </p:txBody>
      </p:sp>
      <p:pic>
        <p:nvPicPr>
          <p:cNvPr id="2214" name="image19.png" descr="image19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45849" y="57209"/>
            <a:ext cx="1640418" cy="61515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217" name="부서를 선택하게 되면…"/>
          <p:cNvGrpSpPr/>
          <p:nvPr/>
        </p:nvGrpSpPr>
        <p:grpSpPr>
          <a:xfrm>
            <a:off x="8038897" y="3547159"/>
            <a:ext cx="3588303" cy="1821323"/>
            <a:chOff x="0" y="0"/>
            <a:chExt cx="3588301" cy="1821321"/>
          </a:xfrm>
        </p:grpSpPr>
        <p:sp>
          <p:nvSpPr>
            <p:cNvPr id="2215" name="직사각형"/>
            <p:cNvSpPr/>
            <p:nvPr/>
          </p:nvSpPr>
          <p:spPr>
            <a:xfrm>
              <a:off x="0" y="0"/>
              <a:ext cx="3588302" cy="1821322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4E9971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1300"/>
              </a:pPr>
              <a:endParaRPr/>
            </a:p>
          </p:txBody>
        </p:sp>
        <p:sp>
          <p:nvSpPr>
            <p:cNvPr id="2216" name="부서를 선택하게 되면…"/>
            <p:cNvSpPr txBox="1"/>
            <p:nvPr/>
          </p:nvSpPr>
          <p:spPr>
            <a:xfrm>
              <a:off x="12700" y="403884"/>
              <a:ext cx="3562902" cy="10135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 algn="ctr">
                <a:defRPr sz="1300"/>
              </a:pPr>
              <a:r>
                <a:t>부서를 선택하게 되면</a:t>
              </a:r>
            </a:p>
            <a:p>
              <a:pPr algn="ctr">
                <a:defRPr sz="1300"/>
              </a:pPr>
              <a:r>
                <a:t>아래에 있는 발령가능한 직급이 나오고</a:t>
              </a:r>
            </a:p>
            <a:p>
              <a:pPr algn="ctr">
                <a:defRPr sz="1300"/>
              </a:pPr>
              <a:r>
                <a:t>수정하기 버튼을 클릭하면 </a:t>
              </a:r>
            </a:p>
            <a:p>
              <a:pPr algn="ctr">
                <a:defRPr sz="1300"/>
              </a:pPr>
              <a:r>
                <a:t>부서와 직급이 변경된다</a:t>
              </a:r>
            </a:p>
          </p:txBody>
        </p:sp>
      </p:grpSp>
      <p:pic>
        <p:nvPicPr>
          <p:cNvPr id="2218" name="붙여넣은 동영상.png" descr="붙여넣은 동영상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65843" y="2079804"/>
            <a:ext cx="1273364" cy="2373548"/>
          </a:xfrm>
          <a:prstGeom prst="rect">
            <a:avLst/>
          </a:prstGeom>
          <a:ln w="12700">
            <a:miter lim="400000"/>
          </a:ln>
        </p:spPr>
      </p:pic>
      <p:pic>
        <p:nvPicPr>
          <p:cNvPr id="2219" name="붙여넣은 동영상.png" descr="붙여넣은 동영상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40258" y="4650654"/>
            <a:ext cx="1124535" cy="1994291"/>
          </a:xfrm>
          <a:prstGeom prst="rect">
            <a:avLst/>
          </a:prstGeom>
          <a:ln w="12700">
            <a:miter lim="400000"/>
          </a:ln>
        </p:spPr>
      </p:pic>
      <p:sp>
        <p:nvSpPr>
          <p:cNvPr id="2220" name="직사각형"/>
          <p:cNvSpPr/>
          <p:nvPr/>
        </p:nvSpPr>
        <p:spPr>
          <a:xfrm>
            <a:off x="5466293" y="2473805"/>
            <a:ext cx="895735" cy="402216"/>
          </a:xfrm>
          <a:prstGeom prst="rect">
            <a:avLst/>
          </a:prstGeom>
          <a:ln w="25400">
            <a:solidFill>
              <a:schemeClr val="accent5"/>
            </a:solidFill>
          </a:ln>
        </p:spPr>
        <p:txBody>
          <a:bodyPr lIns="0" tIns="0" rIns="0" bIns="0" anchor="ctr"/>
          <a:lstStyle/>
          <a:p>
            <a:pPr algn="ctr">
              <a:defRPr sz="1500"/>
            </a:pPr>
            <a:endParaRPr/>
          </a:p>
        </p:txBody>
      </p:sp>
      <p:sp>
        <p:nvSpPr>
          <p:cNvPr id="2221" name="선"/>
          <p:cNvSpPr/>
          <p:nvPr/>
        </p:nvSpPr>
        <p:spPr>
          <a:xfrm flipH="1" flipV="1">
            <a:off x="3832524" y="2801425"/>
            <a:ext cx="1622457" cy="1"/>
          </a:xfrm>
          <a:prstGeom prst="line">
            <a:avLst/>
          </a:prstGeom>
          <a:ln w="25400">
            <a:solidFill>
              <a:schemeClr val="accent5"/>
            </a:solidFill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222" name="직사각형"/>
          <p:cNvSpPr/>
          <p:nvPr/>
        </p:nvSpPr>
        <p:spPr>
          <a:xfrm>
            <a:off x="5447427" y="2931759"/>
            <a:ext cx="895735" cy="402216"/>
          </a:xfrm>
          <a:prstGeom prst="rect">
            <a:avLst/>
          </a:prstGeom>
          <a:ln w="25400">
            <a:solidFill>
              <a:schemeClr val="accent5"/>
            </a:solidFill>
          </a:ln>
        </p:spPr>
        <p:txBody>
          <a:bodyPr lIns="0" tIns="0" rIns="0" bIns="0" anchor="ctr"/>
          <a:lstStyle/>
          <a:p>
            <a:pPr algn="ctr">
              <a:defRPr sz="1500"/>
            </a:pPr>
            <a:endParaRPr/>
          </a:p>
        </p:txBody>
      </p:sp>
      <p:sp>
        <p:nvSpPr>
          <p:cNvPr id="2223" name="선"/>
          <p:cNvSpPr/>
          <p:nvPr/>
        </p:nvSpPr>
        <p:spPr>
          <a:xfrm flipH="1">
            <a:off x="3823544" y="3266576"/>
            <a:ext cx="1631438" cy="1631438"/>
          </a:xfrm>
          <a:prstGeom prst="line">
            <a:avLst/>
          </a:prstGeom>
          <a:ln w="25400">
            <a:solidFill>
              <a:schemeClr val="accent5"/>
            </a:solidFill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5" name="붙여넣은 동영상.png" descr="붙여넣은 동영상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114" y="1265078"/>
            <a:ext cx="10855773" cy="5240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2226" name="Object 4" descr="Object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905732" y="617796"/>
            <a:ext cx="10380537" cy="54572"/>
          </a:xfrm>
          <a:prstGeom prst="rect">
            <a:avLst/>
          </a:prstGeom>
          <a:ln w="12700">
            <a:miter lim="400000"/>
          </a:ln>
        </p:spPr>
      </p:pic>
      <p:sp>
        <p:nvSpPr>
          <p:cNvPr id="2227" name="관리자 페이지 - 부서관리"/>
          <p:cNvSpPr txBox="1"/>
          <p:nvPr/>
        </p:nvSpPr>
        <p:spPr>
          <a:xfrm>
            <a:off x="1131170" y="154780"/>
            <a:ext cx="4323798" cy="4276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1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관리자 페이지 - 부서관리 </a:t>
            </a:r>
          </a:p>
        </p:txBody>
      </p:sp>
      <p:pic>
        <p:nvPicPr>
          <p:cNvPr id="2228" name="image19.png" descr="image19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45849" y="57209"/>
            <a:ext cx="1640418" cy="61515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231" name="부서 추가 등록시…"/>
          <p:cNvGrpSpPr/>
          <p:nvPr/>
        </p:nvGrpSpPr>
        <p:grpSpPr>
          <a:xfrm>
            <a:off x="592759" y="4799401"/>
            <a:ext cx="3570453" cy="1506612"/>
            <a:chOff x="-1" y="-1"/>
            <a:chExt cx="3570451" cy="1506611"/>
          </a:xfrm>
        </p:grpSpPr>
        <p:sp>
          <p:nvSpPr>
            <p:cNvPr id="2229" name="직사각형"/>
            <p:cNvSpPr/>
            <p:nvPr/>
          </p:nvSpPr>
          <p:spPr>
            <a:xfrm>
              <a:off x="-1" y="-1"/>
              <a:ext cx="3570451" cy="1506611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4E9971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1300"/>
              </a:pPr>
              <a:endParaRPr/>
            </a:p>
          </p:txBody>
        </p:sp>
        <p:sp>
          <p:nvSpPr>
            <p:cNvPr id="2230" name="부서 추가 등록시…"/>
            <p:cNvSpPr txBox="1"/>
            <p:nvPr/>
          </p:nvSpPr>
          <p:spPr>
            <a:xfrm>
              <a:off x="12699" y="407058"/>
              <a:ext cx="3545051" cy="6924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 algn="ctr">
                <a:defRPr sz="1300"/>
              </a:pPr>
              <a:r>
                <a:rPr dirty="0" err="1"/>
                <a:t>부서</a:t>
              </a:r>
              <a:r>
                <a:rPr dirty="0"/>
                <a:t> </a:t>
              </a:r>
              <a:r>
                <a:rPr dirty="0" err="1"/>
                <a:t>추가</a:t>
              </a:r>
              <a:r>
                <a:rPr dirty="0"/>
                <a:t> </a:t>
              </a:r>
              <a:r>
                <a:rPr dirty="0" err="1"/>
                <a:t>등록시</a:t>
              </a:r>
              <a:endParaRPr dirty="0"/>
            </a:p>
            <a:p>
              <a:pPr algn="ctr">
                <a:defRPr sz="1300"/>
              </a:pPr>
              <a:r>
                <a:rPr dirty="0" err="1"/>
                <a:t>기본적으로</a:t>
              </a:r>
              <a:r>
                <a:rPr dirty="0"/>
                <a:t> 1팀 </a:t>
              </a:r>
              <a:r>
                <a:rPr dirty="0" err="1"/>
                <a:t>생성</a:t>
              </a:r>
              <a:r>
                <a:rPr dirty="0"/>
                <a:t> 및 1팀 </a:t>
              </a:r>
              <a:r>
                <a:rPr dirty="0" err="1"/>
                <a:t>조직</a:t>
              </a:r>
              <a:r>
                <a:rPr dirty="0"/>
                <a:t> </a:t>
              </a:r>
              <a:r>
                <a:rPr dirty="0" err="1"/>
                <a:t>구성원의</a:t>
              </a:r>
              <a:r>
                <a:rPr dirty="0"/>
                <a:t>  </a:t>
              </a:r>
              <a:endParaRPr lang="en-US" dirty="0"/>
            </a:p>
            <a:p>
              <a:pPr algn="ctr">
                <a:defRPr sz="1300"/>
              </a:pPr>
              <a:r>
                <a:rPr dirty="0"/>
                <a:t>job id </a:t>
              </a:r>
              <a:r>
                <a:rPr dirty="0" err="1"/>
                <a:t>생성</a:t>
              </a:r>
              <a:endParaRPr dirty="0"/>
            </a:p>
          </p:txBody>
        </p:sp>
      </p:grpSp>
      <p:pic>
        <p:nvPicPr>
          <p:cNvPr id="2232" name="스크린샷 2024-01-17 오후 11.06.51.png" descr="스크린샷 2024-01-17 오후 11.06.51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2234" y="1112125"/>
            <a:ext cx="4227015" cy="3038925"/>
          </a:xfrm>
          <a:prstGeom prst="rect">
            <a:avLst/>
          </a:prstGeom>
          <a:ln w="12700">
            <a:miter lim="400000"/>
          </a:ln>
        </p:spPr>
      </p:pic>
      <p:pic>
        <p:nvPicPr>
          <p:cNvPr id="2233" name="스크린샷 2024-01-17 오후 11.07.03.png" descr="스크린샷 2024-01-17 오후 11.07.03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44954" y="4932471"/>
            <a:ext cx="7310620" cy="589009"/>
          </a:xfrm>
          <a:prstGeom prst="rect">
            <a:avLst/>
          </a:prstGeom>
          <a:ln w="25400">
            <a:solidFill>
              <a:srgbClr val="4E9971"/>
            </a:solidFill>
            <a:miter lim="400000"/>
          </a:ln>
        </p:spPr>
      </p:pic>
      <p:pic>
        <p:nvPicPr>
          <p:cNvPr id="2234" name="스크린샷 2024-01-17 오후 11.07.08.png" descr="스크린샷 2024-01-17 오후 11.07.0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43775" y="5740855"/>
            <a:ext cx="7310619" cy="564951"/>
          </a:xfrm>
          <a:prstGeom prst="rect">
            <a:avLst/>
          </a:prstGeom>
          <a:ln w="25400">
            <a:solidFill>
              <a:srgbClr val="4E9971"/>
            </a:solidFill>
            <a:miter lim="400000"/>
          </a:ln>
        </p:spPr>
      </p:pic>
    </p:spTree>
  </p:cSld>
  <p:clrMapOvr>
    <a:masterClrMapping/>
  </p:clrMapOvr>
  <p:transition spd="med"/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6" name="붙여넣은 동영상.png" descr="붙여넣은 동영상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114" y="1265078"/>
            <a:ext cx="10855773" cy="5240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2237" name="Object 4" descr="Object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905732" y="617796"/>
            <a:ext cx="10380537" cy="54572"/>
          </a:xfrm>
          <a:prstGeom prst="rect">
            <a:avLst/>
          </a:prstGeom>
          <a:ln w="12700">
            <a:miter lim="400000"/>
          </a:ln>
        </p:spPr>
      </p:pic>
      <p:sp>
        <p:nvSpPr>
          <p:cNvPr id="2238" name="관리자 페이지 - 부서관리"/>
          <p:cNvSpPr txBox="1"/>
          <p:nvPr/>
        </p:nvSpPr>
        <p:spPr>
          <a:xfrm>
            <a:off x="1131170" y="154780"/>
            <a:ext cx="4323798" cy="4276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1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관리자 페이지 - 부서관리 </a:t>
            </a:r>
          </a:p>
        </p:txBody>
      </p:sp>
      <p:pic>
        <p:nvPicPr>
          <p:cNvPr id="2239" name="image19.png" descr="image19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45849" y="57209"/>
            <a:ext cx="1640418" cy="61515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242" name="팀 추가 등록시…"/>
          <p:cNvGrpSpPr/>
          <p:nvPr/>
        </p:nvGrpSpPr>
        <p:grpSpPr>
          <a:xfrm>
            <a:off x="842519" y="987447"/>
            <a:ext cx="3575957" cy="1506609"/>
            <a:chOff x="0" y="0"/>
            <a:chExt cx="3575956" cy="1506608"/>
          </a:xfrm>
        </p:grpSpPr>
        <p:sp>
          <p:nvSpPr>
            <p:cNvPr id="2240" name="직사각형"/>
            <p:cNvSpPr/>
            <p:nvPr/>
          </p:nvSpPr>
          <p:spPr>
            <a:xfrm>
              <a:off x="0" y="-1"/>
              <a:ext cx="3575957" cy="1506610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4E9971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1300"/>
              </a:pPr>
              <a:endParaRPr/>
            </a:p>
          </p:txBody>
        </p:sp>
        <p:sp>
          <p:nvSpPr>
            <p:cNvPr id="2241" name="팀 추가 등록시…"/>
            <p:cNvSpPr txBox="1"/>
            <p:nvPr/>
          </p:nvSpPr>
          <p:spPr>
            <a:xfrm>
              <a:off x="12700" y="486165"/>
              <a:ext cx="3550557" cy="53427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 algn="ctr">
                <a:defRPr sz="1300"/>
              </a:pPr>
              <a:r>
                <a:t>팀 추가 등록시</a:t>
              </a:r>
            </a:p>
            <a:p>
              <a:pPr algn="ctr">
                <a:defRPr sz="1300"/>
              </a:pPr>
              <a:r>
                <a:t>부서 선택 및 직급이 없는 구성원들로 선택가능</a:t>
              </a:r>
            </a:p>
          </p:txBody>
        </p:sp>
      </p:grpSp>
      <p:pic>
        <p:nvPicPr>
          <p:cNvPr id="2243" name="스크린샷 2024-01-17 오후 11.11.15.png" descr="스크린샷 2024-01-17 오후 11.11.15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7097" y="2809137"/>
            <a:ext cx="4014539" cy="3627236"/>
          </a:xfrm>
          <a:prstGeom prst="rect">
            <a:avLst/>
          </a:prstGeom>
          <a:ln w="12700">
            <a:miter lim="400000"/>
          </a:ln>
        </p:spPr>
      </p:pic>
      <p:pic>
        <p:nvPicPr>
          <p:cNvPr id="2244" name="붙여넣은 동영상.png" descr="붙여넣은 동영상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21565" y="2683076"/>
            <a:ext cx="1869445" cy="2623254"/>
          </a:xfrm>
          <a:prstGeom prst="rect">
            <a:avLst/>
          </a:prstGeom>
          <a:ln w="12700">
            <a:miter lim="400000"/>
          </a:ln>
        </p:spPr>
      </p:pic>
      <p:pic>
        <p:nvPicPr>
          <p:cNvPr id="2245" name="스크린샷 2024-01-17 오후 11.12.08.png" descr="스크린샷 2024-01-17 오후 11.12.0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57316" y="1953674"/>
            <a:ext cx="993162" cy="408205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7" name="붙여넣은 동영상.png" descr="붙여넣은 동영상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114" y="1265078"/>
            <a:ext cx="10855773" cy="5240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2248" name="Object 4" descr="Object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905732" y="617796"/>
            <a:ext cx="10380537" cy="54572"/>
          </a:xfrm>
          <a:prstGeom prst="rect">
            <a:avLst/>
          </a:prstGeom>
          <a:ln w="12700">
            <a:miter lim="400000"/>
          </a:ln>
        </p:spPr>
      </p:pic>
      <p:sp>
        <p:nvSpPr>
          <p:cNvPr id="2249" name="관리자 페이지 - 부서관리"/>
          <p:cNvSpPr txBox="1"/>
          <p:nvPr/>
        </p:nvSpPr>
        <p:spPr>
          <a:xfrm>
            <a:off x="1131170" y="154780"/>
            <a:ext cx="4323798" cy="4276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1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관리자 페이지 - 부서관리 </a:t>
            </a:r>
          </a:p>
        </p:txBody>
      </p:sp>
      <p:pic>
        <p:nvPicPr>
          <p:cNvPr id="2250" name="image19.png" descr="image19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45849" y="57209"/>
            <a:ext cx="1640418" cy="615157"/>
          </a:xfrm>
          <a:prstGeom prst="rect">
            <a:avLst/>
          </a:prstGeom>
          <a:ln w="12700">
            <a:miter lim="400000"/>
          </a:ln>
        </p:spPr>
      </p:pic>
      <p:pic>
        <p:nvPicPr>
          <p:cNvPr id="2251" name="스크린샷 2024-01-17 오후 11.33.11.png" descr="스크린샷 2024-01-17 오후 11.33.11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9520" y="2709772"/>
            <a:ext cx="3770954" cy="2693539"/>
          </a:xfrm>
          <a:prstGeom prst="rect">
            <a:avLst/>
          </a:prstGeom>
          <a:ln w="12700">
            <a:miter lim="400000"/>
          </a:ln>
        </p:spPr>
      </p:pic>
      <p:pic>
        <p:nvPicPr>
          <p:cNvPr id="2252" name="스크린샷 2024-01-17 오후 11.31.14.png" descr="스크린샷 2024-01-17 오후 11.31.14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01870" y="2709772"/>
            <a:ext cx="3758262" cy="269353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255" name="부서 및 팀 삭제 기능 구현…"/>
          <p:cNvGrpSpPr/>
          <p:nvPr/>
        </p:nvGrpSpPr>
        <p:grpSpPr>
          <a:xfrm>
            <a:off x="1158563" y="1096846"/>
            <a:ext cx="3575957" cy="1506611"/>
            <a:chOff x="0" y="0"/>
            <a:chExt cx="3575956" cy="1506609"/>
          </a:xfrm>
        </p:grpSpPr>
        <p:sp>
          <p:nvSpPr>
            <p:cNvPr id="2253" name="직사각형"/>
            <p:cNvSpPr/>
            <p:nvPr/>
          </p:nvSpPr>
          <p:spPr>
            <a:xfrm>
              <a:off x="0" y="-1"/>
              <a:ext cx="3575957" cy="1506611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4E9971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1300"/>
              </a:pPr>
              <a:endParaRPr/>
            </a:p>
          </p:txBody>
        </p:sp>
        <p:sp>
          <p:nvSpPr>
            <p:cNvPr id="2254" name="부서 및 팀 삭제 기능 구현…"/>
            <p:cNvSpPr txBox="1"/>
            <p:nvPr/>
          </p:nvSpPr>
          <p:spPr>
            <a:xfrm>
              <a:off x="12700" y="264747"/>
              <a:ext cx="3550557" cy="9771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 algn="ctr">
                <a:defRPr sz="1300"/>
              </a:pPr>
              <a:r>
                <a:rPr dirty="0" err="1"/>
                <a:t>부서</a:t>
              </a:r>
              <a:r>
                <a:rPr dirty="0"/>
                <a:t> 및 팀 </a:t>
              </a:r>
              <a:r>
                <a:rPr dirty="0" err="1"/>
                <a:t>삭제</a:t>
              </a:r>
              <a:r>
                <a:rPr dirty="0"/>
                <a:t> </a:t>
              </a:r>
              <a:r>
                <a:rPr dirty="0" err="1"/>
                <a:t>기능</a:t>
              </a:r>
              <a:r>
                <a:rPr dirty="0"/>
                <a:t> </a:t>
              </a:r>
              <a:r>
                <a:rPr dirty="0" err="1"/>
                <a:t>구현</a:t>
              </a:r>
              <a:endParaRPr dirty="0"/>
            </a:p>
            <a:p>
              <a:pPr algn="ctr">
                <a:defRPr sz="1300"/>
              </a:pPr>
              <a:endParaRPr dirty="0"/>
            </a:p>
            <a:p>
              <a:pPr algn="ctr">
                <a:defRPr sz="1300">
                  <a:solidFill>
                    <a:srgbClr val="FF0300"/>
                  </a:solidFill>
                </a:defRPr>
              </a:pPr>
              <a:r>
                <a:rPr dirty="0"/>
                <a:t>단,</a:t>
              </a:r>
              <a:r>
                <a:rPr dirty="0">
                  <a:solidFill>
                    <a:srgbClr val="000000"/>
                  </a:solidFill>
                </a:rPr>
                <a:t> </a:t>
              </a:r>
              <a:r>
                <a:rPr dirty="0" err="1">
                  <a:solidFill>
                    <a:srgbClr val="000000"/>
                  </a:solidFill>
                </a:rPr>
                <a:t>해당</a:t>
              </a:r>
              <a:r>
                <a:rPr dirty="0">
                  <a:solidFill>
                    <a:srgbClr val="000000"/>
                  </a:solidFill>
                </a:rPr>
                <a:t> 팀 </a:t>
              </a:r>
              <a:r>
                <a:rPr dirty="0" err="1">
                  <a:solidFill>
                    <a:srgbClr val="000000"/>
                  </a:solidFill>
                </a:rPr>
                <a:t>또는</a:t>
              </a:r>
              <a:r>
                <a:rPr dirty="0">
                  <a:solidFill>
                    <a:srgbClr val="000000"/>
                  </a:solidFill>
                </a:rPr>
                <a:t> </a:t>
              </a:r>
              <a:r>
                <a:rPr dirty="0" err="1">
                  <a:solidFill>
                    <a:srgbClr val="000000"/>
                  </a:solidFill>
                </a:rPr>
                <a:t>부서에</a:t>
              </a:r>
              <a:r>
                <a:rPr dirty="0">
                  <a:solidFill>
                    <a:srgbClr val="000000"/>
                  </a:solidFill>
                </a:rPr>
                <a:t> </a:t>
              </a:r>
              <a:r>
                <a:rPr dirty="0" err="1">
                  <a:solidFill>
                    <a:srgbClr val="000000"/>
                  </a:solidFill>
                </a:rPr>
                <a:t>근무중인</a:t>
              </a:r>
              <a:r>
                <a:rPr dirty="0">
                  <a:solidFill>
                    <a:srgbClr val="000000"/>
                  </a:solidFill>
                </a:rPr>
                <a:t> </a:t>
              </a:r>
              <a:r>
                <a:rPr dirty="0" err="1">
                  <a:solidFill>
                    <a:srgbClr val="000000"/>
                  </a:solidFill>
                </a:rPr>
                <a:t>구성원이</a:t>
              </a:r>
              <a:r>
                <a:rPr dirty="0">
                  <a:solidFill>
                    <a:srgbClr val="000000"/>
                  </a:solidFill>
                </a:rPr>
                <a:t> </a:t>
              </a:r>
              <a:r>
                <a:rPr dirty="0" err="1">
                  <a:solidFill>
                    <a:srgbClr val="000000"/>
                  </a:solidFill>
                </a:rPr>
                <a:t>있는경우</a:t>
              </a:r>
              <a:r>
                <a:rPr dirty="0">
                  <a:solidFill>
                    <a:srgbClr val="000000"/>
                  </a:solidFill>
                </a:rPr>
                <a:t> </a:t>
              </a:r>
              <a:r>
                <a:rPr dirty="0" err="1">
                  <a:solidFill>
                    <a:srgbClr val="000000"/>
                  </a:solidFill>
                </a:rPr>
                <a:t>삭제</a:t>
              </a:r>
              <a:r>
                <a:rPr dirty="0">
                  <a:solidFill>
                    <a:srgbClr val="000000"/>
                  </a:solidFill>
                </a:rPr>
                <a:t> </a:t>
              </a:r>
              <a:r>
                <a:rPr dirty="0" err="1">
                  <a:solidFill>
                    <a:srgbClr val="000000"/>
                  </a:solidFill>
                </a:rPr>
                <a:t>불가능</a:t>
              </a:r>
              <a:r>
                <a:rPr dirty="0">
                  <a:solidFill>
                    <a:srgbClr val="000000"/>
                  </a:solidFill>
                </a:rPr>
                <a:t>, </a:t>
              </a:r>
              <a:r>
                <a:rPr dirty="0" err="1">
                  <a:solidFill>
                    <a:srgbClr val="000000"/>
                  </a:solidFill>
                </a:rPr>
                <a:t>인사발령</a:t>
              </a:r>
              <a:r>
                <a:rPr dirty="0">
                  <a:solidFill>
                    <a:srgbClr val="000000"/>
                  </a:solidFill>
                </a:rPr>
                <a:t> </a:t>
              </a:r>
              <a:r>
                <a:rPr dirty="0" err="1">
                  <a:solidFill>
                    <a:srgbClr val="000000"/>
                  </a:solidFill>
                </a:rPr>
                <a:t>이후</a:t>
              </a:r>
              <a:r>
                <a:rPr dirty="0">
                  <a:solidFill>
                    <a:srgbClr val="000000"/>
                  </a:solidFill>
                </a:rPr>
                <a:t> </a:t>
              </a:r>
              <a:r>
                <a:rPr dirty="0" err="1">
                  <a:solidFill>
                    <a:srgbClr val="000000"/>
                  </a:solidFill>
                </a:rPr>
                <a:t>삭제가능</a:t>
              </a:r>
              <a:endParaRPr dirty="0">
                <a:solidFill>
                  <a:srgbClr val="000000"/>
                </a:solidFill>
              </a:endParaRPr>
            </a:p>
          </p:txBody>
        </p:sp>
      </p:grpSp>
      <p:pic>
        <p:nvPicPr>
          <p:cNvPr id="2256" name="붙여넣은 동영상.png" descr="붙여넣은 동영상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01505" y="3891302"/>
            <a:ext cx="4083754" cy="269353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8" name="Object 25"/>
          <p:cNvSpPr txBox="1"/>
          <p:nvPr/>
        </p:nvSpPr>
        <p:spPr>
          <a:xfrm>
            <a:off x="1356004" y="891541"/>
            <a:ext cx="9479992" cy="2225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defRPr sz="7000">
                <a:latin typeface="Atomy Bold"/>
                <a:ea typeface="Atomy Bold"/>
                <a:cs typeface="Atomy Bold"/>
                <a:sym typeface="Atomy Bold"/>
              </a:defRPr>
            </a:pPr>
            <a:r>
              <a:t>Thank you for</a:t>
            </a:r>
          </a:p>
          <a:p>
            <a:pPr algn="ctr">
              <a:defRPr sz="7000">
                <a:latin typeface="Atomy Bold"/>
                <a:ea typeface="Atomy Bold"/>
                <a:cs typeface="Atomy Bold"/>
                <a:sym typeface="Atomy Bold"/>
              </a:defRPr>
            </a:pPr>
            <a:r>
              <a:t>your attention!</a:t>
            </a:r>
          </a:p>
        </p:txBody>
      </p:sp>
      <p:pic>
        <p:nvPicPr>
          <p:cNvPr id="2259" name="Object 19" descr="Object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6048" y="3203103"/>
            <a:ext cx="4359905" cy="3590668"/>
          </a:xfrm>
          <a:prstGeom prst="rect">
            <a:avLst/>
          </a:prstGeom>
          <a:ln w="12700">
            <a:miter lim="400000"/>
          </a:ln>
        </p:spPr>
      </p:pic>
      <p:pic>
        <p:nvPicPr>
          <p:cNvPr id="2260" name="image19.png" descr="image19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902" y="218100"/>
            <a:ext cx="1640417" cy="61515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905732" y="617796"/>
            <a:ext cx="10380537" cy="54572"/>
          </a:xfrm>
          <a:prstGeom prst="rect">
            <a:avLst/>
          </a:prstGeom>
          <a:ln w="12700">
            <a:miter lim="400000"/>
          </a:ln>
        </p:spPr>
      </p:pic>
      <p:sp>
        <p:nvSpPr>
          <p:cNvPr id="359" name="TextBox 5"/>
          <p:cNvSpPr txBox="1"/>
          <p:nvPr/>
        </p:nvSpPr>
        <p:spPr>
          <a:xfrm>
            <a:off x="1131170" y="154780"/>
            <a:ext cx="4323798" cy="4276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2100" b="1">
                <a:latin typeface="+mj-lt"/>
                <a:ea typeface="+mj-ea"/>
                <a:cs typeface="+mj-cs"/>
                <a:sym typeface="Helvetica"/>
              </a:defRPr>
            </a:pPr>
            <a:r>
              <a:t>조직도 </a:t>
            </a:r>
            <a:r>
              <a:rPr>
                <a:solidFill>
                  <a:srgbClr val="022B41"/>
                </a:solidFill>
                <a:latin typeface="나눔바른고딕"/>
                <a:ea typeface="나눔바른고딕"/>
                <a:cs typeface="나눔바른고딕"/>
                <a:sym typeface="나눔바른고딕"/>
              </a:rPr>
              <a:t>Class Model</a:t>
            </a:r>
          </a:p>
        </p:txBody>
      </p:sp>
      <p:pic>
        <p:nvPicPr>
          <p:cNvPr id="360" name="그림 7" descr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5849" y="57209"/>
            <a:ext cx="1640418" cy="615157"/>
          </a:xfrm>
          <a:prstGeom prst="rect">
            <a:avLst/>
          </a:prstGeom>
          <a:ln w="12700">
            <a:miter lim="400000"/>
          </a:ln>
        </p:spPr>
      </p:pic>
      <p:pic>
        <p:nvPicPr>
          <p:cNvPr id="361" name="그림 6" descr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7287" y="776287"/>
            <a:ext cx="9877426" cy="530542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3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905732" y="617796"/>
            <a:ext cx="10380537" cy="54572"/>
          </a:xfrm>
          <a:prstGeom prst="rect">
            <a:avLst/>
          </a:prstGeom>
          <a:ln w="12700">
            <a:miter lim="400000"/>
          </a:ln>
        </p:spPr>
      </p:pic>
      <p:sp>
        <p:nvSpPr>
          <p:cNvPr id="364" name="TextBox 5"/>
          <p:cNvSpPr txBox="1"/>
          <p:nvPr/>
        </p:nvSpPr>
        <p:spPr>
          <a:xfrm>
            <a:off x="1131170" y="154780"/>
            <a:ext cx="4323798" cy="4276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1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조직도 </a:t>
            </a:r>
          </a:p>
        </p:txBody>
      </p:sp>
      <p:pic>
        <p:nvPicPr>
          <p:cNvPr id="365" name="그림 29" descr="그림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5849" y="57209"/>
            <a:ext cx="1640418" cy="615157"/>
          </a:xfrm>
          <a:prstGeom prst="rect">
            <a:avLst/>
          </a:prstGeom>
          <a:ln w="12700">
            <a:miter lim="400000"/>
          </a:ln>
        </p:spPr>
      </p:pic>
      <p:pic>
        <p:nvPicPr>
          <p:cNvPr id="366" name="그림 2" descr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5414" y="992288"/>
            <a:ext cx="7275256" cy="5247917"/>
          </a:xfrm>
          <a:prstGeom prst="rect">
            <a:avLst/>
          </a:prstGeom>
          <a:ln w="12700">
            <a:miter lim="400000"/>
          </a:ln>
        </p:spPr>
      </p:pic>
      <p:pic>
        <p:nvPicPr>
          <p:cNvPr id="367" name="그림 9" descr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2228" y="1403021"/>
            <a:ext cx="3797990" cy="2044445"/>
          </a:xfrm>
          <a:prstGeom prst="rect">
            <a:avLst/>
          </a:prstGeom>
          <a:ln w="12700">
            <a:miter lim="400000"/>
          </a:ln>
        </p:spPr>
      </p:pic>
      <p:pic>
        <p:nvPicPr>
          <p:cNvPr id="368" name="그림 11" descr="그림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52228" y="3750628"/>
            <a:ext cx="3834358" cy="2044446"/>
          </a:xfrm>
          <a:prstGeom prst="rect">
            <a:avLst/>
          </a:prstGeom>
          <a:ln w="12700">
            <a:miter lim="400000"/>
          </a:ln>
        </p:spPr>
      </p:pic>
      <p:pic>
        <p:nvPicPr>
          <p:cNvPr id="369" name="그림 14" descr="그림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27225" y="1881793"/>
            <a:ext cx="962438" cy="1547209"/>
          </a:xfrm>
          <a:prstGeom prst="rect">
            <a:avLst/>
          </a:prstGeom>
          <a:ln w="12700">
            <a:miter lim="400000"/>
          </a:ln>
        </p:spPr>
      </p:pic>
      <p:sp>
        <p:nvSpPr>
          <p:cNvPr id="370" name="직사각형 15"/>
          <p:cNvSpPr/>
          <p:nvPr/>
        </p:nvSpPr>
        <p:spPr>
          <a:xfrm>
            <a:off x="2127225" y="1879918"/>
            <a:ext cx="962438" cy="1547208"/>
          </a:xfrm>
          <a:prstGeom prst="rect">
            <a:avLst/>
          </a:prstGeom>
          <a:ln w="19050">
            <a:solidFill>
              <a:schemeClr val="accent5"/>
            </a:solidFill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71" name="직선 화살표 연결선 19"/>
          <p:cNvSpPr/>
          <p:nvPr/>
        </p:nvSpPr>
        <p:spPr>
          <a:xfrm>
            <a:off x="2608446" y="1443789"/>
            <a:ext cx="2" cy="336887"/>
          </a:xfrm>
          <a:prstGeom prst="line">
            <a:avLst/>
          </a:prstGeom>
          <a:ln w="12700">
            <a:solidFill>
              <a:srgbClr val="259E6F"/>
            </a:solidFill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373" name="직사각형 23"/>
          <p:cNvSpPr/>
          <p:nvPr/>
        </p:nvSpPr>
        <p:spPr>
          <a:xfrm>
            <a:off x="7452228" y="1386844"/>
            <a:ext cx="3866356" cy="2061406"/>
          </a:xfrm>
          <a:prstGeom prst="rect">
            <a:avLst/>
          </a:prstGeom>
          <a:ln w="19050">
            <a:solidFill>
              <a:schemeClr val="accent5"/>
            </a:solidFill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74" name="직사각형 24"/>
          <p:cNvSpPr/>
          <p:nvPr/>
        </p:nvSpPr>
        <p:spPr>
          <a:xfrm>
            <a:off x="2059639" y="3529169"/>
            <a:ext cx="1373316" cy="385173"/>
          </a:xfrm>
          <a:prstGeom prst="rect">
            <a:avLst/>
          </a:prstGeom>
          <a:ln w="19050">
            <a:solidFill>
              <a:schemeClr val="accent5"/>
            </a:solidFill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76" name="TextBox 26"/>
          <p:cNvSpPr txBox="1"/>
          <p:nvPr/>
        </p:nvSpPr>
        <p:spPr>
          <a:xfrm>
            <a:off x="2074497" y="3521701"/>
            <a:ext cx="2030330" cy="4140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1000">
                <a:latin typeface="+mj-lt"/>
                <a:ea typeface="+mj-ea"/>
                <a:cs typeface="+mj-cs"/>
                <a:sym typeface="Helvetica"/>
              </a:defRPr>
            </a:pPr>
            <a:r>
              <a:t>클릭시 현재 회사내의</a:t>
            </a:r>
          </a:p>
          <a:p>
            <a:pPr>
              <a:defRPr sz="1000">
                <a:latin typeface="+mj-lt"/>
                <a:ea typeface="+mj-ea"/>
                <a:cs typeface="+mj-cs"/>
                <a:sym typeface="Helvetica"/>
              </a:defRPr>
            </a:pPr>
            <a:r>
              <a:t>모든 부서목록이 뜬다</a:t>
            </a:r>
            <a:r>
              <a:rPr>
                <a:latin typeface="+mn-lt"/>
                <a:ea typeface="+mn-ea"/>
                <a:cs typeface="+mn-cs"/>
                <a:sym typeface="Calibri"/>
              </a:rPr>
              <a:t>.</a:t>
            </a:r>
          </a:p>
        </p:txBody>
      </p:sp>
      <p:sp>
        <p:nvSpPr>
          <p:cNvPr id="377" name="TextBox 28"/>
          <p:cNvSpPr txBox="1"/>
          <p:nvPr/>
        </p:nvSpPr>
        <p:spPr>
          <a:xfrm>
            <a:off x="5286778" y="2657804"/>
            <a:ext cx="1915688" cy="414025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5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 algn="ctr">
              <a:defRPr sz="1000">
                <a:latin typeface="+mj-lt"/>
                <a:ea typeface="+mj-ea"/>
                <a:cs typeface="+mj-cs"/>
                <a:sym typeface="Helvetica"/>
              </a:defRPr>
            </a:pPr>
            <a:r>
              <a:rPr dirty="0" err="1"/>
              <a:t>클릭</a:t>
            </a:r>
            <a:r>
              <a:rPr lang="en-US" dirty="0"/>
              <a:t> </a:t>
            </a:r>
            <a:r>
              <a:rPr dirty="0"/>
              <a:t>시 </a:t>
            </a:r>
            <a:r>
              <a:rPr dirty="0" err="1"/>
              <a:t>해당</a:t>
            </a:r>
            <a:r>
              <a:rPr dirty="0"/>
              <a:t> </a:t>
            </a:r>
            <a:r>
              <a:rPr dirty="0" err="1"/>
              <a:t>부서의</a:t>
            </a:r>
            <a:r>
              <a:rPr dirty="0"/>
              <a:t> </a:t>
            </a:r>
            <a:r>
              <a:rPr dirty="0" err="1"/>
              <a:t>부서장부터</a:t>
            </a:r>
            <a:endParaRPr dirty="0"/>
          </a:p>
          <a:p>
            <a:pPr algn="ctr">
              <a:defRPr sz="1000">
                <a:latin typeface="+mj-lt"/>
                <a:ea typeface="+mj-ea"/>
                <a:cs typeface="+mj-cs"/>
                <a:sym typeface="Helvetica"/>
              </a:defRPr>
            </a:pPr>
            <a:r>
              <a:rPr dirty="0" err="1"/>
              <a:t>사원까지</a:t>
            </a:r>
            <a:r>
              <a:rPr lang="ko-KR" altLang="en-US" dirty="0"/>
              <a:t>의</a:t>
            </a:r>
            <a:r>
              <a:rPr dirty="0"/>
              <a:t> </a:t>
            </a:r>
            <a:r>
              <a:rPr dirty="0" err="1"/>
              <a:t>기본정보가</a:t>
            </a:r>
            <a:r>
              <a:rPr dirty="0"/>
              <a:t> </a:t>
            </a:r>
            <a:r>
              <a:rPr dirty="0" err="1"/>
              <a:t>나온다</a:t>
            </a:r>
            <a:r>
              <a:rPr dirty="0">
                <a:latin typeface="+mn-lt"/>
                <a:ea typeface="+mn-ea"/>
                <a:cs typeface="+mn-cs"/>
                <a:sym typeface="Calibri"/>
              </a:rPr>
              <a:t>.</a:t>
            </a:r>
          </a:p>
        </p:txBody>
      </p:sp>
      <p:sp>
        <p:nvSpPr>
          <p:cNvPr id="378" name="TextBox 30"/>
          <p:cNvSpPr txBox="1"/>
          <p:nvPr/>
        </p:nvSpPr>
        <p:spPr>
          <a:xfrm>
            <a:off x="3092815" y="1326782"/>
            <a:ext cx="3866355" cy="319789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5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>
              <a:defRPr sz="1400">
                <a:latin typeface="+mj-lt"/>
                <a:ea typeface="+mj-ea"/>
                <a:cs typeface="+mj-cs"/>
                <a:sym typeface="Helvetica"/>
              </a:defRPr>
            </a:pPr>
            <a:r>
              <a:rPr dirty="0" err="1"/>
              <a:t>조직도</a:t>
            </a:r>
            <a:r>
              <a:rPr dirty="0"/>
              <a:t> 첫 </a:t>
            </a:r>
            <a:r>
              <a:rPr dirty="0" err="1"/>
              <a:t>화면으로는</a:t>
            </a:r>
            <a:r>
              <a:rPr dirty="0"/>
              <a:t> </a:t>
            </a:r>
            <a:r>
              <a:rPr dirty="0" err="1"/>
              <a:t>부서</a:t>
            </a:r>
            <a:r>
              <a:rPr dirty="0">
                <a:latin typeface="+mn-lt"/>
                <a:ea typeface="+mn-ea"/>
                <a:cs typeface="+mn-cs"/>
                <a:sym typeface="Calibri"/>
              </a:rPr>
              <a:t>,</a:t>
            </a:r>
            <a:r>
              <a:rPr dirty="0"/>
              <a:t> 팀 </a:t>
            </a:r>
            <a:r>
              <a:rPr dirty="0" err="1"/>
              <a:t>조직도가</a:t>
            </a:r>
            <a:r>
              <a:rPr dirty="0"/>
              <a:t> </a:t>
            </a:r>
            <a:r>
              <a:rPr dirty="0" err="1"/>
              <a:t>나온다</a:t>
            </a:r>
            <a:endParaRPr dirty="0"/>
          </a:p>
        </p:txBody>
      </p:sp>
      <p:sp>
        <p:nvSpPr>
          <p:cNvPr id="379" name="직사각형 31"/>
          <p:cNvSpPr/>
          <p:nvPr/>
        </p:nvSpPr>
        <p:spPr>
          <a:xfrm>
            <a:off x="7436229" y="3739422"/>
            <a:ext cx="3866356" cy="2061406"/>
          </a:xfrm>
          <a:prstGeom prst="rect">
            <a:avLst/>
          </a:prstGeom>
          <a:ln w="19050">
            <a:solidFill>
              <a:schemeClr val="accent5"/>
            </a:solidFill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80" name="직선 화살표 연결선 32"/>
          <p:cNvSpPr/>
          <p:nvPr/>
        </p:nvSpPr>
        <p:spPr>
          <a:xfrm>
            <a:off x="2839452" y="2417546"/>
            <a:ext cx="4596778" cy="122714"/>
          </a:xfrm>
          <a:prstGeom prst="line">
            <a:avLst/>
          </a:prstGeom>
          <a:ln w="12700">
            <a:solidFill>
              <a:srgbClr val="259E6F"/>
            </a:solidFill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381" name="직선 화살표 연결선 38"/>
          <p:cNvSpPr/>
          <p:nvPr/>
        </p:nvSpPr>
        <p:spPr>
          <a:xfrm>
            <a:off x="2464904" y="2569947"/>
            <a:ext cx="4978495" cy="1379820"/>
          </a:xfrm>
          <a:prstGeom prst="line">
            <a:avLst/>
          </a:prstGeom>
          <a:ln w="12700">
            <a:solidFill>
              <a:srgbClr val="259E6F"/>
            </a:solidFill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3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905732" y="617796"/>
            <a:ext cx="10380537" cy="54572"/>
          </a:xfrm>
          <a:prstGeom prst="rect">
            <a:avLst/>
          </a:prstGeom>
          <a:ln w="12700">
            <a:miter lim="400000"/>
          </a:ln>
        </p:spPr>
      </p:pic>
      <p:sp>
        <p:nvSpPr>
          <p:cNvPr id="384" name="TextBox 5"/>
          <p:cNvSpPr txBox="1"/>
          <p:nvPr/>
        </p:nvSpPr>
        <p:spPr>
          <a:xfrm>
            <a:off x="1131170" y="154780"/>
            <a:ext cx="4323798" cy="4276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1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기능별 시연</a:t>
            </a:r>
          </a:p>
        </p:txBody>
      </p:sp>
      <p:sp>
        <p:nvSpPr>
          <p:cNvPr id="385" name="TextBox 6"/>
          <p:cNvSpPr txBox="1"/>
          <p:nvPr/>
        </p:nvSpPr>
        <p:spPr>
          <a:xfrm>
            <a:off x="4359318" y="3031588"/>
            <a:ext cx="3762122" cy="817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45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급여 페이지</a:t>
            </a:r>
          </a:p>
        </p:txBody>
      </p:sp>
      <p:pic>
        <p:nvPicPr>
          <p:cNvPr id="386" name="그림 7" descr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5849" y="57209"/>
            <a:ext cx="1640418" cy="61515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Object 9" descr="Object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4538" y="848869"/>
            <a:ext cx="1277533" cy="2085090"/>
          </a:xfrm>
          <a:prstGeom prst="rect">
            <a:avLst/>
          </a:prstGeom>
          <a:ln w="12700">
            <a:miter lim="400000"/>
          </a:ln>
        </p:spPr>
      </p:pic>
      <p:pic>
        <p:nvPicPr>
          <p:cNvPr id="123" name="Object 12" descr="Object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8691" y="1133518"/>
            <a:ext cx="1548955" cy="1722544"/>
          </a:xfrm>
          <a:prstGeom prst="rect">
            <a:avLst/>
          </a:prstGeom>
          <a:ln w="12700">
            <a:miter lim="400000"/>
          </a:ln>
        </p:spPr>
      </p:pic>
      <p:pic>
        <p:nvPicPr>
          <p:cNvPr id="124" name="Object 15" descr="Object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4022" y="1193487"/>
            <a:ext cx="1763954" cy="1804974"/>
          </a:xfrm>
          <a:prstGeom prst="rect">
            <a:avLst/>
          </a:prstGeom>
          <a:ln w="12700">
            <a:miter lim="400000"/>
          </a:ln>
        </p:spPr>
      </p:pic>
      <p:pic>
        <p:nvPicPr>
          <p:cNvPr id="125" name="Object 18" descr="Object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57442" y="1193487"/>
            <a:ext cx="1760070" cy="1804487"/>
          </a:xfrm>
          <a:prstGeom prst="rect">
            <a:avLst/>
          </a:prstGeom>
          <a:ln w="12700">
            <a:miter lim="400000"/>
          </a:ln>
        </p:spPr>
      </p:pic>
      <p:pic>
        <p:nvPicPr>
          <p:cNvPr id="126" name="Object 21" descr="Object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97350" y="1133518"/>
            <a:ext cx="1728421" cy="1800440"/>
          </a:xfrm>
          <a:prstGeom prst="rect">
            <a:avLst/>
          </a:prstGeom>
          <a:ln w="12700">
            <a:miter lim="400000"/>
          </a:ln>
        </p:spPr>
      </p:pic>
      <p:pic>
        <p:nvPicPr>
          <p:cNvPr id="127" name="Object 24" descr="Object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95811" y="3429000"/>
            <a:ext cx="1771689" cy="657589"/>
          </a:xfrm>
          <a:prstGeom prst="rect">
            <a:avLst/>
          </a:prstGeom>
          <a:ln w="12700">
            <a:miter lim="400000"/>
          </a:ln>
        </p:spPr>
      </p:pic>
      <p:pic>
        <p:nvPicPr>
          <p:cNvPr id="128" name="Object 27" descr="Object 2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88250" y="2997973"/>
            <a:ext cx="2415498" cy="1461125"/>
          </a:xfrm>
          <a:prstGeom prst="rect">
            <a:avLst/>
          </a:prstGeom>
          <a:ln w="12700">
            <a:miter lim="400000"/>
          </a:ln>
        </p:spPr>
      </p:pic>
      <p:pic>
        <p:nvPicPr>
          <p:cNvPr id="129" name="Object 30" descr="Object 3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29570" y="3178247"/>
            <a:ext cx="1093906" cy="1100577"/>
          </a:xfrm>
          <a:prstGeom prst="rect">
            <a:avLst/>
          </a:prstGeom>
          <a:ln w="12700">
            <a:miter lim="400000"/>
          </a:ln>
        </p:spPr>
      </p:pic>
      <p:pic>
        <p:nvPicPr>
          <p:cNvPr id="130" name="Object 33" descr="Object 3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95811" y="4591672"/>
            <a:ext cx="2187232" cy="1291736"/>
          </a:xfrm>
          <a:prstGeom prst="rect">
            <a:avLst/>
          </a:prstGeom>
          <a:ln w="12700">
            <a:miter lim="400000"/>
          </a:ln>
        </p:spPr>
      </p:pic>
      <p:pic>
        <p:nvPicPr>
          <p:cNvPr id="131" name="Object 36" descr="Object 3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061015" y="4591672"/>
            <a:ext cx="2069972" cy="1218495"/>
          </a:xfrm>
          <a:prstGeom prst="rect">
            <a:avLst/>
          </a:prstGeom>
          <a:ln w="12700">
            <a:miter lim="400000"/>
          </a:ln>
        </p:spPr>
      </p:pic>
      <p:pic>
        <p:nvPicPr>
          <p:cNvPr id="132" name="Object 39" descr="Object 3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420520" y="4591672"/>
            <a:ext cx="1963430" cy="1083004"/>
          </a:xfrm>
          <a:prstGeom prst="rect">
            <a:avLst/>
          </a:prstGeom>
          <a:ln w="12700">
            <a:miter lim="400000"/>
          </a:ln>
        </p:spPr>
      </p:pic>
      <p:pic>
        <p:nvPicPr>
          <p:cNvPr id="133" name="Object 4" descr="Object 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10800000">
            <a:off x="905732" y="572934"/>
            <a:ext cx="10380537" cy="54572"/>
          </a:xfrm>
          <a:prstGeom prst="rect">
            <a:avLst/>
          </a:prstGeom>
          <a:ln w="12700">
            <a:miter lim="400000"/>
          </a:ln>
        </p:spPr>
      </p:pic>
      <p:sp>
        <p:nvSpPr>
          <p:cNvPr id="134" name="프로젝트 소개 : 개발환경"/>
          <p:cNvSpPr txBox="1"/>
          <p:nvPr/>
        </p:nvSpPr>
        <p:spPr>
          <a:xfrm>
            <a:off x="1131170" y="154779"/>
            <a:ext cx="4323798" cy="4276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2100" b="1">
                <a:latin typeface="+mj-lt"/>
                <a:ea typeface="+mj-ea"/>
                <a:cs typeface="+mj-cs"/>
                <a:sym typeface="Helvetica"/>
              </a:defRPr>
            </a:pPr>
            <a:r>
              <a:t>프로젝트 소개 </a:t>
            </a:r>
            <a:r>
              <a:rPr>
                <a:latin typeface="+mn-lt"/>
                <a:ea typeface="+mn-ea"/>
                <a:cs typeface="+mn-cs"/>
                <a:sym typeface="Calibri"/>
              </a:rPr>
              <a:t>:</a:t>
            </a:r>
            <a:r>
              <a:t> 개발환경</a:t>
            </a:r>
          </a:p>
        </p:txBody>
      </p:sp>
      <p:pic>
        <p:nvPicPr>
          <p:cNvPr id="135" name="image19.png" descr="image19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645849" y="57209"/>
            <a:ext cx="1640418" cy="61515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905732" y="617796"/>
            <a:ext cx="10380537" cy="54572"/>
          </a:xfrm>
          <a:prstGeom prst="rect">
            <a:avLst/>
          </a:prstGeom>
          <a:ln w="12700">
            <a:miter lim="400000"/>
          </a:ln>
        </p:spPr>
      </p:pic>
      <p:sp>
        <p:nvSpPr>
          <p:cNvPr id="389" name="TextBox 5"/>
          <p:cNvSpPr txBox="1"/>
          <p:nvPr/>
        </p:nvSpPr>
        <p:spPr>
          <a:xfrm>
            <a:off x="1131170" y="154780"/>
            <a:ext cx="4323798" cy="4276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2100" b="1">
                <a:latin typeface="+mj-lt"/>
                <a:ea typeface="+mj-ea"/>
                <a:cs typeface="+mj-cs"/>
                <a:sym typeface="Helvetica"/>
              </a:defRPr>
            </a:pPr>
            <a:r>
              <a:t>급여 </a:t>
            </a:r>
            <a:r>
              <a:rPr>
                <a:solidFill>
                  <a:srgbClr val="022B41"/>
                </a:solidFill>
                <a:latin typeface="나눔바른고딕"/>
                <a:ea typeface="나눔바른고딕"/>
                <a:cs typeface="나눔바른고딕"/>
                <a:sym typeface="나눔바른고딕"/>
              </a:rPr>
              <a:t>Class Model</a:t>
            </a:r>
          </a:p>
        </p:txBody>
      </p:sp>
      <p:pic>
        <p:nvPicPr>
          <p:cNvPr id="390" name="그림 7" descr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5849" y="57209"/>
            <a:ext cx="1640418" cy="615157"/>
          </a:xfrm>
          <a:prstGeom prst="rect">
            <a:avLst/>
          </a:prstGeom>
          <a:ln w="12700">
            <a:miter lim="400000"/>
          </a:ln>
        </p:spPr>
      </p:pic>
      <p:pic>
        <p:nvPicPr>
          <p:cNvPr id="391" name="그림 2" descr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5450" y="967666"/>
            <a:ext cx="9925852" cy="527254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3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905732" y="617796"/>
            <a:ext cx="10380537" cy="54572"/>
          </a:xfrm>
          <a:prstGeom prst="rect">
            <a:avLst/>
          </a:prstGeom>
          <a:ln w="12700">
            <a:miter lim="400000"/>
          </a:ln>
        </p:spPr>
      </p:pic>
      <p:sp>
        <p:nvSpPr>
          <p:cNvPr id="394" name="TextBox 5"/>
          <p:cNvSpPr txBox="1"/>
          <p:nvPr/>
        </p:nvSpPr>
        <p:spPr>
          <a:xfrm>
            <a:off x="1131170" y="154780"/>
            <a:ext cx="5878429" cy="4276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2100" b="1">
                <a:latin typeface="+mj-lt"/>
                <a:ea typeface="+mj-ea"/>
                <a:cs typeface="+mj-cs"/>
                <a:sym typeface="Helvetica"/>
              </a:defRPr>
            </a:pPr>
            <a:r>
              <a:t>급여 </a:t>
            </a:r>
            <a:r>
              <a:rPr>
                <a:solidFill>
                  <a:srgbClr val="022B41"/>
                </a:solidFill>
                <a:latin typeface="나눔바른고딕"/>
                <a:ea typeface="나눔바른고딕"/>
                <a:cs typeface="나눔바른고딕"/>
                <a:sym typeface="나눔바른고딕"/>
              </a:rPr>
              <a:t>Sequence Model</a:t>
            </a:r>
          </a:p>
        </p:txBody>
      </p:sp>
      <p:pic>
        <p:nvPicPr>
          <p:cNvPr id="395" name="그림 7" descr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5849" y="57209"/>
            <a:ext cx="1640418" cy="615157"/>
          </a:xfrm>
          <a:prstGeom prst="rect">
            <a:avLst/>
          </a:prstGeom>
          <a:ln w="12700">
            <a:miter lim="400000"/>
          </a:ln>
        </p:spPr>
      </p:pic>
      <p:pic>
        <p:nvPicPr>
          <p:cNvPr id="396" name="그림 2" descr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5453" y="1024841"/>
            <a:ext cx="10060603" cy="526993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8" name="그림 21" descr="그림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111" y="3890926"/>
            <a:ext cx="5439924" cy="2447575"/>
          </a:xfrm>
          <a:prstGeom prst="rect">
            <a:avLst/>
          </a:prstGeom>
          <a:ln w="12700">
            <a:miter lim="400000"/>
          </a:ln>
        </p:spPr>
      </p:pic>
      <p:pic>
        <p:nvPicPr>
          <p:cNvPr id="399" name="Object 4" descr="Object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905732" y="617796"/>
            <a:ext cx="10380537" cy="54572"/>
          </a:xfrm>
          <a:prstGeom prst="rect">
            <a:avLst/>
          </a:prstGeom>
          <a:ln w="12700">
            <a:miter lim="400000"/>
          </a:ln>
        </p:spPr>
      </p:pic>
      <p:sp>
        <p:nvSpPr>
          <p:cNvPr id="400" name="TextBox 5"/>
          <p:cNvSpPr txBox="1"/>
          <p:nvPr/>
        </p:nvSpPr>
        <p:spPr>
          <a:xfrm>
            <a:off x="1131170" y="154780"/>
            <a:ext cx="4323798" cy="4276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1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dirty="0" err="1"/>
              <a:t>급여</a:t>
            </a:r>
            <a:r>
              <a:rPr lang="en-US" dirty="0"/>
              <a:t>:</a:t>
            </a:r>
            <a:r>
              <a:rPr dirty="0"/>
              <a:t> </a:t>
            </a:r>
          </a:p>
        </p:txBody>
      </p:sp>
      <p:pic>
        <p:nvPicPr>
          <p:cNvPr id="401" name="그림 29" descr="그림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45849" y="57209"/>
            <a:ext cx="1640418" cy="615157"/>
          </a:xfrm>
          <a:prstGeom prst="rect">
            <a:avLst/>
          </a:prstGeom>
          <a:ln w="12700">
            <a:miter lim="400000"/>
          </a:ln>
        </p:spPr>
      </p:pic>
      <p:pic>
        <p:nvPicPr>
          <p:cNvPr id="402" name="그림 2" descr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5729" y="905694"/>
            <a:ext cx="10380538" cy="2751908"/>
          </a:xfrm>
          <a:prstGeom prst="rect">
            <a:avLst/>
          </a:prstGeom>
          <a:ln w="12700">
            <a:miter lim="400000"/>
          </a:ln>
        </p:spPr>
      </p:pic>
      <p:sp>
        <p:nvSpPr>
          <p:cNvPr id="403" name="직사각형 7"/>
          <p:cNvSpPr/>
          <p:nvPr/>
        </p:nvSpPr>
        <p:spPr>
          <a:xfrm>
            <a:off x="8188251" y="1389511"/>
            <a:ext cx="955444" cy="1969705"/>
          </a:xfrm>
          <a:prstGeom prst="rect">
            <a:avLst/>
          </a:prstGeom>
          <a:ln w="19050">
            <a:solidFill>
              <a:schemeClr val="accent5"/>
            </a:solidFill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04" name="TextBox 9"/>
          <p:cNvSpPr txBox="1"/>
          <p:nvPr/>
        </p:nvSpPr>
        <p:spPr>
          <a:xfrm>
            <a:off x="2302113" y="1056651"/>
            <a:ext cx="2895588" cy="319789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5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1400">
                <a:latin typeface="+mj-lt"/>
                <a:ea typeface="+mj-ea"/>
                <a:cs typeface="+mj-cs"/>
                <a:sym typeface="Helvetica"/>
              </a:defRPr>
            </a:pPr>
            <a:r>
              <a:rPr dirty="0" err="1"/>
              <a:t>최근</a:t>
            </a:r>
            <a:r>
              <a:rPr dirty="0"/>
              <a:t> </a:t>
            </a:r>
            <a:r>
              <a:rPr dirty="0">
                <a:latin typeface="+mn-lt"/>
                <a:ea typeface="+mn-ea"/>
                <a:cs typeface="+mn-cs"/>
                <a:sym typeface="Calibri"/>
              </a:rPr>
              <a:t>1</a:t>
            </a:r>
            <a:r>
              <a:rPr dirty="0"/>
              <a:t>년치의 </a:t>
            </a:r>
            <a:r>
              <a:rPr dirty="0" err="1"/>
              <a:t>월급테이블이</a:t>
            </a:r>
            <a:r>
              <a:rPr dirty="0"/>
              <a:t> </a:t>
            </a:r>
            <a:r>
              <a:rPr dirty="0" err="1"/>
              <a:t>나온다</a:t>
            </a:r>
            <a:r>
              <a:rPr sz="1000" dirty="0">
                <a:latin typeface="+mn-lt"/>
                <a:ea typeface="+mn-ea"/>
                <a:cs typeface="+mn-cs"/>
                <a:sym typeface="Calibri"/>
              </a:rPr>
              <a:t>.</a:t>
            </a:r>
          </a:p>
        </p:txBody>
      </p:sp>
      <p:sp>
        <p:nvSpPr>
          <p:cNvPr id="405" name="TextBox 11"/>
          <p:cNvSpPr txBox="1"/>
          <p:nvPr/>
        </p:nvSpPr>
        <p:spPr>
          <a:xfrm>
            <a:off x="7066229" y="6431628"/>
            <a:ext cx="3090765" cy="2527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>
              <a:defRPr sz="1000">
                <a:latin typeface="+mj-lt"/>
                <a:ea typeface="+mj-ea"/>
                <a:cs typeface="+mj-cs"/>
                <a:sym typeface="Helvetica"/>
              </a:defRPr>
            </a:pPr>
            <a:r>
              <a:rPr dirty="0" err="1"/>
              <a:t>최근</a:t>
            </a:r>
            <a:r>
              <a:rPr dirty="0"/>
              <a:t> </a:t>
            </a:r>
            <a:r>
              <a:rPr dirty="0">
                <a:latin typeface="+mn-lt"/>
                <a:ea typeface="+mn-ea"/>
                <a:cs typeface="+mn-cs"/>
                <a:sym typeface="Calibri"/>
              </a:rPr>
              <a:t>1</a:t>
            </a:r>
            <a:r>
              <a:rPr dirty="0"/>
              <a:t>년치의 </a:t>
            </a:r>
            <a:r>
              <a:rPr dirty="0" err="1"/>
              <a:t>실수령액을</a:t>
            </a:r>
            <a:r>
              <a:rPr dirty="0"/>
              <a:t> </a:t>
            </a:r>
            <a:r>
              <a:rPr dirty="0" err="1"/>
              <a:t>받아와</a:t>
            </a:r>
            <a:r>
              <a:rPr dirty="0"/>
              <a:t> </a:t>
            </a:r>
            <a:r>
              <a:rPr dirty="0" err="1"/>
              <a:t>그래프를</a:t>
            </a:r>
            <a:r>
              <a:rPr dirty="0"/>
              <a:t> </a:t>
            </a:r>
            <a:r>
              <a:rPr dirty="0" err="1"/>
              <a:t>그려준다</a:t>
            </a:r>
            <a:r>
              <a:rPr dirty="0">
                <a:latin typeface="+mn-lt"/>
                <a:ea typeface="+mn-ea"/>
                <a:cs typeface="+mn-cs"/>
                <a:sym typeface="Calibri"/>
              </a:rPr>
              <a:t>.</a:t>
            </a:r>
          </a:p>
        </p:txBody>
      </p:sp>
      <p:sp>
        <p:nvSpPr>
          <p:cNvPr id="406" name="TextBox 14"/>
          <p:cNvSpPr txBox="1"/>
          <p:nvPr/>
        </p:nvSpPr>
        <p:spPr>
          <a:xfrm>
            <a:off x="1825805" y="6487615"/>
            <a:ext cx="2934528" cy="2527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1000">
                <a:latin typeface="+mj-lt"/>
                <a:ea typeface="+mj-ea"/>
                <a:cs typeface="+mj-cs"/>
                <a:sym typeface="Helvetica"/>
              </a:defRPr>
            </a:pPr>
            <a:r>
              <a:t>선택한 년월의 값이 엑셀로 나온다</a:t>
            </a:r>
            <a:r>
              <a:rPr>
                <a:latin typeface="+mn-lt"/>
                <a:ea typeface="+mn-ea"/>
                <a:cs typeface="+mn-cs"/>
                <a:sym typeface="Calibri"/>
              </a:rPr>
              <a:t>.</a:t>
            </a:r>
          </a:p>
        </p:txBody>
      </p:sp>
      <p:sp>
        <p:nvSpPr>
          <p:cNvPr id="407" name="직사각형 16"/>
          <p:cNvSpPr/>
          <p:nvPr/>
        </p:nvSpPr>
        <p:spPr>
          <a:xfrm>
            <a:off x="1598633" y="6457889"/>
            <a:ext cx="2366976" cy="275948"/>
          </a:xfrm>
          <a:prstGeom prst="rect">
            <a:avLst/>
          </a:prstGeom>
          <a:ln w="19050">
            <a:solidFill>
              <a:schemeClr val="accent5"/>
            </a:solidFill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08" name="직사각형 17"/>
          <p:cNvSpPr/>
          <p:nvPr/>
        </p:nvSpPr>
        <p:spPr>
          <a:xfrm>
            <a:off x="7045243" y="6400848"/>
            <a:ext cx="3111751" cy="307779"/>
          </a:xfrm>
          <a:prstGeom prst="rect">
            <a:avLst/>
          </a:prstGeom>
          <a:ln w="19050">
            <a:solidFill>
              <a:schemeClr val="accent5"/>
            </a:solidFill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09" name="직사각형 18"/>
          <p:cNvSpPr/>
          <p:nvPr/>
        </p:nvSpPr>
        <p:spPr>
          <a:xfrm>
            <a:off x="5825111" y="3890926"/>
            <a:ext cx="5458134" cy="2465081"/>
          </a:xfrm>
          <a:prstGeom prst="rect">
            <a:avLst/>
          </a:prstGeom>
          <a:ln w="19050">
            <a:solidFill>
              <a:schemeClr val="accent5"/>
            </a:solidFill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11" name="직선 화살표 연결선 22"/>
          <p:cNvSpPr/>
          <p:nvPr/>
        </p:nvSpPr>
        <p:spPr>
          <a:xfrm>
            <a:off x="8228094" y="3359215"/>
            <a:ext cx="2" cy="432541"/>
          </a:xfrm>
          <a:prstGeom prst="line">
            <a:avLst/>
          </a:prstGeom>
          <a:ln w="12700">
            <a:solidFill>
              <a:srgbClr val="259E6F"/>
            </a:solidFill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pic>
        <p:nvPicPr>
          <p:cNvPr id="412" name="그림 26" descr="그림 2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93563" y="820718"/>
            <a:ext cx="1767559" cy="523951"/>
          </a:xfrm>
          <a:prstGeom prst="rect">
            <a:avLst/>
          </a:prstGeom>
          <a:ln w="12700">
            <a:miter lim="400000"/>
          </a:ln>
        </p:spPr>
      </p:pic>
      <p:sp>
        <p:nvSpPr>
          <p:cNvPr id="413" name="직사각형 27"/>
          <p:cNvSpPr/>
          <p:nvPr/>
        </p:nvSpPr>
        <p:spPr>
          <a:xfrm>
            <a:off x="10185134" y="1090284"/>
            <a:ext cx="1230430" cy="400112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5"/>
            </a:solidFill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14" name="직사각형 28"/>
          <p:cNvSpPr/>
          <p:nvPr/>
        </p:nvSpPr>
        <p:spPr>
          <a:xfrm>
            <a:off x="7152988" y="855837"/>
            <a:ext cx="1808131" cy="434503"/>
          </a:xfrm>
          <a:prstGeom prst="rect">
            <a:avLst/>
          </a:prstGeom>
          <a:ln w="19050">
            <a:solidFill>
              <a:schemeClr val="accent5"/>
            </a:solidFill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15" name="직선 화살표 연결선 30"/>
          <p:cNvSpPr/>
          <p:nvPr/>
        </p:nvSpPr>
        <p:spPr>
          <a:xfrm flipH="1">
            <a:off x="8961118" y="1173240"/>
            <a:ext cx="399815" cy="2"/>
          </a:xfrm>
          <a:prstGeom prst="line">
            <a:avLst/>
          </a:prstGeom>
          <a:ln w="12700">
            <a:solidFill>
              <a:srgbClr val="259E6F"/>
            </a:solidFill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416" name="TextBox 32"/>
          <p:cNvSpPr txBox="1"/>
          <p:nvPr/>
        </p:nvSpPr>
        <p:spPr>
          <a:xfrm>
            <a:off x="10156994" y="1090285"/>
            <a:ext cx="1328412" cy="4140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1000">
                <a:latin typeface="+mj-lt"/>
                <a:ea typeface="+mj-ea"/>
                <a:cs typeface="+mj-cs"/>
                <a:sym typeface="Helvetica"/>
              </a:defRPr>
            </a:pPr>
            <a:r>
              <a:rPr dirty="0" err="1"/>
              <a:t>선택한</a:t>
            </a:r>
            <a:r>
              <a:rPr dirty="0"/>
              <a:t> </a:t>
            </a:r>
            <a:r>
              <a:rPr dirty="0" err="1"/>
              <a:t>년월의</a:t>
            </a:r>
            <a:r>
              <a:rPr dirty="0"/>
              <a:t> </a:t>
            </a:r>
            <a:r>
              <a:rPr dirty="0" err="1"/>
              <a:t>월급을</a:t>
            </a:r>
            <a:r>
              <a:rPr dirty="0"/>
              <a:t> </a:t>
            </a:r>
          </a:p>
          <a:p>
            <a:pPr>
              <a:defRPr sz="1000">
                <a:latin typeface="+mj-lt"/>
                <a:ea typeface="+mj-ea"/>
                <a:cs typeface="+mj-cs"/>
                <a:sym typeface="Helvetica"/>
              </a:defRPr>
            </a:pPr>
            <a:r>
              <a:rPr dirty="0" err="1"/>
              <a:t>엑셀로</a:t>
            </a:r>
            <a:r>
              <a:rPr dirty="0"/>
              <a:t> </a:t>
            </a:r>
            <a:r>
              <a:rPr dirty="0" err="1"/>
              <a:t>다운받는다</a:t>
            </a:r>
            <a:r>
              <a:rPr dirty="0">
                <a:latin typeface="+mn-lt"/>
                <a:ea typeface="+mn-ea"/>
                <a:cs typeface="+mn-cs"/>
                <a:sym typeface="Calibri"/>
              </a:rPr>
              <a:t>.</a:t>
            </a:r>
          </a:p>
        </p:txBody>
      </p:sp>
      <p:pic>
        <p:nvPicPr>
          <p:cNvPr id="417" name="그림 34" descr="그림 3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5732" y="3890926"/>
            <a:ext cx="4792425" cy="2465081"/>
          </a:xfrm>
          <a:prstGeom prst="rect">
            <a:avLst/>
          </a:prstGeom>
          <a:ln w="12700">
            <a:miter lim="400000"/>
          </a:ln>
        </p:spPr>
      </p:pic>
      <p:pic>
        <p:nvPicPr>
          <p:cNvPr id="418" name="그림 36" descr="그림 3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83476" y="1449571"/>
            <a:ext cx="639668" cy="1664151"/>
          </a:xfrm>
          <a:prstGeom prst="rect">
            <a:avLst/>
          </a:prstGeom>
          <a:ln w="12700">
            <a:miter lim="400000"/>
          </a:ln>
        </p:spPr>
      </p:pic>
      <p:sp>
        <p:nvSpPr>
          <p:cNvPr id="419" name="직사각형 37"/>
          <p:cNvSpPr/>
          <p:nvPr/>
        </p:nvSpPr>
        <p:spPr>
          <a:xfrm>
            <a:off x="1483476" y="1456760"/>
            <a:ext cx="639668" cy="1741935"/>
          </a:xfrm>
          <a:prstGeom prst="rect">
            <a:avLst/>
          </a:prstGeom>
          <a:ln w="19050">
            <a:solidFill>
              <a:schemeClr val="accent5"/>
            </a:solidFill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20" name="직선 화살표 연결선 38"/>
          <p:cNvSpPr/>
          <p:nvPr/>
        </p:nvSpPr>
        <p:spPr>
          <a:xfrm>
            <a:off x="1787189" y="3213231"/>
            <a:ext cx="2" cy="578525"/>
          </a:xfrm>
          <a:prstGeom prst="line">
            <a:avLst/>
          </a:prstGeom>
          <a:ln w="12700">
            <a:solidFill>
              <a:srgbClr val="259E6F"/>
            </a:solidFill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421" name="직사각형 41"/>
          <p:cNvSpPr/>
          <p:nvPr/>
        </p:nvSpPr>
        <p:spPr>
          <a:xfrm>
            <a:off x="905730" y="3888368"/>
            <a:ext cx="4792428" cy="2491590"/>
          </a:xfrm>
          <a:prstGeom prst="rect">
            <a:avLst/>
          </a:prstGeom>
          <a:ln w="19050">
            <a:solidFill>
              <a:schemeClr val="accent5"/>
            </a:solidFill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22" name="직선 화살표 연결선 42"/>
          <p:cNvSpPr/>
          <p:nvPr/>
        </p:nvSpPr>
        <p:spPr>
          <a:xfrm>
            <a:off x="9768140" y="2518608"/>
            <a:ext cx="416996" cy="2"/>
          </a:xfrm>
          <a:prstGeom prst="line">
            <a:avLst/>
          </a:prstGeom>
          <a:ln w="12700">
            <a:solidFill>
              <a:srgbClr val="259E6F"/>
            </a:solidFill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424" name="직사각형 47"/>
          <p:cNvSpPr/>
          <p:nvPr/>
        </p:nvSpPr>
        <p:spPr>
          <a:xfrm>
            <a:off x="10185134" y="2327728"/>
            <a:ext cx="1345994" cy="639347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5"/>
            </a:solidFill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23" name="TextBox 45"/>
          <p:cNvSpPr txBox="1"/>
          <p:nvPr/>
        </p:nvSpPr>
        <p:spPr>
          <a:xfrm>
            <a:off x="10245396" y="2373941"/>
            <a:ext cx="1328412" cy="5664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1000">
                <a:latin typeface="+mj-lt"/>
                <a:ea typeface="+mj-ea"/>
                <a:cs typeface="+mj-cs"/>
                <a:sym typeface="Helvetica"/>
              </a:defRPr>
            </a:pPr>
            <a:r>
              <a:rPr dirty="0" err="1"/>
              <a:t>클릭시</a:t>
            </a:r>
            <a:r>
              <a:rPr dirty="0"/>
              <a:t> </a:t>
            </a:r>
            <a:r>
              <a:rPr dirty="0" err="1"/>
              <a:t>해당</a:t>
            </a:r>
            <a:r>
              <a:rPr dirty="0"/>
              <a:t> </a:t>
            </a:r>
            <a:r>
              <a:rPr dirty="0" err="1"/>
              <a:t>월의</a:t>
            </a:r>
            <a:endParaRPr dirty="0"/>
          </a:p>
          <a:p>
            <a:pPr>
              <a:defRPr sz="1000">
                <a:latin typeface="+mj-lt"/>
                <a:ea typeface="+mj-ea"/>
                <a:cs typeface="+mj-cs"/>
                <a:sym typeface="Helvetica"/>
              </a:defRPr>
            </a:pPr>
            <a:r>
              <a:rPr dirty="0" err="1"/>
              <a:t>급여</a:t>
            </a:r>
            <a:r>
              <a:rPr dirty="0"/>
              <a:t> </a:t>
            </a:r>
            <a:r>
              <a:rPr dirty="0" err="1"/>
              <a:t>명세서</a:t>
            </a:r>
            <a:r>
              <a:rPr dirty="0"/>
              <a:t> </a:t>
            </a:r>
            <a:r>
              <a:rPr dirty="0" err="1"/>
              <a:t>페이지로</a:t>
            </a:r>
            <a:endParaRPr dirty="0"/>
          </a:p>
          <a:p>
            <a:pPr>
              <a:defRPr sz="1000">
                <a:latin typeface="+mj-lt"/>
                <a:ea typeface="+mj-ea"/>
                <a:cs typeface="+mj-cs"/>
                <a:sym typeface="Helvetica"/>
              </a:defRPr>
            </a:pPr>
            <a:r>
              <a:rPr dirty="0" err="1"/>
              <a:t>이동한다</a:t>
            </a:r>
            <a:r>
              <a:rPr dirty="0">
                <a:latin typeface="+mn-lt"/>
                <a:ea typeface="+mn-ea"/>
                <a:cs typeface="+mn-cs"/>
                <a:sym typeface="Calibri"/>
              </a:rPr>
              <a:t>.</a:t>
            </a:r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6" name="그림 6" descr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732" y="919134"/>
            <a:ext cx="7999193" cy="5321071"/>
          </a:xfrm>
          <a:prstGeom prst="rect">
            <a:avLst/>
          </a:prstGeom>
          <a:ln w="12700">
            <a:miter lim="400000"/>
          </a:ln>
        </p:spPr>
      </p:pic>
      <p:pic>
        <p:nvPicPr>
          <p:cNvPr id="427" name="Object 4" descr="Object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905732" y="617796"/>
            <a:ext cx="10380537" cy="54572"/>
          </a:xfrm>
          <a:prstGeom prst="rect">
            <a:avLst/>
          </a:prstGeom>
          <a:ln w="12700">
            <a:miter lim="400000"/>
          </a:ln>
        </p:spPr>
      </p:pic>
      <p:sp>
        <p:nvSpPr>
          <p:cNvPr id="428" name="TextBox 5"/>
          <p:cNvSpPr txBox="1"/>
          <p:nvPr/>
        </p:nvSpPr>
        <p:spPr>
          <a:xfrm>
            <a:off x="1131170" y="154780"/>
            <a:ext cx="4323798" cy="4154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2100" b="1">
                <a:latin typeface="+mj-lt"/>
                <a:ea typeface="+mj-ea"/>
                <a:cs typeface="+mj-cs"/>
                <a:sym typeface="Helvetica"/>
              </a:defRPr>
            </a:pPr>
            <a:r>
              <a:rPr dirty="0" err="1"/>
              <a:t>급여</a:t>
            </a:r>
            <a:r>
              <a:rPr lang="en-US" dirty="0"/>
              <a:t>:</a:t>
            </a:r>
            <a:r>
              <a:rPr dirty="0">
                <a:latin typeface="+mn-lt"/>
                <a:ea typeface="+mn-ea"/>
                <a:cs typeface="+mn-cs"/>
                <a:sym typeface="Calibri"/>
              </a:rPr>
              <a:t> </a:t>
            </a:r>
          </a:p>
        </p:txBody>
      </p:sp>
      <p:pic>
        <p:nvPicPr>
          <p:cNvPr id="429" name="그림 29" descr="그림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45849" y="57209"/>
            <a:ext cx="1640418" cy="615157"/>
          </a:xfrm>
          <a:prstGeom prst="rect">
            <a:avLst/>
          </a:prstGeom>
          <a:ln w="12700">
            <a:miter lim="400000"/>
          </a:ln>
        </p:spPr>
      </p:pic>
      <p:sp>
        <p:nvSpPr>
          <p:cNvPr id="430" name="TextBox 11"/>
          <p:cNvSpPr txBox="1"/>
          <p:nvPr/>
        </p:nvSpPr>
        <p:spPr>
          <a:xfrm>
            <a:off x="2732396" y="1104613"/>
            <a:ext cx="3536056" cy="523216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5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defRPr sz="1400">
                <a:latin typeface="+mj-lt"/>
                <a:ea typeface="+mj-ea"/>
                <a:cs typeface="+mj-cs"/>
                <a:sym typeface="Helvetica"/>
              </a:defRPr>
            </a:pPr>
            <a:r>
              <a:rPr dirty="0" err="1"/>
              <a:t>급여</a:t>
            </a:r>
            <a:r>
              <a:rPr dirty="0"/>
              <a:t> </a:t>
            </a:r>
            <a:r>
              <a:rPr dirty="0" err="1"/>
              <a:t>페이지에서</a:t>
            </a:r>
            <a:r>
              <a:rPr dirty="0"/>
              <a:t> </a:t>
            </a:r>
            <a:r>
              <a:rPr dirty="0" err="1"/>
              <a:t>보기</a:t>
            </a:r>
            <a:r>
              <a:rPr dirty="0"/>
              <a:t> </a:t>
            </a:r>
            <a:r>
              <a:rPr dirty="0" err="1"/>
              <a:t>버튼</a:t>
            </a:r>
            <a:r>
              <a:rPr dirty="0"/>
              <a:t> </a:t>
            </a:r>
            <a:r>
              <a:rPr dirty="0" err="1"/>
              <a:t>클릭시</a:t>
            </a:r>
            <a:r>
              <a:rPr dirty="0"/>
              <a:t> </a:t>
            </a:r>
            <a:endParaRPr lang="en-US" dirty="0"/>
          </a:p>
          <a:p>
            <a:pPr algn="ctr">
              <a:defRPr sz="1400">
                <a:latin typeface="+mj-lt"/>
                <a:ea typeface="+mj-ea"/>
                <a:cs typeface="+mj-cs"/>
                <a:sym typeface="Helvetica"/>
              </a:defRPr>
            </a:pPr>
            <a:r>
              <a:rPr dirty="0" err="1"/>
              <a:t>해당</a:t>
            </a:r>
            <a:r>
              <a:rPr dirty="0"/>
              <a:t> </a:t>
            </a:r>
            <a:r>
              <a:rPr dirty="0" err="1"/>
              <a:t>월의</a:t>
            </a:r>
            <a:r>
              <a:rPr dirty="0"/>
              <a:t> </a:t>
            </a:r>
            <a:r>
              <a:rPr dirty="0" err="1"/>
              <a:t>급여명세서</a:t>
            </a:r>
            <a:r>
              <a:rPr dirty="0"/>
              <a:t> </a:t>
            </a:r>
            <a:r>
              <a:rPr dirty="0" err="1"/>
              <a:t>페이지로</a:t>
            </a:r>
            <a:r>
              <a:rPr dirty="0"/>
              <a:t> </a:t>
            </a:r>
            <a:r>
              <a:rPr dirty="0" err="1"/>
              <a:t>이동한다</a:t>
            </a:r>
            <a:r>
              <a:rPr dirty="0">
                <a:latin typeface="+mn-lt"/>
                <a:ea typeface="+mn-ea"/>
                <a:cs typeface="+mn-cs"/>
                <a:sym typeface="Calibri"/>
              </a:rPr>
              <a:t>.</a:t>
            </a:r>
            <a:endParaRPr sz="1000" dirty="0"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431" name="TextBox 14"/>
          <p:cNvSpPr txBox="1"/>
          <p:nvPr/>
        </p:nvSpPr>
        <p:spPr>
          <a:xfrm>
            <a:off x="7439607" y="1420267"/>
            <a:ext cx="1222141" cy="400105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5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 algn="ctr">
              <a:defRPr sz="1000">
                <a:latin typeface="+mj-lt"/>
                <a:ea typeface="+mj-ea"/>
                <a:cs typeface="+mj-cs"/>
                <a:sym typeface="Helvetica"/>
              </a:defRPr>
            </a:pPr>
            <a:r>
              <a:rPr dirty="0" err="1"/>
              <a:t>프린트</a:t>
            </a:r>
            <a:r>
              <a:rPr dirty="0"/>
              <a:t> </a:t>
            </a:r>
            <a:r>
              <a:rPr dirty="0" err="1"/>
              <a:t>버튼</a:t>
            </a:r>
            <a:r>
              <a:rPr dirty="0"/>
              <a:t> </a:t>
            </a:r>
            <a:r>
              <a:rPr dirty="0" err="1"/>
              <a:t>클릭시</a:t>
            </a:r>
            <a:r>
              <a:rPr dirty="0">
                <a:latin typeface="+mn-lt"/>
                <a:ea typeface="+mn-ea"/>
                <a:cs typeface="+mn-cs"/>
                <a:sym typeface="Calibri"/>
              </a:rPr>
              <a:t> </a:t>
            </a:r>
          </a:p>
          <a:p>
            <a:pPr algn="ctr">
              <a:defRPr sz="1000">
                <a:latin typeface="+mj-lt"/>
                <a:ea typeface="+mj-ea"/>
                <a:cs typeface="+mj-cs"/>
                <a:sym typeface="Helvetica"/>
              </a:defRPr>
            </a:pPr>
            <a:r>
              <a:rPr dirty="0" err="1"/>
              <a:t>인쇄</a:t>
            </a:r>
            <a:r>
              <a:rPr dirty="0"/>
              <a:t> </a:t>
            </a:r>
            <a:r>
              <a:rPr dirty="0" err="1"/>
              <a:t>페이지가</a:t>
            </a:r>
            <a:r>
              <a:rPr dirty="0"/>
              <a:t> </a:t>
            </a:r>
            <a:r>
              <a:rPr dirty="0" err="1"/>
              <a:t>뜬다</a:t>
            </a:r>
            <a:r>
              <a:rPr dirty="0">
                <a:latin typeface="+mn-lt"/>
                <a:ea typeface="+mn-ea"/>
                <a:cs typeface="+mn-cs"/>
                <a:sym typeface="Calibri"/>
              </a:rPr>
              <a:t>.</a:t>
            </a:r>
          </a:p>
        </p:txBody>
      </p:sp>
      <p:sp>
        <p:nvSpPr>
          <p:cNvPr id="434" name="직선 화살표 연결선 42"/>
          <p:cNvSpPr/>
          <p:nvPr/>
        </p:nvSpPr>
        <p:spPr>
          <a:xfrm flipV="1">
            <a:off x="7268627" y="1366223"/>
            <a:ext cx="1538490" cy="7335"/>
          </a:xfrm>
          <a:prstGeom prst="line">
            <a:avLst/>
          </a:prstGeom>
          <a:ln w="12700">
            <a:solidFill>
              <a:srgbClr val="259E6F"/>
            </a:solidFill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pic>
        <p:nvPicPr>
          <p:cNvPr id="435" name="그림 12" descr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46174" y="919134"/>
            <a:ext cx="2839768" cy="5186463"/>
          </a:xfrm>
          <a:prstGeom prst="rect">
            <a:avLst/>
          </a:prstGeom>
          <a:ln w="12700">
            <a:miter lim="400000"/>
          </a:ln>
        </p:spPr>
      </p:pic>
      <p:sp>
        <p:nvSpPr>
          <p:cNvPr id="436" name="직사각형 23"/>
          <p:cNvSpPr/>
          <p:nvPr/>
        </p:nvSpPr>
        <p:spPr>
          <a:xfrm>
            <a:off x="8904923" y="6318074"/>
            <a:ext cx="3272707" cy="275948"/>
          </a:xfrm>
          <a:prstGeom prst="rect">
            <a:avLst/>
          </a:prstGeom>
          <a:ln w="19050">
            <a:solidFill>
              <a:schemeClr val="accent5"/>
            </a:solidFill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37" name="TextBox 24"/>
          <p:cNvSpPr txBox="1"/>
          <p:nvPr/>
        </p:nvSpPr>
        <p:spPr>
          <a:xfrm>
            <a:off x="8950642" y="6333181"/>
            <a:ext cx="3280012" cy="2527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1000">
                <a:latin typeface="+mj-lt"/>
                <a:ea typeface="+mj-ea"/>
                <a:cs typeface="+mj-cs"/>
                <a:sym typeface="Helvetica"/>
              </a:defRPr>
            </a:pPr>
            <a:r>
              <a:t>프린트 페이지에서는 </a:t>
            </a:r>
            <a:r>
              <a:rPr>
                <a:latin typeface="+mn-lt"/>
                <a:ea typeface="+mn-ea"/>
                <a:cs typeface="+mn-cs"/>
                <a:sym typeface="Calibri"/>
              </a:rPr>
              <a:t>pdf </a:t>
            </a:r>
            <a:r>
              <a:t>파일로 저장 및 인쇄 가능하다</a:t>
            </a:r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9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905732" y="617796"/>
            <a:ext cx="10380537" cy="54572"/>
          </a:xfrm>
          <a:prstGeom prst="rect">
            <a:avLst/>
          </a:prstGeom>
          <a:ln w="12700">
            <a:miter lim="400000"/>
          </a:ln>
        </p:spPr>
      </p:pic>
      <p:sp>
        <p:nvSpPr>
          <p:cNvPr id="440" name="TextBox 5"/>
          <p:cNvSpPr txBox="1"/>
          <p:nvPr/>
        </p:nvSpPr>
        <p:spPr>
          <a:xfrm>
            <a:off x="1131170" y="154780"/>
            <a:ext cx="4323798" cy="4276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1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기능별 시연</a:t>
            </a:r>
          </a:p>
        </p:txBody>
      </p:sp>
      <p:sp>
        <p:nvSpPr>
          <p:cNvPr id="441" name="TextBox 6"/>
          <p:cNvSpPr txBox="1"/>
          <p:nvPr/>
        </p:nvSpPr>
        <p:spPr>
          <a:xfrm>
            <a:off x="4469884" y="3034029"/>
            <a:ext cx="3252232" cy="789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45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전자결재</a:t>
            </a:r>
          </a:p>
        </p:txBody>
      </p:sp>
      <p:pic>
        <p:nvPicPr>
          <p:cNvPr id="442" name="그림 7" descr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5849" y="57209"/>
            <a:ext cx="1640418" cy="61515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905732" y="617796"/>
            <a:ext cx="10380537" cy="54572"/>
          </a:xfrm>
          <a:prstGeom prst="rect">
            <a:avLst/>
          </a:prstGeom>
          <a:ln w="12700">
            <a:miter lim="400000"/>
          </a:ln>
        </p:spPr>
      </p:pic>
      <p:sp>
        <p:nvSpPr>
          <p:cNvPr id="445" name="TextBox 5"/>
          <p:cNvSpPr txBox="1"/>
          <p:nvPr/>
        </p:nvSpPr>
        <p:spPr>
          <a:xfrm>
            <a:off x="1131170" y="154780"/>
            <a:ext cx="4323798" cy="4276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indent="84138">
              <a:defRPr sz="2100" b="1">
                <a:solidFill>
                  <a:srgbClr val="022B41"/>
                </a:solidFill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r>
              <a:t>전자결재: 설계 다이어그램</a:t>
            </a:r>
          </a:p>
        </p:txBody>
      </p:sp>
      <p:pic>
        <p:nvPicPr>
          <p:cNvPr id="446" name="그림 6" descr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5849" y="57209"/>
            <a:ext cx="1640418" cy="615157"/>
          </a:xfrm>
          <a:prstGeom prst="rect">
            <a:avLst/>
          </a:prstGeom>
          <a:ln w="12700">
            <a:miter lim="400000"/>
          </a:ln>
        </p:spPr>
      </p:pic>
      <p:pic>
        <p:nvPicPr>
          <p:cNvPr id="447" name="KakaoTalk_Photo_2024-01-18-15-48-51.jpeg" descr="KakaoTalk_Photo_2024-01-18-15-48-51.jpeg"/>
          <p:cNvPicPr>
            <a:picLocks noChangeAspect="1"/>
          </p:cNvPicPr>
          <p:nvPr/>
        </p:nvPicPr>
        <p:blipFill>
          <a:blip r:embed="rId4"/>
          <a:srcRect l="15" r="15"/>
          <a:stretch>
            <a:fillRect/>
          </a:stretch>
        </p:blipFill>
        <p:spPr>
          <a:xfrm>
            <a:off x="241405" y="1119468"/>
            <a:ext cx="4878038" cy="5641572"/>
          </a:xfrm>
          <a:prstGeom prst="rect">
            <a:avLst/>
          </a:prstGeom>
          <a:ln>
            <a:solidFill>
              <a:schemeClr val="accent5"/>
            </a:solidFill>
          </a:ln>
        </p:spPr>
      </p:pic>
      <p:pic>
        <p:nvPicPr>
          <p:cNvPr id="448" name="그림 9" descr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2468" y="1117303"/>
            <a:ext cx="6858862" cy="5641575"/>
          </a:xfrm>
          <a:prstGeom prst="rect">
            <a:avLst/>
          </a:prstGeom>
          <a:ln>
            <a:solidFill>
              <a:schemeClr val="accent5"/>
            </a:solidFill>
          </a:ln>
        </p:spPr>
      </p:pic>
      <p:sp>
        <p:nvSpPr>
          <p:cNvPr id="449" name="TextBox 13"/>
          <p:cNvSpPr txBox="1"/>
          <p:nvPr/>
        </p:nvSpPr>
        <p:spPr>
          <a:xfrm>
            <a:off x="1350503" y="720567"/>
            <a:ext cx="2297831" cy="359667"/>
          </a:xfrm>
          <a:prstGeom prst="rect">
            <a:avLst/>
          </a:prstGeom>
          <a:ln w="12700">
            <a:solidFill>
              <a:schemeClr val="accent5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6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유스케이스 다이어그램</a:t>
            </a:r>
          </a:p>
        </p:txBody>
      </p:sp>
      <p:sp>
        <p:nvSpPr>
          <p:cNvPr id="450" name="TextBox 15"/>
          <p:cNvSpPr txBox="1"/>
          <p:nvPr/>
        </p:nvSpPr>
        <p:spPr>
          <a:xfrm>
            <a:off x="6192099" y="720567"/>
            <a:ext cx="1854620" cy="359667"/>
          </a:xfrm>
          <a:prstGeom prst="rect">
            <a:avLst/>
          </a:prstGeom>
          <a:ln w="12700">
            <a:solidFill>
              <a:schemeClr val="accent5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6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시퀀스 다이어그램</a:t>
            </a:r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2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905732" y="617796"/>
            <a:ext cx="10380537" cy="54572"/>
          </a:xfrm>
          <a:prstGeom prst="rect">
            <a:avLst/>
          </a:prstGeom>
          <a:ln w="12700">
            <a:miter lim="400000"/>
          </a:ln>
        </p:spPr>
      </p:pic>
      <p:sp>
        <p:nvSpPr>
          <p:cNvPr id="453" name="TextBox 5"/>
          <p:cNvSpPr txBox="1"/>
          <p:nvPr/>
        </p:nvSpPr>
        <p:spPr>
          <a:xfrm>
            <a:off x="1131170" y="154780"/>
            <a:ext cx="4323798" cy="4276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indent="84138">
              <a:defRPr sz="2100" b="1">
                <a:solidFill>
                  <a:srgbClr val="022B41"/>
                </a:solidFill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r>
              <a:t>전자결재: 설계 다이어그램</a:t>
            </a:r>
          </a:p>
        </p:txBody>
      </p:sp>
      <p:pic>
        <p:nvPicPr>
          <p:cNvPr id="454" name="그림 6" descr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5849" y="57209"/>
            <a:ext cx="1640418" cy="615157"/>
          </a:xfrm>
          <a:prstGeom prst="rect">
            <a:avLst/>
          </a:prstGeom>
          <a:ln w="12700">
            <a:miter lim="400000"/>
          </a:ln>
        </p:spPr>
      </p:pic>
      <p:pic>
        <p:nvPicPr>
          <p:cNvPr id="455" name="그림 9" descr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7960" y="1232951"/>
            <a:ext cx="8836079" cy="5225144"/>
          </a:xfrm>
          <a:prstGeom prst="rect">
            <a:avLst/>
          </a:prstGeom>
          <a:ln>
            <a:solidFill>
              <a:schemeClr val="accent5"/>
            </a:solidFill>
          </a:ln>
        </p:spPr>
      </p:pic>
      <p:sp>
        <p:nvSpPr>
          <p:cNvPr id="456" name="TextBox 10"/>
          <p:cNvSpPr txBox="1"/>
          <p:nvPr/>
        </p:nvSpPr>
        <p:spPr>
          <a:xfrm>
            <a:off x="1350504" y="778751"/>
            <a:ext cx="1928273" cy="359667"/>
          </a:xfrm>
          <a:prstGeom prst="rect">
            <a:avLst/>
          </a:prstGeom>
          <a:ln w="12700">
            <a:solidFill>
              <a:schemeClr val="accent5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6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클래스 다이어그램</a:t>
            </a:r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8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905732" y="617796"/>
            <a:ext cx="10380537" cy="54572"/>
          </a:xfrm>
          <a:prstGeom prst="rect">
            <a:avLst/>
          </a:prstGeom>
          <a:ln w="12700">
            <a:miter lim="400000"/>
          </a:ln>
        </p:spPr>
      </p:pic>
      <p:sp>
        <p:nvSpPr>
          <p:cNvPr id="459" name="TextBox 5"/>
          <p:cNvSpPr txBox="1"/>
          <p:nvPr/>
        </p:nvSpPr>
        <p:spPr>
          <a:xfrm>
            <a:off x="1131170" y="154780"/>
            <a:ext cx="4323798" cy="4276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indent="84138">
              <a:defRPr sz="2100" b="1">
                <a:solidFill>
                  <a:srgbClr val="022B41"/>
                </a:solidFill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r>
              <a:t>전자결재: ERD (논리 모델링)</a:t>
            </a:r>
          </a:p>
        </p:txBody>
      </p:sp>
      <p:pic>
        <p:nvPicPr>
          <p:cNvPr id="460" name="그림 11" descr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5849" y="57209"/>
            <a:ext cx="1640418" cy="615157"/>
          </a:xfrm>
          <a:prstGeom prst="rect">
            <a:avLst/>
          </a:prstGeom>
          <a:ln w="12700">
            <a:miter lim="400000"/>
          </a:ln>
        </p:spPr>
      </p:pic>
      <p:pic>
        <p:nvPicPr>
          <p:cNvPr id="461" name="그림 1" descr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6034" y="894332"/>
            <a:ext cx="7979934" cy="5693120"/>
          </a:xfrm>
          <a:prstGeom prst="rect">
            <a:avLst/>
          </a:prstGeom>
          <a:ln>
            <a:solidFill>
              <a:schemeClr val="accent5"/>
            </a:solidFill>
          </a:ln>
        </p:spPr>
      </p:pic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3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905732" y="617796"/>
            <a:ext cx="10380537" cy="54572"/>
          </a:xfrm>
          <a:prstGeom prst="rect">
            <a:avLst/>
          </a:prstGeom>
          <a:ln w="12700">
            <a:miter lim="400000"/>
          </a:ln>
        </p:spPr>
      </p:pic>
      <p:sp>
        <p:nvSpPr>
          <p:cNvPr id="464" name="TextBox 5"/>
          <p:cNvSpPr txBox="1"/>
          <p:nvPr/>
        </p:nvSpPr>
        <p:spPr>
          <a:xfrm>
            <a:off x="1131170" y="154780"/>
            <a:ext cx="4323798" cy="4276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indent="84138">
              <a:defRPr sz="2100" b="1">
                <a:solidFill>
                  <a:srgbClr val="022B41"/>
                </a:solidFill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r>
              <a:t>전자결재: ERD (물리 모델링)</a:t>
            </a:r>
          </a:p>
        </p:txBody>
      </p:sp>
      <p:pic>
        <p:nvPicPr>
          <p:cNvPr id="465" name="그림 6" descr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5849" y="57209"/>
            <a:ext cx="1640418" cy="615157"/>
          </a:xfrm>
          <a:prstGeom prst="rect">
            <a:avLst/>
          </a:prstGeom>
          <a:ln w="12700">
            <a:miter lim="400000"/>
          </a:ln>
        </p:spPr>
      </p:pic>
      <p:pic>
        <p:nvPicPr>
          <p:cNvPr id="466" name="그림 2" descr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5918" y="894332"/>
            <a:ext cx="8280163" cy="5689347"/>
          </a:xfrm>
          <a:prstGeom prst="rect">
            <a:avLst/>
          </a:prstGeom>
          <a:ln>
            <a:solidFill>
              <a:schemeClr val="accent5"/>
            </a:solidFill>
          </a:ln>
        </p:spPr>
      </p:pic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8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905732" y="617796"/>
            <a:ext cx="10380537" cy="54572"/>
          </a:xfrm>
          <a:prstGeom prst="rect">
            <a:avLst/>
          </a:prstGeom>
          <a:ln w="12700">
            <a:miter lim="400000"/>
          </a:ln>
        </p:spPr>
      </p:pic>
      <p:sp>
        <p:nvSpPr>
          <p:cNvPr id="469" name="TextBox 5"/>
          <p:cNvSpPr txBox="1"/>
          <p:nvPr/>
        </p:nvSpPr>
        <p:spPr>
          <a:xfrm>
            <a:off x="1131170" y="154780"/>
            <a:ext cx="4323798" cy="408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2100" b="1">
                <a:latin typeface="+mj-lt"/>
                <a:ea typeface="+mj-ea"/>
                <a:cs typeface="+mj-cs"/>
                <a:sym typeface="Helvetica"/>
              </a:defRPr>
            </a:pPr>
            <a:r>
              <a:t>전자결재</a:t>
            </a:r>
            <a:r>
              <a:rPr>
                <a:latin typeface="+mn-lt"/>
                <a:ea typeface="+mn-ea"/>
                <a:cs typeface="+mn-cs"/>
                <a:sym typeface="Calibri"/>
              </a:rPr>
              <a:t>: </a:t>
            </a:r>
            <a:r>
              <a:t>홈</a:t>
            </a:r>
          </a:p>
        </p:txBody>
      </p:sp>
      <p:pic>
        <p:nvPicPr>
          <p:cNvPr id="470" name="그림 7" descr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5849" y="57209"/>
            <a:ext cx="1640418" cy="61515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73" name="그림 9"/>
          <p:cNvGrpSpPr/>
          <p:nvPr/>
        </p:nvGrpSpPr>
        <p:grpSpPr>
          <a:xfrm>
            <a:off x="0" y="927113"/>
            <a:ext cx="12192000" cy="5930888"/>
            <a:chOff x="0" y="0"/>
            <a:chExt cx="12192000" cy="5930887"/>
          </a:xfrm>
        </p:grpSpPr>
        <p:sp>
          <p:nvSpPr>
            <p:cNvPr id="471" name="직사각형"/>
            <p:cNvSpPr/>
            <p:nvPr/>
          </p:nvSpPr>
          <p:spPr>
            <a:xfrm>
              <a:off x="0" y="0"/>
              <a:ext cx="12192000" cy="5930888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pic>
          <p:nvPicPr>
            <p:cNvPr id="472" name="image8.png" descr="image8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12192000" cy="5930888"/>
            </a:xfrm>
            <a:prstGeom prst="rect">
              <a:avLst/>
            </a:prstGeom>
            <a:ln w="12700" cap="flat">
              <a:solidFill>
                <a:schemeClr val="accent5"/>
              </a:solidFill>
              <a:prstDash val="solid"/>
              <a:round/>
            </a:ln>
            <a:effectLst/>
          </p:spPr>
        </p:pic>
      </p:grpSp>
      <p:sp>
        <p:nvSpPr>
          <p:cNvPr id="474" name="TextBox 11"/>
          <p:cNvSpPr txBox="1"/>
          <p:nvPr/>
        </p:nvSpPr>
        <p:spPr>
          <a:xfrm>
            <a:off x="427957" y="3511058"/>
            <a:ext cx="2245225" cy="615195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5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1600">
                <a:latin typeface="+mj-lt"/>
                <a:ea typeface="+mj-ea"/>
                <a:cs typeface="+mj-cs"/>
                <a:sym typeface="Helvetica"/>
              </a:defRPr>
            </a:pPr>
            <a:r>
              <a:t>관리자로 </a:t>
            </a:r>
          </a:p>
          <a:p>
            <a:pPr>
              <a:defRPr sz="1600">
                <a:latin typeface="+mj-lt"/>
                <a:ea typeface="+mj-ea"/>
                <a:cs typeface="+mj-cs"/>
                <a:sym typeface="Helvetica"/>
              </a:defRPr>
            </a:pPr>
            <a:r>
              <a:t>로그인 시 보이는 메뉴</a:t>
            </a:r>
          </a:p>
        </p:txBody>
      </p:sp>
      <p:sp>
        <p:nvSpPr>
          <p:cNvPr id="475" name="직선 화살표 연결선 12"/>
          <p:cNvSpPr/>
          <p:nvPr/>
        </p:nvSpPr>
        <p:spPr>
          <a:xfrm flipH="1" flipV="1">
            <a:off x="853810" y="3217862"/>
            <a:ext cx="463284" cy="252167"/>
          </a:xfrm>
          <a:prstGeom prst="line">
            <a:avLst/>
          </a:prstGeom>
          <a:ln w="12700">
            <a:solidFill>
              <a:schemeClr val="accent5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476" name="직사각형 14"/>
          <p:cNvSpPr/>
          <p:nvPr/>
        </p:nvSpPr>
        <p:spPr>
          <a:xfrm>
            <a:off x="284033" y="3112292"/>
            <a:ext cx="569777" cy="234651"/>
          </a:xfrm>
          <a:prstGeom prst="rect">
            <a:avLst/>
          </a:prstGeom>
          <a:ln w="25400">
            <a:solidFill>
              <a:schemeClr val="accent5"/>
            </a:solidFill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77" name="TextBox 16"/>
          <p:cNvSpPr txBox="1"/>
          <p:nvPr/>
        </p:nvSpPr>
        <p:spPr>
          <a:xfrm>
            <a:off x="1970202" y="707379"/>
            <a:ext cx="2813295" cy="615195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5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1600">
                <a:latin typeface="+mj-lt"/>
                <a:ea typeface="+mj-ea"/>
                <a:cs typeface="+mj-cs"/>
                <a:sym typeface="Helvetica"/>
              </a:defRPr>
            </a:pPr>
            <a:r>
              <a:t> 기안문서 작성 버튼 클릭 시</a:t>
            </a:r>
          </a:p>
          <a:p>
            <a:pPr>
              <a:defRPr sz="1600">
                <a:latin typeface="+mj-lt"/>
                <a:ea typeface="+mj-ea"/>
                <a:cs typeface="+mj-cs"/>
                <a:sym typeface="Helvetica"/>
              </a:defRPr>
            </a:pPr>
            <a:r>
              <a:t>결재양식 선택 팝업창이 뜬다</a:t>
            </a:r>
            <a:r>
              <a:rPr>
                <a:latin typeface="+mn-lt"/>
                <a:ea typeface="+mn-ea"/>
                <a:cs typeface="+mn-cs"/>
                <a:sym typeface="Calibri"/>
              </a:rPr>
              <a:t>.</a:t>
            </a:r>
          </a:p>
        </p:txBody>
      </p:sp>
      <p:sp>
        <p:nvSpPr>
          <p:cNvPr id="478" name="직선 연결선 20"/>
          <p:cNvSpPr/>
          <p:nvPr/>
        </p:nvSpPr>
        <p:spPr>
          <a:xfrm flipV="1">
            <a:off x="1847654" y="1292155"/>
            <a:ext cx="122551" cy="639373"/>
          </a:xfrm>
          <a:prstGeom prst="line">
            <a:avLst/>
          </a:prstGeom>
          <a:solidFill>
            <a:srgbClr val="FFFFFF"/>
          </a:solidFill>
          <a:ln w="12700">
            <a:solidFill>
              <a:schemeClr val="accent5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grpSp>
        <p:nvGrpSpPr>
          <p:cNvPr id="481" name="그림 22"/>
          <p:cNvGrpSpPr/>
          <p:nvPr/>
        </p:nvGrpSpPr>
        <p:grpSpPr>
          <a:xfrm>
            <a:off x="5256607" y="672366"/>
            <a:ext cx="2635558" cy="1497477"/>
            <a:chOff x="0" y="0"/>
            <a:chExt cx="2635556" cy="1497476"/>
          </a:xfrm>
        </p:grpSpPr>
        <p:sp>
          <p:nvSpPr>
            <p:cNvPr id="479" name="직사각형"/>
            <p:cNvSpPr/>
            <p:nvPr/>
          </p:nvSpPr>
          <p:spPr>
            <a:xfrm>
              <a:off x="0" y="-1"/>
              <a:ext cx="2635557" cy="149747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pic>
          <p:nvPicPr>
            <p:cNvPr id="480" name="image9.png" descr="image9.pn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-1"/>
              <a:ext cx="2635557" cy="1497478"/>
            </a:xfrm>
            <a:prstGeom prst="rect">
              <a:avLst/>
            </a:prstGeom>
            <a:ln w="12700" cap="flat">
              <a:solidFill>
                <a:schemeClr val="accent5"/>
              </a:solidFill>
              <a:prstDash val="solid"/>
              <a:round/>
            </a:ln>
            <a:effectLst/>
          </p:spPr>
        </p:pic>
      </p:grpSp>
      <p:sp>
        <p:nvSpPr>
          <p:cNvPr id="482" name="직선 화살표 연결선 24"/>
          <p:cNvSpPr/>
          <p:nvPr/>
        </p:nvSpPr>
        <p:spPr>
          <a:xfrm>
            <a:off x="4783494" y="938545"/>
            <a:ext cx="473113" cy="2"/>
          </a:xfrm>
          <a:prstGeom prst="line">
            <a:avLst/>
          </a:prstGeom>
          <a:ln w="19050">
            <a:solidFill>
              <a:schemeClr val="accent5"/>
            </a:solidFill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483" name="TextBox 28"/>
          <p:cNvSpPr txBox="1"/>
          <p:nvPr/>
        </p:nvSpPr>
        <p:spPr>
          <a:xfrm>
            <a:off x="8414638" y="1188292"/>
            <a:ext cx="2960981" cy="1171098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5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1600">
                <a:latin typeface="+mj-lt"/>
                <a:ea typeface="+mj-ea"/>
                <a:cs typeface="+mj-cs"/>
                <a:sym typeface="Helvetica"/>
              </a:defRPr>
            </a:pPr>
            <a:r>
              <a:t>결재 대기 문서</a:t>
            </a:r>
            <a:r>
              <a:rPr>
                <a:latin typeface="+mn-lt"/>
                <a:ea typeface="+mn-ea"/>
                <a:cs typeface="+mn-cs"/>
                <a:sym typeface="Calibri"/>
              </a:rPr>
              <a:t>(</a:t>
            </a:r>
            <a:r>
              <a:t>최대 </a:t>
            </a:r>
            <a:r>
              <a:rPr>
                <a:latin typeface="+mn-lt"/>
                <a:ea typeface="+mn-ea"/>
                <a:cs typeface="+mn-cs"/>
                <a:sym typeface="Calibri"/>
              </a:rPr>
              <a:t>4</a:t>
            </a:r>
            <a:r>
              <a:t>건</a:t>
            </a:r>
            <a:r>
              <a:rPr>
                <a:latin typeface="+mn-lt"/>
                <a:ea typeface="+mn-ea"/>
                <a:cs typeface="+mn-cs"/>
                <a:sym typeface="Calibri"/>
              </a:rPr>
              <a:t>)</a:t>
            </a:r>
          </a:p>
          <a:p>
            <a:pPr>
              <a:defRPr sz="1600">
                <a:latin typeface="+mj-lt"/>
                <a:ea typeface="+mj-ea"/>
                <a:cs typeface="+mj-cs"/>
                <a:sym typeface="Helvetica"/>
              </a:defRPr>
            </a:pPr>
            <a:r>
              <a:t>기안일 최신순으로 노출되며</a:t>
            </a:r>
          </a:p>
          <a:p>
            <a:pPr>
              <a:defRPr sz="1600">
                <a:latin typeface="+mj-lt"/>
                <a:ea typeface="+mj-ea"/>
                <a:cs typeface="+mj-cs"/>
                <a:sym typeface="Helvetica"/>
              </a:defRPr>
            </a:pPr>
            <a:r>
              <a:t>긴급문서인 경우 기안일 상관없이 앞쪽으로 노출</a:t>
            </a:r>
          </a:p>
        </p:txBody>
      </p:sp>
      <p:sp>
        <p:nvSpPr>
          <p:cNvPr id="484" name="직선 연결선 30"/>
          <p:cNvSpPr/>
          <p:nvPr/>
        </p:nvSpPr>
        <p:spPr>
          <a:xfrm flipH="1">
            <a:off x="7824247" y="2169842"/>
            <a:ext cx="590393" cy="205713"/>
          </a:xfrm>
          <a:prstGeom prst="line">
            <a:avLst/>
          </a:prstGeom>
          <a:solidFill>
            <a:srgbClr val="FFFFFF"/>
          </a:solidFill>
          <a:ln w="12700">
            <a:solidFill>
              <a:schemeClr val="accent5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485" name="TextBox 32"/>
          <p:cNvSpPr txBox="1"/>
          <p:nvPr/>
        </p:nvSpPr>
        <p:spPr>
          <a:xfrm>
            <a:off x="8414638" y="3588815"/>
            <a:ext cx="2960981" cy="1215945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5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1600">
                <a:latin typeface="+mj-lt"/>
                <a:ea typeface="+mj-ea"/>
                <a:cs typeface="+mj-cs"/>
                <a:sym typeface="Helvetica"/>
              </a:defRPr>
            </a:pPr>
            <a:r>
              <a:t>자신이 상신한</a:t>
            </a:r>
            <a:r>
              <a:rPr>
                <a:latin typeface="+mn-lt"/>
                <a:ea typeface="+mn-ea"/>
                <a:cs typeface="+mn-cs"/>
                <a:sym typeface="Calibri"/>
              </a:rPr>
              <a:t> </a:t>
            </a:r>
            <a:r>
              <a:t>기안 중</a:t>
            </a:r>
          </a:p>
          <a:p>
            <a:pPr>
              <a:defRPr sz="1600">
                <a:latin typeface="+mj-lt"/>
                <a:ea typeface="+mj-ea"/>
                <a:cs typeface="+mj-cs"/>
                <a:sym typeface="Helvetica"/>
              </a:defRPr>
            </a:pPr>
            <a:r>
              <a:t>현재 결재가 진행중인 문서를</a:t>
            </a:r>
          </a:p>
          <a:p>
            <a:pPr>
              <a:defRPr sz="1600">
                <a:latin typeface="+mj-lt"/>
                <a:ea typeface="+mj-ea"/>
                <a:cs typeface="+mj-cs"/>
                <a:sym typeface="Helvetica"/>
              </a:defRPr>
            </a:pPr>
            <a:r>
              <a:t>최대 </a:t>
            </a:r>
            <a:r>
              <a:rPr>
                <a:latin typeface="+mn-lt"/>
                <a:ea typeface="+mn-ea"/>
                <a:cs typeface="+mn-cs"/>
                <a:sym typeface="Calibri"/>
              </a:rPr>
              <a:t>5</a:t>
            </a:r>
            <a:r>
              <a:t>건 확인 가능</a:t>
            </a:r>
          </a:p>
          <a:p>
            <a:pPr>
              <a:defRPr sz="1600">
                <a:latin typeface="+mj-lt"/>
                <a:ea typeface="+mj-ea"/>
                <a:cs typeface="+mj-cs"/>
                <a:sym typeface="Helvetica"/>
              </a:defRPr>
            </a:pPr>
            <a:r>
              <a:t>기안일 내림차순으로 정렬</a:t>
            </a:r>
          </a:p>
        </p:txBody>
      </p:sp>
      <p:sp>
        <p:nvSpPr>
          <p:cNvPr id="486" name="직선 연결선 33"/>
          <p:cNvSpPr/>
          <p:nvPr/>
        </p:nvSpPr>
        <p:spPr>
          <a:xfrm flipH="1">
            <a:off x="7824246" y="4570363"/>
            <a:ext cx="590393" cy="205715"/>
          </a:xfrm>
          <a:prstGeom prst="line">
            <a:avLst/>
          </a:prstGeom>
          <a:solidFill>
            <a:srgbClr val="FFFFFF"/>
          </a:solidFill>
          <a:ln w="12700">
            <a:solidFill>
              <a:schemeClr val="accent5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487" name="TextBox 35"/>
          <p:cNvSpPr txBox="1"/>
          <p:nvPr/>
        </p:nvSpPr>
        <p:spPr>
          <a:xfrm>
            <a:off x="8482552" y="5101975"/>
            <a:ext cx="2960981" cy="1171098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5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1600">
                <a:latin typeface="+mj-lt"/>
                <a:ea typeface="+mj-ea"/>
                <a:cs typeface="+mj-cs"/>
                <a:sym typeface="Helvetica"/>
              </a:defRPr>
            </a:pPr>
            <a:r>
              <a:t>자신이 상신한 기안 중</a:t>
            </a:r>
          </a:p>
          <a:p>
            <a:pPr>
              <a:defRPr sz="1600">
                <a:latin typeface="+mj-lt"/>
                <a:ea typeface="+mj-ea"/>
                <a:cs typeface="+mj-cs"/>
                <a:sym typeface="Helvetica"/>
              </a:defRPr>
            </a:pPr>
            <a:r>
              <a:t>결재가 완료된 문서를</a:t>
            </a:r>
          </a:p>
          <a:p>
            <a:pPr>
              <a:defRPr sz="1600">
                <a:latin typeface="+mj-lt"/>
                <a:ea typeface="+mj-ea"/>
                <a:cs typeface="+mj-cs"/>
                <a:sym typeface="Helvetica"/>
              </a:defRPr>
            </a:pPr>
            <a:r>
              <a:t>최대 </a:t>
            </a:r>
            <a:r>
              <a:rPr>
                <a:latin typeface="+mn-lt"/>
                <a:ea typeface="+mn-ea"/>
                <a:cs typeface="+mn-cs"/>
                <a:sym typeface="Calibri"/>
              </a:rPr>
              <a:t>5</a:t>
            </a:r>
            <a:r>
              <a:t>건 확인 가능</a:t>
            </a:r>
          </a:p>
          <a:p>
            <a:pPr>
              <a:defRPr sz="1600">
                <a:latin typeface="+mj-lt"/>
                <a:ea typeface="+mj-ea"/>
                <a:cs typeface="+mj-cs"/>
                <a:sym typeface="Helvetica"/>
              </a:defRPr>
            </a:pPr>
            <a:r>
              <a:t>결재완료일 내림차순으로 정렬</a:t>
            </a:r>
          </a:p>
        </p:txBody>
      </p:sp>
      <p:sp>
        <p:nvSpPr>
          <p:cNvPr id="488" name="직선 연결선 36"/>
          <p:cNvSpPr/>
          <p:nvPr/>
        </p:nvSpPr>
        <p:spPr>
          <a:xfrm flipH="1">
            <a:off x="7892160" y="6083525"/>
            <a:ext cx="590394" cy="205715"/>
          </a:xfrm>
          <a:prstGeom prst="line">
            <a:avLst/>
          </a:prstGeom>
          <a:solidFill>
            <a:srgbClr val="FFFFFF"/>
          </a:solidFill>
          <a:ln w="12700">
            <a:solidFill>
              <a:schemeClr val="accent5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905732" y="617796"/>
            <a:ext cx="10380537" cy="54572"/>
          </a:xfrm>
          <a:prstGeom prst="rect">
            <a:avLst/>
          </a:prstGeom>
          <a:ln w="12700">
            <a:miter lim="400000"/>
          </a:ln>
        </p:spPr>
      </p:pic>
      <p:sp>
        <p:nvSpPr>
          <p:cNvPr id="138" name="팀원소개"/>
          <p:cNvSpPr txBox="1"/>
          <p:nvPr/>
        </p:nvSpPr>
        <p:spPr>
          <a:xfrm>
            <a:off x="1131170" y="154780"/>
            <a:ext cx="4323798" cy="408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1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팀원소개</a:t>
            </a:r>
          </a:p>
        </p:txBody>
      </p:sp>
      <p:pic>
        <p:nvPicPr>
          <p:cNvPr id="139" name="Object 27" descr="Object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732" y="1048011"/>
            <a:ext cx="6073172" cy="494835"/>
          </a:xfrm>
          <a:prstGeom prst="rect">
            <a:avLst/>
          </a:prstGeom>
          <a:ln w="12700">
            <a:miter lim="400000"/>
          </a:ln>
        </p:spPr>
      </p:pic>
      <p:pic>
        <p:nvPicPr>
          <p:cNvPr id="140" name="Object 24" descr="Object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7587" y="1048011"/>
            <a:ext cx="8238681" cy="494835"/>
          </a:xfrm>
          <a:prstGeom prst="rect">
            <a:avLst/>
          </a:prstGeom>
          <a:ln w="12700">
            <a:miter lim="400000"/>
          </a:ln>
        </p:spPr>
      </p:pic>
      <p:sp>
        <p:nvSpPr>
          <p:cNvPr id="141" name="김경민"/>
          <p:cNvSpPr txBox="1"/>
          <p:nvPr/>
        </p:nvSpPr>
        <p:spPr>
          <a:xfrm>
            <a:off x="1458591" y="1115816"/>
            <a:ext cx="1064462" cy="358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김경민</a:t>
            </a:r>
          </a:p>
        </p:txBody>
      </p:sp>
      <p:sp>
        <p:nvSpPr>
          <p:cNvPr id="142" name="회원가입, 급여관리, 조직도"/>
          <p:cNvSpPr txBox="1"/>
          <p:nvPr/>
        </p:nvSpPr>
        <p:spPr>
          <a:xfrm>
            <a:off x="3487618" y="1115816"/>
            <a:ext cx="7141607" cy="3868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>
                <a:latin typeface="+mj-lt"/>
                <a:ea typeface="+mj-ea"/>
                <a:cs typeface="+mj-cs"/>
                <a:sym typeface="Helvetica"/>
              </a:defRPr>
            </a:pPr>
            <a:r>
              <a:t>회원가입</a:t>
            </a:r>
            <a:r>
              <a:rPr>
                <a:latin typeface="+mn-lt"/>
                <a:ea typeface="+mn-ea"/>
                <a:cs typeface="+mn-cs"/>
                <a:sym typeface="Calibri"/>
              </a:rPr>
              <a:t>,</a:t>
            </a:r>
            <a:r>
              <a:t> 급여관리</a:t>
            </a:r>
            <a:r>
              <a:rPr>
                <a:latin typeface="+mn-lt"/>
                <a:ea typeface="+mn-ea"/>
                <a:cs typeface="+mn-cs"/>
                <a:sym typeface="Calibri"/>
              </a:rPr>
              <a:t>,</a:t>
            </a:r>
            <a:r>
              <a:t> 조직도</a:t>
            </a:r>
          </a:p>
        </p:txBody>
      </p:sp>
      <p:pic>
        <p:nvPicPr>
          <p:cNvPr id="143" name="Object 27" descr="Object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732" y="1835411"/>
            <a:ext cx="6073172" cy="494835"/>
          </a:xfrm>
          <a:prstGeom prst="rect">
            <a:avLst/>
          </a:prstGeom>
          <a:ln w="12700">
            <a:miter lim="400000"/>
          </a:ln>
        </p:spPr>
      </p:pic>
      <p:pic>
        <p:nvPicPr>
          <p:cNvPr id="144" name="Object 24" descr="Object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7587" y="1835411"/>
            <a:ext cx="8238681" cy="494835"/>
          </a:xfrm>
          <a:prstGeom prst="rect">
            <a:avLst/>
          </a:prstGeom>
          <a:ln w="12700">
            <a:miter lim="400000"/>
          </a:ln>
        </p:spPr>
      </p:pic>
      <p:sp>
        <p:nvSpPr>
          <p:cNvPr id="145" name="김진영"/>
          <p:cNvSpPr txBox="1"/>
          <p:nvPr/>
        </p:nvSpPr>
        <p:spPr>
          <a:xfrm>
            <a:off x="1458591" y="1903216"/>
            <a:ext cx="1064462" cy="3581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김진영</a:t>
            </a:r>
          </a:p>
        </p:txBody>
      </p:sp>
      <p:sp>
        <p:nvSpPr>
          <p:cNvPr id="146" name="전자결재, 결재관리"/>
          <p:cNvSpPr txBox="1"/>
          <p:nvPr/>
        </p:nvSpPr>
        <p:spPr>
          <a:xfrm>
            <a:off x="3487618" y="1903216"/>
            <a:ext cx="7141607" cy="3868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>
                <a:latin typeface="+mj-lt"/>
                <a:ea typeface="+mj-ea"/>
                <a:cs typeface="+mj-cs"/>
                <a:sym typeface="Helvetica"/>
              </a:defRPr>
            </a:pPr>
            <a:r>
              <a:t>전자결재</a:t>
            </a:r>
            <a:r>
              <a:rPr>
                <a:latin typeface="+mn-lt"/>
                <a:ea typeface="+mn-ea"/>
                <a:cs typeface="+mn-cs"/>
                <a:sym typeface="Calibri"/>
              </a:rPr>
              <a:t>,</a:t>
            </a:r>
            <a:r>
              <a:t> 결재관리</a:t>
            </a:r>
          </a:p>
        </p:txBody>
      </p:sp>
      <p:pic>
        <p:nvPicPr>
          <p:cNvPr id="147" name="Object 27" descr="Object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732" y="2609319"/>
            <a:ext cx="6073172" cy="494836"/>
          </a:xfrm>
          <a:prstGeom prst="rect">
            <a:avLst/>
          </a:prstGeom>
          <a:ln w="12700">
            <a:miter lim="400000"/>
          </a:ln>
        </p:spPr>
      </p:pic>
      <p:pic>
        <p:nvPicPr>
          <p:cNvPr id="148" name="Object 24" descr="Object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7587" y="2609319"/>
            <a:ext cx="8238681" cy="494836"/>
          </a:xfrm>
          <a:prstGeom prst="rect">
            <a:avLst/>
          </a:prstGeom>
          <a:ln w="12700">
            <a:miter lim="400000"/>
          </a:ln>
        </p:spPr>
      </p:pic>
      <p:sp>
        <p:nvSpPr>
          <p:cNvPr id="149" name="문새한"/>
          <p:cNvSpPr txBox="1"/>
          <p:nvPr/>
        </p:nvSpPr>
        <p:spPr>
          <a:xfrm>
            <a:off x="1458591" y="2677123"/>
            <a:ext cx="1064462" cy="358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문새한</a:t>
            </a:r>
          </a:p>
        </p:txBody>
      </p:sp>
      <p:sp>
        <p:nvSpPr>
          <p:cNvPr id="150" name="게시판"/>
          <p:cNvSpPr txBox="1"/>
          <p:nvPr/>
        </p:nvSpPr>
        <p:spPr>
          <a:xfrm>
            <a:off x="3487618" y="2677123"/>
            <a:ext cx="7141607" cy="358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게시판</a:t>
            </a:r>
          </a:p>
        </p:txBody>
      </p:sp>
      <p:pic>
        <p:nvPicPr>
          <p:cNvPr id="151" name="Object 27" descr="Object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732" y="3429000"/>
            <a:ext cx="6073172" cy="494834"/>
          </a:xfrm>
          <a:prstGeom prst="rect">
            <a:avLst/>
          </a:prstGeom>
          <a:ln w="12700">
            <a:miter lim="400000"/>
          </a:ln>
        </p:spPr>
      </p:pic>
      <p:pic>
        <p:nvPicPr>
          <p:cNvPr id="152" name="Object 24" descr="Object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7587" y="3429000"/>
            <a:ext cx="8238681" cy="494834"/>
          </a:xfrm>
          <a:prstGeom prst="rect">
            <a:avLst/>
          </a:prstGeom>
          <a:ln w="12700">
            <a:miter lim="400000"/>
          </a:ln>
        </p:spPr>
      </p:pic>
      <p:sp>
        <p:nvSpPr>
          <p:cNvPr id="153" name="박승우"/>
          <p:cNvSpPr txBox="1"/>
          <p:nvPr/>
        </p:nvSpPr>
        <p:spPr>
          <a:xfrm>
            <a:off x="1458591" y="3496803"/>
            <a:ext cx="1064462" cy="358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박승우</a:t>
            </a:r>
          </a:p>
        </p:txBody>
      </p:sp>
      <p:sp>
        <p:nvSpPr>
          <p:cNvPr id="154" name="웹메일, 가입심사"/>
          <p:cNvSpPr txBox="1"/>
          <p:nvPr/>
        </p:nvSpPr>
        <p:spPr>
          <a:xfrm>
            <a:off x="3487618" y="3496803"/>
            <a:ext cx="7141607" cy="3868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>
                <a:latin typeface="+mj-lt"/>
                <a:ea typeface="+mj-ea"/>
                <a:cs typeface="+mj-cs"/>
                <a:sym typeface="Helvetica"/>
              </a:defRPr>
            </a:pPr>
            <a:r>
              <a:t>웹메일</a:t>
            </a:r>
            <a:r>
              <a:rPr>
                <a:latin typeface="+mn-lt"/>
                <a:ea typeface="+mn-ea"/>
                <a:cs typeface="+mn-cs"/>
                <a:sym typeface="Calibri"/>
              </a:rPr>
              <a:t>,</a:t>
            </a:r>
            <a:r>
              <a:t> 가입심사</a:t>
            </a:r>
          </a:p>
        </p:txBody>
      </p:sp>
      <p:pic>
        <p:nvPicPr>
          <p:cNvPr id="155" name="Object 27" descr="Object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732" y="4242594"/>
            <a:ext cx="6073172" cy="494835"/>
          </a:xfrm>
          <a:prstGeom prst="rect">
            <a:avLst/>
          </a:prstGeom>
          <a:ln w="12700">
            <a:miter lim="400000"/>
          </a:ln>
        </p:spPr>
      </p:pic>
      <p:pic>
        <p:nvPicPr>
          <p:cNvPr id="156" name="Object 24" descr="Object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7587" y="4242594"/>
            <a:ext cx="8238681" cy="494835"/>
          </a:xfrm>
          <a:prstGeom prst="rect">
            <a:avLst/>
          </a:prstGeom>
          <a:ln w="12700">
            <a:miter lim="400000"/>
          </a:ln>
        </p:spPr>
      </p:pic>
      <p:sp>
        <p:nvSpPr>
          <p:cNvPr id="157" name="박윤수"/>
          <p:cNvSpPr txBox="1"/>
          <p:nvPr/>
        </p:nvSpPr>
        <p:spPr>
          <a:xfrm>
            <a:off x="1458591" y="4310396"/>
            <a:ext cx="1064462" cy="358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박윤수</a:t>
            </a:r>
          </a:p>
        </p:txBody>
      </p:sp>
      <p:sp>
        <p:nvSpPr>
          <p:cNvPr id="158" name="자원예약, 일정관리, 증명서, 웹채팅"/>
          <p:cNvSpPr txBox="1"/>
          <p:nvPr/>
        </p:nvSpPr>
        <p:spPr>
          <a:xfrm>
            <a:off x="3487618" y="4310396"/>
            <a:ext cx="7141607" cy="3868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>
                <a:latin typeface="+mj-lt"/>
                <a:ea typeface="+mj-ea"/>
                <a:cs typeface="+mj-cs"/>
                <a:sym typeface="Helvetica"/>
              </a:defRPr>
            </a:pPr>
            <a:r>
              <a:t>자원예약</a:t>
            </a:r>
            <a:r>
              <a:rPr>
                <a:latin typeface="+mn-lt"/>
                <a:ea typeface="+mn-ea"/>
                <a:cs typeface="+mn-cs"/>
                <a:sym typeface="Calibri"/>
              </a:rPr>
              <a:t>,</a:t>
            </a:r>
            <a:r>
              <a:t> 일정관리</a:t>
            </a:r>
            <a:r>
              <a:rPr>
                <a:latin typeface="+mn-lt"/>
                <a:ea typeface="+mn-ea"/>
                <a:cs typeface="+mn-cs"/>
                <a:sym typeface="Calibri"/>
              </a:rPr>
              <a:t>,</a:t>
            </a:r>
            <a:r>
              <a:t> 증명서</a:t>
            </a:r>
            <a:r>
              <a:rPr>
                <a:latin typeface="+mn-lt"/>
                <a:ea typeface="+mn-ea"/>
                <a:cs typeface="+mn-cs"/>
                <a:sym typeface="Calibri"/>
              </a:rPr>
              <a:t>,</a:t>
            </a:r>
            <a:r>
              <a:t> 웹채팅</a:t>
            </a:r>
          </a:p>
        </p:txBody>
      </p:sp>
      <p:pic>
        <p:nvPicPr>
          <p:cNvPr id="159" name="Object 27" descr="Object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732" y="5006578"/>
            <a:ext cx="6073172" cy="494835"/>
          </a:xfrm>
          <a:prstGeom prst="rect">
            <a:avLst/>
          </a:prstGeom>
          <a:ln w="12700">
            <a:miter lim="400000"/>
          </a:ln>
        </p:spPr>
      </p:pic>
      <p:pic>
        <p:nvPicPr>
          <p:cNvPr id="160" name="Object 24" descr="Object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7587" y="5006578"/>
            <a:ext cx="8238681" cy="494835"/>
          </a:xfrm>
          <a:prstGeom prst="rect">
            <a:avLst/>
          </a:prstGeom>
          <a:ln w="12700">
            <a:miter lim="400000"/>
          </a:ln>
        </p:spPr>
      </p:pic>
      <p:sp>
        <p:nvSpPr>
          <p:cNvPr id="161" name="배민준"/>
          <p:cNvSpPr txBox="1"/>
          <p:nvPr/>
        </p:nvSpPr>
        <p:spPr>
          <a:xfrm>
            <a:off x="1458591" y="5074381"/>
            <a:ext cx="1064462" cy="358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배민준</a:t>
            </a:r>
          </a:p>
        </p:txBody>
      </p:sp>
      <p:sp>
        <p:nvSpPr>
          <p:cNvPr id="162" name="휴가,  근무"/>
          <p:cNvSpPr txBox="1"/>
          <p:nvPr/>
        </p:nvSpPr>
        <p:spPr>
          <a:xfrm>
            <a:off x="3487618" y="5074381"/>
            <a:ext cx="7141607" cy="3868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>
                <a:latin typeface="+mj-lt"/>
                <a:ea typeface="+mj-ea"/>
                <a:cs typeface="+mj-cs"/>
                <a:sym typeface="Helvetica"/>
              </a:defRPr>
            </a:pPr>
            <a:r>
              <a:t>휴가</a:t>
            </a:r>
            <a:r>
              <a:rPr>
                <a:latin typeface="+mn-lt"/>
                <a:ea typeface="+mn-ea"/>
                <a:cs typeface="+mn-cs"/>
                <a:sym typeface="Calibri"/>
              </a:rPr>
              <a:t>,</a:t>
            </a:r>
            <a:r>
              <a:t>  근무</a:t>
            </a:r>
          </a:p>
        </p:txBody>
      </p:sp>
      <p:pic>
        <p:nvPicPr>
          <p:cNvPr id="163" name="Object 27" descr="Object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732" y="5770562"/>
            <a:ext cx="6073172" cy="494835"/>
          </a:xfrm>
          <a:prstGeom prst="rect">
            <a:avLst/>
          </a:prstGeom>
          <a:ln w="12700">
            <a:miter lim="400000"/>
          </a:ln>
        </p:spPr>
      </p:pic>
      <p:pic>
        <p:nvPicPr>
          <p:cNvPr id="164" name="Object 24" descr="Object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7587" y="5770562"/>
            <a:ext cx="8238681" cy="494835"/>
          </a:xfrm>
          <a:prstGeom prst="rect">
            <a:avLst/>
          </a:prstGeom>
          <a:ln w="12700">
            <a:miter lim="400000"/>
          </a:ln>
        </p:spPr>
      </p:pic>
      <p:sp>
        <p:nvSpPr>
          <p:cNvPr id="165" name="이요섭"/>
          <p:cNvSpPr txBox="1"/>
          <p:nvPr/>
        </p:nvSpPr>
        <p:spPr>
          <a:xfrm>
            <a:off x="1458591" y="5838365"/>
            <a:ext cx="1064462" cy="358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이요섭</a:t>
            </a:r>
          </a:p>
        </p:txBody>
      </p:sp>
      <p:sp>
        <p:nvSpPr>
          <p:cNvPr id="166" name="로그인, Index, 인사관리"/>
          <p:cNvSpPr txBox="1"/>
          <p:nvPr/>
        </p:nvSpPr>
        <p:spPr>
          <a:xfrm>
            <a:off x="3487618" y="5838365"/>
            <a:ext cx="7141607" cy="358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r>
              <a:t>로그인, Index, 인사관리</a:t>
            </a:r>
          </a:p>
        </p:txBody>
      </p:sp>
      <p:pic>
        <p:nvPicPr>
          <p:cNvPr id="167" name="image19.png" descr="image19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45849" y="57209"/>
            <a:ext cx="1640418" cy="61515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0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905732" y="617796"/>
            <a:ext cx="10380537" cy="54572"/>
          </a:xfrm>
          <a:prstGeom prst="rect">
            <a:avLst/>
          </a:prstGeom>
          <a:ln w="12700">
            <a:miter lim="400000"/>
          </a:ln>
        </p:spPr>
      </p:pic>
      <p:sp>
        <p:nvSpPr>
          <p:cNvPr id="491" name="TextBox 5"/>
          <p:cNvSpPr txBox="1"/>
          <p:nvPr/>
        </p:nvSpPr>
        <p:spPr>
          <a:xfrm>
            <a:off x="1131170" y="154780"/>
            <a:ext cx="4323798" cy="4276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2100" b="1">
                <a:latin typeface="+mj-lt"/>
                <a:ea typeface="+mj-ea"/>
                <a:cs typeface="+mj-cs"/>
                <a:sym typeface="Helvetica"/>
              </a:defRPr>
            </a:pPr>
            <a:r>
              <a:t>전자결재</a:t>
            </a:r>
            <a:r>
              <a:rPr>
                <a:latin typeface="+mn-lt"/>
                <a:ea typeface="+mn-ea"/>
                <a:cs typeface="+mn-cs"/>
                <a:sym typeface="Calibri"/>
              </a:rPr>
              <a:t>: </a:t>
            </a:r>
            <a:r>
              <a:t>기안문서 작성</a:t>
            </a:r>
          </a:p>
        </p:txBody>
      </p:sp>
      <p:pic>
        <p:nvPicPr>
          <p:cNvPr id="492" name="그림 7" descr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5849" y="57209"/>
            <a:ext cx="1640418" cy="615157"/>
          </a:xfrm>
          <a:prstGeom prst="rect">
            <a:avLst/>
          </a:prstGeom>
          <a:ln w="12700">
            <a:miter lim="400000"/>
          </a:ln>
        </p:spPr>
      </p:pic>
      <p:pic>
        <p:nvPicPr>
          <p:cNvPr id="493" name="그림 2" descr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418" y="1130181"/>
            <a:ext cx="3714320" cy="4403348"/>
          </a:xfrm>
          <a:prstGeom prst="rect">
            <a:avLst/>
          </a:prstGeom>
          <a:ln w="12700">
            <a:solidFill>
              <a:schemeClr val="accent5"/>
            </a:solidFill>
          </a:ln>
        </p:spPr>
      </p:pic>
      <p:pic>
        <p:nvPicPr>
          <p:cNvPr id="494" name="그림 8" descr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40699" y="1363637"/>
            <a:ext cx="3968186" cy="4169893"/>
          </a:xfrm>
          <a:prstGeom prst="rect">
            <a:avLst/>
          </a:prstGeom>
          <a:ln w="12700">
            <a:solidFill>
              <a:schemeClr val="accent5"/>
            </a:solidFill>
          </a:ln>
        </p:spPr>
      </p:pic>
      <p:grpSp>
        <p:nvGrpSpPr>
          <p:cNvPr id="497" name="그림 17"/>
          <p:cNvGrpSpPr/>
          <p:nvPr/>
        </p:nvGrpSpPr>
        <p:grpSpPr>
          <a:xfrm>
            <a:off x="8192844" y="1039180"/>
            <a:ext cx="3856738" cy="4534928"/>
            <a:chOff x="0" y="0"/>
            <a:chExt cx="3856736" cy="4534926"/>
          </a:xfrm>
        </p:grpSpPr>
        <p:sp>
          <p:nvSpPr>
            <p:cNvPr id="495" name="직사각형"/>
            <p:cNvSpPr/>
            <p:nvPr/>
          </p:nvSpPr>
          <p:spPr>
            <a:xfrm>
              <a:off x="0" y="0"/>
              <a:ext cx="3856737" cy="4534926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pic>
          <p:nvPicPr>
            <p:cNvPr id="496" name="image12.png" descr="image12.png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0" y="-1"/>
              <a:ext cx="3856737" cy="4534928"/>
            </a:xfrm>
            <a:prstGeom prst="rect">
              <a:avLst/>
            </a:prstGeom>
            <a:ln w="12700" cap="flat">
              <a:solidFill>
                <a:schemeClr val="accent5"/>
              </a:solidFill>
              <a:prstDash val="solid"/>
              <a:round/>
            </a:ln>
            <a:effectLst/>
          </p:spPr>
        </p:pic>
      </p:grpSp>
      <p:sp>
        <p:nvSpPr>
          <p:cNvPr id="498" name="TextBox 19"/>
          <p:cNvSpPr txBox="1"/>
          <p:nvPr/>
        </p:nvSpPr>
        <p:spPr>
          <a:xfrm>
            <a:off x="7893729" y="2534124"/>
            <a:ext cx="1475906" cy="359667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5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6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임시저장 버튼</a:t>
            </a:r>
          </a:p>
        </p:txBody>
      </p:sp>
      <p:sp>
        <p:nvSpPr>
          <p:cNvPr id="499" name="타원 21"/>
          <p:cNvSpPr/>
          <p:nvPr/>
        </p:nvSpPr>
        <p:spPr>
          <a:xfrm>
            <a:off x="11565328" y="2534124"/>
            <a:ext cx="360651" cy="338554"/>
          </a:xfrm>
          <a:prstGeom prst="ellipse">
            <a:avLst/>
          </a:prstGeom>
          <a:ln w="28575">
            <a:solidFill>
              <a:schemeClr val="accent5"/>
            </a:solidFill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00" name="타원 23"/>
          <p:cNvSpPr/>
          <p:nvPr/>
        </p:nvSpPr>
        <p:spPr>
          <a:xfrm>
            <a:off x="4110299" y="4068212"/>
            <a:ext cx="360651" cy="338557"/>
          </a:xfrm>
          <a:prstGeom prst="ellipse">
            <a:avLst/>
          </a:prstGeom>
          <a:ln w="28575">
            <a:solidFill>
              <a:schemeClr val="accent5"/>
            </a:solidFill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01" name="타원 25"/>
          <p:cNvSpPr/>
          <p:nvPr/>
        </p:nvSpPr>
        <p:spPr>
          <a:xfrm>
            <a:off x="3440598" y="2539500"/>
            <a:ext cx="360651" cy="338557"/>
          </a:xfrm>
          <a:prstGeom prst="ellipse">
            <a:avLst/>
          </a:prstGeom>
          <a:ln w="28575">
            <a:solidFill>
              <a:schemeClr val="accent5"/>
            </a:solidFill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02" name="직선 화살표 연결선 29"/>
          <p:cNvSpPr/>
          <p:nvPr/>
        </p:nvSpPr>
        <p:spPr>
          <a:xfrm flipH="1" flipV="1">
            <a:off x="3856735" y="2703401"/>
            <a:ext cx="4016219" cy="2"/>
          </a:xfrm>
          <a:prstGeom prst="line">
            <a:avLst/>
          </a:prstGeom>
          <a:ln w="19050">
            <a:solidFill>
              <a:schemeClr val="accent5"/>
            </a:solidFill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503" name="직선 화살표 연결선 37"/>
          <p:cNvSpPr/>
          <p:nvPr/>
        </p:nvSpPr>
        <p:spPr>
          <a:xfrm flipH="1">
            <a:off x="4470946" y="2841918"/>
            <a:ext cx="3422785" cy="1395573"/>
          </a:xfrm>
          <a:prstGeom prst="line">
            <a:avLst/>
          </a:prstGeom>
          <a:ln w="19050">
            <a:solidFill>
              <a:schemeClr val="accent5"/>
            </a:solidFill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504" name="직선 화살표 연결선 39"/>
          <p:cNvSpPr/>
          <p:nvPr/>
        </p:nvSpPr>
        <p:spPr>
          <a:xfrm>
            <a:off x="9369634" y="2703401"/>
            <a:ext cx="2195698" cy="2"/>
          </a:xfrm>
          <a:prstGeom prst="line">
            <a:avLst/>
          </a:prstGeom>
          <a:ln w="19050">
            <a:solidFill>
              <a:schemeClr val="accent5"/>
            </a:solidFill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505" name="TextBox 42"/>
          <p:cNvSpPr txBox="1"/>
          <p:nvPr/>
        </p:nvSpPr>
        <p:spPr>
          <a:xfrm>
            <a:off x="106963" y="5799077"/>
            <a:ext cx="2557553" cy="359667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5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6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네이버 스마트 에디터 사용</a:t>
            </a:r>
          </a:p>
        </p:txBody>
      </p:sp>
      <p:sp>
        <p:nvSpPr>
          <p:cNvPr id="506" name="직선 화살표 연결선 43"/>
          <p:cNvSpPr/>
          <p:nvPr/>
        </p:nvSpPr>
        <p:spPr>
          <a:xfrm flipV="1">
            <a:off x="1385739" y="3906631"/>
            <a:ext cx="523513" cy="1893051"/>
          </a:xfrm>
          <a:prstGeom prst="line">
            <a:avLst/>
          </a:prstGeom>
          <a:ln w="19050">
            <a:solidFill>
              <a:schemeClr val="accent5"/>
            </a:solidFill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507" name="직선 화살표 연결선 47"/>
          <p:cNvSpPr/>
          <p:nvPr/>
        </p:nvSpPr>
        <p:spPr>
          <a:xfrm flipV="1">
            <a:off x="1385740" y="3539702"/>
            <a:ext cx="2831646" cy="2263380"/>
          </a:xfrm>
          <a:prstGeom prst="line">
            <a:avLst/>
          </a:prstGeom>
          <a:ln w="19050">
            <a:solidFill>
              <a:schemeClr val="accent5"/>
            </a:solidFill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508" name="직선 화살표 연결선 50"/>
          <p:cNvSpPr/>
          <p:nvPr/>
        </p:nvSpPr>
        <p:spPr>
          <a:xfrm flipV="1">
            <a:off x="1385738" y="4545283"/>
            <a:ext cx="6949529" cy="1251002"/>
          </a:xfrm>
          <a:prstGeom prst="line">
            <a:avLst/>
          </a:prstGeom>
          <a:ln w="19050">
            <a:solidFill>
              <a:schemeClr val="accent5"/>
            </a:solidFill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509" name="TextBox 55"/>
          <p:cNvSpPr txBox="1"/>
          <p:nvPr/>
        </p:nvSpPr>
        <p:spPr>
          <a:xfrm>
            <a:off x="4515679" y="5617914"/>
            <a:ext cx="3521291" cy="1156870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5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defRPr sz="1600">
                <a:latin typeface="+mj-lt"/>
                <a:ea typeface="+mj-ea"/>
                <a:cs typeface="+mj-cs"/>
                <a:sym typeface="Helvetica"/>
              </a:defRPr>
            </a:pPr>
            <a:r>
              <a:t>업무품의</a:t>
            </a:r>
            <a:r>
              <a:rPr>
                <a:latin typeface="+mn-lt"/>
                <a:ea typeface="+mn-ea"/>
                <a:cs typeface="+mn-cs"/>
                <a:sym typeface="Calibri"/>
              </a:rPr>
              <a:t>, </a:t>
            </a:r>
            <a:r>
              <a:t>지출결의서</a:t>
            </a:r>
            <a:r>
              <a:rPr>
                <a:latin typeface="+mn-lt"/>
                <a:ea typeface="+mn-ea"/>
                <a:cs typeface="+mn-cs"/>
                <a:sym typeface="Calibri"/>
              </a:rPr>
              <a:t>, </a:t>
            </a:r>
            <a:r>
              <a:t>출장보고서</a:t>
            </a:r>
            <a:r>
              <a:rPr>
                <a:latin typeface="+mn-lt"/>
                <a:ea typeface="+mn-ea"/>
                <a:cs typeface="+mn-cs"/>
                <a:sym typeface="Calibri"/>
              </a:rPr>
              <a:t> </a:t>
            </a:r>
            <a:r>
              <a:t>중</a:t>
            </a:r>
          </a:p>
          <a:p>
            <a:pPr algn="ctr">
              <a:defRPr sz="1600">
                <a:latin typeface="+mj-lt"/>
                <a:ea typeface="+mj-ea"/>
                <a:cs typeface="+mj-cs"/>
                <a:sym typeface="Helvetica"/>
              </a:defRPr>
            </a:pPr>
            <a:r>
              <a:t>한가지 양식을 선택하여</a:t>
            </a:r>
          </a:p>
          <a:p>
            <a:pPr algn="ctr">
              <a:defRPr sz="1600">
                <a:latin typeface="+mj-lt"/>
                <a:ea typeface="+mj-ea"/>
                <a:cs typeface="+mj-cs"/>
                <a:sym typeface="Helvetica"/>
              </a:defRPr>
            </a:pPr>
            <a:r>
              <a:t>기안문서 작성 가능하며</a:t>
            </a:r>
          </a:p>
          <a:p>
            <a:pPr algn="ctr">
              <a:defRPr sz="1600">
                <a:latin typeface="+mj-lt"/>
                <a:ea typeface="+mj-ea"/>
                <a:cs typeface="+mj-cs"/>
                <a:sym typeface="Helvetica"/>
              </a:defRPr>
            </a:pPr>
            <a:r>
              <a:t>작성 중 임시저장이 가능하다</a:t>
            </a:r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1" name="그림 18" descr="그림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0576" y="3711864"/>
            <a:ext cx="4211860" cy="3000372"/>
          </a:xfrm>
          <a:prstGeom prst="rect">
            <a:avLst/>
          </a:prstGeom>
          <a:ln w="12700">
            <a:miter lim="400000"/>
          </a:ln>
        </p:spPr>
      </p:pic>
      <p:pic>
        <p:nvPicPr>
          <p:cNvPr id="512" name="Object 4" descr="Object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905732" y="617796"/>
            <a:ext cx="10380537" cy="54572"/>
          </a:xfrm>
          <a:prstGeom prst="rect">
            <a:avLst/>
          </a:prstGeom>
          <a:ln w="12700">
            <a:miter lim="400000"/>
          </a:ln>
        </p:spPr>
      </p:pic>
      <p:pic>
        <p:nvPicPr>
          <p:cNvPr id="513" name="그림 14" descr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0364" y="3713045"/>
            <a:ext cx="4215358" cy="2999192"/>
          </a:xfrm>
          <a:prstGeom prst="rect">
            <a:avLst/>
          </a:prstGeom>
          <a:ln w="12700">
            <a:miter lim="400000"/>
          </a:ln>
        </p:spPr>
      </p:pic>
      <p:sp>
        <p:nvSpPr>
          <p:cNvPr id="514" name="TextBox 5"/>
          <p:cNvSpPr txBox="1"/>
          <p:nvPr/>
        </p:nvSpPr>
        <p:spPr>
          <a:xfrm>
            <a:off x="1131170" y="154780"/>
            <a:ext cx="4323798" cy="4276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2100" b="1">
                <a:latin typeface="+mj-lt"/>
                <a:ea typeface="+mj-ea"/>
                <a:cs typeface="+mj-cs"/>
                <a:sym typeface="Helvetica"/>
              </a:defRPr>
            </a:pPr>
            <a:r>
              <a:t>전자결재</a:t>
            </a:r>
            <a:r>
              <a:rPr>
                <a:latin typeface="+mn-lt"/>
                <a:ea typeface="+mn-ea"/>
                <a:cs typeface="+mn-cs"/>
                <a:sym typeface="Calibri"/>
              </a:rPr>
              <a:t>: </a:t>
            </a:r>
            <a:r>
              <a:t>결재라인 선택</a:t>
            </a:r>
          </a:p>
        </p:txBody>
      </p:sp>
      <p:pic>
        <p:nvPicPr>
          <p:cNvPr id="515" name="그림 7" descr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45849" y="57209"/>
            <a:ext cx="1640418" cy="615157"/>
          </a:xfrm>
          <a:prstGeom prst="rect">
            <a:avLst/>
          </a:prstGeom>
          <a:ln w="12700">
            <a:miter lim="400000"/>
          </a:ln>
        </p:spPr>
      </p:pic>
      <p:pic>
        <p:nvPicPr>
          <p:cNvPr id="516" name="그림 2" descr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5515" y="690350"/>
            <a:ext cx="4288438" cy="3087677"/>
          </a:xfrm>
          <a:prstGeom prst="rect">
            <a:avLst/>
          </a:prstGeom>
          <a:ln w="12700">
            <a:miter lim="400000"/>
          </a:ln>
        </p:spPr>
      </p:pic>
      <p:sp>
        <p:nvSpPr>
          <p:cNvPr id="517" name="TextBox 8"/>
          <p:cNvSpPr txBox="1"/>
          <p:nvPr/>
        </p:nvSpPr>
        <p:spPr>
          <a:xfrm>
            <a:off x="4814849" y="862305"/>
            <a:ext cx="2743203" cy="359668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5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1600"/>
            </a:pPr>
            <a:r>
              <a:t>1.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결재라인을 직접 선택하기</a:t>
            </a:r>
          </a:p>
        </p:txBody>
      </p:sp>
      <p:sp>
        <p:nvSpPr>
          <p:cNvPr id="518" name="TextBox 10"/>
          <p:cNvSpPr txBox="1"/>
          <p:nvPr/>
        </p:nvSpPr>
        <p:spPr>
          <a:xfrm>
            <a:off x="4814849" y="1447958"/>
            <a:ext cx="3740873" cy="615195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5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defRPr sz="1600">
                <a:latin typeface="+mj-lt"/>
                <a:ea typeface="+mj-ea"/>
                <a:cs typeface="+mj-cs"/>
                <a:sym typeface="Helvetica"/>
              </a:defRPr>
            </a:pPr>
            <a:r>
              <a:t>같은 팀내 자신보다 직급이 높은 사람만</a:t>
            </a:r>
          </a:p>
          <a:p>
            <a:pPr algn="ctr">
              <a:defRPr sz="1600">
                <a:latin typeface="+mj-lt"/>
                <a:ea typeface="+mj-ea"/>
                <a:cs typeface="+mj-cs"/>
                <a:sym typeface="Helvetica"/>
              </a:defRPr>
            </a:pPr>
            <a:r>
              <a:t>선택이 가능하다</a:t>
            </a:r>
          </a:p>
        </p:txBody>
      </p:sp>
      <p:pic>
        <p:nvPicPr>
          <p:cNvPr id="519" name="그림 16" descr="그림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9535" y="3699957"/>
            <a:ext cx="4264417" cy="3046014"/>
          </a:xfrm>
          <a:prstGeom prst="rect">
            <a:avLst/>
          </a:prstGeom>
          <a:ln w="12700">
            <a:miter lim="400000"/>
          </a:ln>
        </p:spPr>
      </p:pic>
      <p:sp>
        <p:nvSpPr>
          <p:cNvPr id="520" name="TextBox 20"/>
          <p:cNvSpPr txBox="1"/>
          <p:nvPr/>
        </p:nvSpPr>
        <p:spPr>
          <a:xfrm>
            <a:off x="4992715" y="2764730"/>
            <a:ext cx="5130668" cy="915570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5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defRPr sz="1600">
                <a:latin typeface="+mj-lt"/>
                <a:ea typeface="+mj-ea"/>
                <a:cs typeface="+mj-cs"/>
                <a:sym typeface="Helvetica"/>
              </a:defRPr>
            </a:pPr>
            <a:r>
              <a:t>결재순서가 직급순이 아니거나</a:t>
            </a:r>
            <a:r>
              <a:rPr>
                <a:latin typeface="+mn-lt"/>
                <a:ea typeface="+mn-ea"/>
                <a:cs typeface="+mn-cs"/>
                <a:sym typeface="Calibri"/>
              </a:rPr>
              <a:t> </a:t>
            </a:r>
            <a:r>
              <a:t>설정한 결재 인원</a:t>
            </a:r>
            <a:r>
              <a:rPr>
                <a:latin typeface="+mn-lt"/>
                <a:ea typeface="+mn-ea"/>
                <a:cs typeface="+mn-cs"/>
                <a:sym typeface="Calibri"/>
              </a:rPr>
              <a:t>(3</a:t>
            </a:r>
            <a:r>
              <a:t>명</a:t>
            </a:r>
            <a:r>
              <a:rPr>
                <a:latin typeface="+mn-lt"/>
                <a:ea typeface="+mn-ea"/>
                <a:cs typeface="+mn-cs"/>
                <a:sym typeface="Calibri"/>
              </a:rPr>
              <a:t>)</a:t>
            </a:r>
            <a:r>
              <a:t>을 초과하거나 같은 직급의 결재자가 있을 경우 </a:t>
            </a:r>
          </a:p>
          <a:p>
            <a:pPr algn="ctr">
              <a:defRPr sz="1600">
                <a:latin typeface="+mj-lt"/>
                <a:ea typeface="+mj-ea"/>
                <a:cs typeface="+mj-cs"/>
                <a:sym typeface="Helvetica"/>
              </a:defRPr>
            </a:pPr>
            <a:r>
              <a:t>오류메시지를 출력하고 결재라인 선택을 막는다</a:t>
            </a:r>
            <a:r>
              <a:rPr>
                <a:latin typeface="+mn-lt"/>
                <a:ea typeface="+mn-ea"/>
                <a:cs typeface="+mn-cs"/>
                <a:sym typeface="Calibri"/>
              </a:rPr>
              <a:t>.</a:t>
            </a:r>
          </a:p>
        </p:txBody>
      </p:sp>
      <p:sp>
        <p:nvSpPr>
          <p:cNvPr id="521" name="직선 화살표 연결선 22"/>
          <p:cNvSpPr/>
          <p:nvPr/>
        </p:nvSpPr>
        <p:spPr>
          <a:xfrm flipH="1">
            <a:off x="2450968" y="3691215"/>
            <a:ext cx="4852907" cy="673396"/>
          </a:xfrm>
          <a:prstGeom prst="line">
            <a:avLst/>
          </a:prstGeom>
          <a:ln w="19050">
            <a:solidFill>
              <a:schemeClr val="accent5"/>
            </a:solidFill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522" name="직선 화살표 연결선 23"/>
          <p:cNvSpPr/>
          <p:nvPr/>
        </p:nvSpPr>
        <p:spPr>
          <a:xfrm flipH="1">
            <a:off x="6685283" y="3673234"/>
            <a:ext cx="618591" cy="691377"/>
          </a:xfrm>
          <a:prstGeom prst="line">
            <a:avLst/>
          </a:prstGeom>
          <a:ln w="19050">
            <a:solidFill>
              <a:schemeClr val="accent5"/>
            </a:solidFill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523" name="직선 화살표 연결선 25"/>
          <p:cNvSpPr/>
          <p:nvPr/>
        </p:nvSpPr>
        <p:spPr>
          <a:xfrm>
            <a:off x="7303875" y="3689042"/>
            <a:ext cx="1500762" cy="506953"/>
          </a:xfrm>
          <a:prstGeom prst="line">
            <a:avLst/>
          </a:prstGeom>
          <a:ln w="19050">
            <a:solidFill>
              <a:schemeClr val="accent5"/>
            </a:solidFill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5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905732" y="617796"/>
            <a:ext cx="10380537" cy="54572"/>
          </a:xfrm>
          <a:prstGeom prst="rect">
            <a:avLst/>
          </a:prstGeom>
          <a:ln w="12700">
            <a:miter lim="400000"/>
          </a:ln>
        </p:spPr>
      </p:pic>
      <p:sp>
        <p:nvSpPr>
          <p:cNvPr id="526" name="TextBox 5"/>
          <p:cNvSpPr txBox="1"/>
          <p:nvPr/>
        </p:nvSpPr>
        <p:spPr>
          <a:xfrm>
            <a:off x="1131170" y="154780"/>
            <a:ext cx="4323798" cy="408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1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파일첨부</a:t>
            </a:r>
          </a:p>
        </p:txBody>
      </p:sp>
      <p:pic>
        <p:nvPicPr>
          <p:cNvPr id="527" name="그림 7" descr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5849" y="57209"/>
            <a:ext cx="1640418" cy="615157"/>
          </a:xfrm>
          <a:prstGeom prst="rect">
            <a:avLst/>
          </a:prstGeom>
          <a:ln w="12700">
            <a:miter lim="400000"/>
          </a:ln>
        </p:spPr>
      </p:pic>
      <p:pic>
        <p:nvPicPr>
          <p:cNvPr id="528" name="그림 2" descr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841" y="1077756"/>
            <a:ext cx="4495533" cy="2177596"/>
          </a:xfrm>
          <a:prstGeom prst="rect">
            <a:avLst/>
          </a:prstGeom>
          <a:ln w="12700">
            <a:miter lim="400000"/>
          </a:ln>
        </p:spPr>
      </p:pic>
      <p:pic>
        <p:nvPicPr>
          <p:cNvPr id="529" name="그림 9" descr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3976" y="1077756"/>
            <a:ext cx="7191441" cy="780412"/>
          </a:xfrm>
          <a:prstGeom prst="rect">
            <a:avLst/>
          </a:prstGeom>
          <a:ln w="12700">
            <a:miter lim="400000"/>
          </a:ln>
        </p:spPr>
      </p:pic>
      <p:pic>
        <p:nvPicPr>
          <p:cNvPr id="530" name="그림 11" descr="그림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0372" y="3429000"/>
            <a:ext cx="4427002" cy="2385922"/>
          </a:xfrm>
          <a:prstGeom prst="rect">
            <a:avLst/>
          </a:prstGeom>
          <a:ln w="12700">
            <a:miter lim="400000"/>
          </a:ln>
        </p:spPr>
      </p:pic>
      <p:pic>
        <p:nvPicPr>
          <p:cNvPr id="531" name="그림 13" descr="그림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52823" y="3429000"/>
            <a:ext cx="5954975" cy="840197"/>
          </a:xfrm>
          <a:prstGeom prst="rect">
            <a:avLst/>
          </a:prstGeom>
          <a:ln w="12700">
            <a:miter lim="400000"/>
          </a:ln>
        </p:spPr>
      </p:pic>
      <p:sp>
        <p:nvSpPr>
          <p:cNvPr id="532" name="TextBox 14"/>
          <p:cNvSpPr txBox="1"/>
          <p:nvPr/>
        </p:nvSpPr>
        <p:spPr>
          <a:xfrm>
            <a:off x="6408060" y="2251808"/>
            <a:ext cx="3740871" cy="615195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5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defRPr sz="1600">
                <a:latin typeface="+mj-lt"/>
                <a:ea typeface="+mj-ea"/>
                <a:cs typeface="+mj-cs"/>
                <a:sym typeface="Helvetica"/>
              </a:defRPr>
            </a:pPr>
            <a:r>
              <a:t>드래그 앤 드롭 방식으로</a:t>
            </a:r>
          </a:p>
          <a:p>
            <a:pPr algn="ctr">
              <a:defRPr sz="1600">
                <a:latin typeface="+mj-lt"/>
                <a:ea typeface="+mj-ea"/>
                <a:cs typeface="+mj-cs"/>
                <a:sym typeface="Helvetica"/>
              </a:defRPr>
            </a:pPr>
            <a:r>
              <a:t>파일을 다중첨부 할 수 있다</a:t>
            </a:r>
            <a:r>
              <a:rPr>
                <a:latin typeface="+mn-lt"/>
                <a:ea typeface="+mn-ea"/>
                <a:cs typeface="+mn-cs"/>
                <a:sym typeface="Calibri"/>
              </a:rPr>
              <a:t>.</a:t>
            </a:r>
          </a:p>
        </p:txBody>
      </p:sp>
      <p:sp>
        <p:nvSpPr>
          <p:cNvPr id="533" name="직선 화살표 연결선 18"/>
          <p:cNvSpPr/>
          <p:nvPr/>
        </p:nvSpPr>
        <p:spPr>
          <a:xfrm flipH="1" flipV="1">
            <a:off x="4617372" y="2507530"/>
            <a:ext cx="1790689" cy="36668"/>
          </a:xfrm>
          <a:prstGeom prst="line">
            <a:avLst/>
          </a:prstGeom>
          <a:ln w="19050">
            <a:solidFill>
              <a:schemeClr val="accent5"/>
            </a:solidFill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534" name="직선 화살표 연결선 19"/>
          <p:cNvSpPr/>
          <p:nvPr/>
        </p:nvSpPr>
        <p:spPr>
          <a:xfrm flipH="1" flipV="1">
            <a:off x="8191892" y="1767420"/>
            <a:ext cx="86605" cy="484389"/>
          </a:xfrm>
          <a:prstGeom prst="line">
            <a:avLst/>
          </a:prstGeom>
          <a:ln w="19050">
            <a:solidFill>
              <a:schemeClr val="accent5"/>
            </a:solidFill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535" name="TextBox 23"/>
          <p:cNvSpPr txBox="1"/>
          <p:nvPr/>
        </p:nvSpPr>
        <p:spPr>
          <a:xfrm>
            <a:off x="6408060" y="4769563"/>
            <a:ext cx="3740871" cy="615195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5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defRPr sz="1600">
                <a:latin typeface="+mj-lt"/>
                <a:ea typeface="+mj-ea"/>
                <a:cs typeface="+mj-cs"/>
                <a:sym typeface="Helvetica"/>
              </a:defRPr>
            </a:pPr>
            <a:r>
              <a:t>드래그 방식으로 첨부하지 않고</a:t>
            </a:r>
          </a:p>
          <a:p>
            <a:pPr algn="ctr">
              <a:defRPr sz="1600">
                <a:latin typeface="+mj-lt"/>
                <a:ea typeface="+mj-ea"/>
                <a:cs typeface="+mj-cs"/>
                <a:sym typeface="Helvetica"/>
              </a:defRPr>
            </a:pPr>
            <a:r>
              <a:t>개별로 첨부해도 첨부파일이 누적된다</a:t>
            </a:r>
            <a:r>
              <a:rPr>
                <a:latin typeface="+mn-lt"/>
                <a:ea typeface="+mn-ea"/>
                <a:cs typeface="+mn-cs"/>
                <a:sym typeface="Calibri"/>
              </a:rPr>
              <a:t>.</a:t>
            </a:r>
          </a:p>
        </p:txBody>
      </p:sp>
      <p:sp>
        <p:nvSpPr>
          <p:cNvPr id="536" name="직선 화살표 연결선 24"/>
          <p:cNvSpPr/>
          <p:nvPr/>
        </p:nvSpPr>
        <p:spPr>
          <a:xfrm flipH="1" flipV="1">
            <a:off x="7965647" y="4269197"/>
            <a:ext cx="312849" cy="500368"/>
          </a:xfrm>
          <a:prstGeom prst="line">
            <a:avLst/>
          </a:prstGeom>
          <a:ln w="19050">
            <a:solidFill>
              <a:schemeClr val="accent5"/>
            </a:solidFill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537" name="직선 화살표 연결선 26"/>
          <p:cNvSpPr/>
          <p:nvPr/>
        </p:nvSpPr>
        <p:spPr>
          <a:xfrm flipH="1" flipV="1">
            <a:off x="4703976" y="5061949"/>
            <a:ext cx="1704085" cy="3"/>
          </a:xfrm>
          <a:prstGeom prst="line">
            <a:avLst/>
          </a:prstGeom>
          <a:ln w="19050">
            <a:solidFill>
              <a:schemeClr val="accent5"/>
            </a:solidFill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9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905732" y="617796"/>
            <a:ext cx="10380537" cy="54572"/>
          </a:xfrm>
          <a:prstGeom prst="rect">
            <a:avLst/>
          </a:prstGeom>
          <a:ln w="12700">
            <a:miter lim="400000"/>
          </a:ln>
        </p:spPr>
      </p:pic>
      <p:sp>
        <p:nvSpPr>
          <p:cNvPr id="540" name="TextBox 5"/>
          <p:cNvSpPr txBox="1"/>
          <p:nvPr/>
        </p:nvSpPr>
        <p:spPr>
          <a:xfrm>
            <a:off x="1131170" y="154780"/>
            <a:ext cx="4323798" cy="4276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1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결재 상신</a:t>
            </a:r>
          </a:p>
        </p:txBody>
      </p:sp>
      <p:pic>
        <p:nvPicPr>
          <p:cNvPr id="541" name="그림 7" descr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5849" y="57209"/>
            <a:ext cx="1640418" cy="615157"/>
          </a:xfrm>
          <a:prstGeom prst="rect">
            <a:avLst/>
          </a:prstGeom>
          <a:ln w="12700">
            <a:miter lim="400000"/>
          </a:ln>
        </p:spPr>
      </p:pic>
      <p:pic>
        <p:nvPicPr>
          <p:cNvPr id="542" name="그림 2" descr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328" y="1075607"/>
            <a:ext cx="6466031" cy="4983520"/>
          </a:xfrm>
          <a:prstGeom prst="rect">
            <a:avLst/>
          </a:prstGeom>
          <a:ln w="12700">
            <a:miter lim="400000"/>
          </a:ln>
        </p:spPr>
      </p:pic>
      <p:sp>
        <p:nvSpPr>
          <p:cNvPr id="543" name="TextBox 9"/>
          <p:cNvSpPr txBox="1"/>
          <p:nvPr/>
        </p:nvSpPr>
        <p:spPr>
          <a:xfrm>
            <a:off x="7374738" y="2354303"/>
            <a:ext cx="3740873" cy="615196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5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defRPr sz="1600">
                <a:latin typeface="+mj-lt"/>
                <a:ea typeface="+mj-ea"/>
                <a:cs typeface="+mj-cs"/>
                <a:sym typeface="Helvetica"/>
              </a:defRPr>
            </a:pPr>
            <a:r>
              <a:t>결재 상신 시</a:t>
            </a:r>
          </a:p>
          <a:p>
            <a:pPr algn="ctr">
              <a:defRPr sz="1600">
                <a:latin typeface="+mj-lt"/>
                <a:ea typeface="+mj-ea"/>
                <a:cs typeface="+mj-cs"/>
                <a:sym typeface="Helvetica"/>
              </a:defRPr>
            </a:pPr>
            <a:r>
              <a:t>기안의견을 입력할 수 있다</a:t>
            </a:r>
            <a:r>
              <a:rPr>
                <a:latin typeface="+mn-lt"/>
                <a:ea typeface="+mn-ea"/>
                <a:cs typeface="+mn-cs"/>
                <a:sym typeface="Calibri"/>
              </a:rPr>
              <a:t>. (</a:t>
            </a:r>
            <a:r>
              <a:t>선택사항</a:t>
            </a:r>
            <a:r>
              <a:rPr>
                <a:latin typeface="+mn-lt"/>
                <a:ea typeface="+mn-ea"/>
                <a:cs typeface="+mn-cs"/>
                <a:sym typeface="Calibri"/>
              </a:rPr>
              <a:t>)</a:t>
            </a:r>
          </a:p>
        </p:txBody>
      </p:sp>
      <p:sp>
        <p:nvSpPr>
          <p:cNvPr id="544" name="직선 화살표 연결선 11"/>
          <p:cNvSpPr/>
          <p:nvPr/>
        </p:nvSpPr>
        <p:spPr>
          <a:xfrm flipH="1" flipV="1">
            <a:off x="3770722" y="2564090"/>
            <a:ext cx="3604017" cy="82604"/>
          </a:xfrm>
          <a:prstGeom prst="line">
            <a:avLst/>
          </a:prstGeom>
          <a:ln w="19050">
            <a:solidFill>
              <a:schemeClr val="accent5"/>
            </a:solidFill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545" name="TextBox 14"/>
          <p:cNvSpPr txBox="1"/>
          <p:nvPr/>
        </p:nvSpPr>
        <p:spPr>
          <a:xfrm>
            <a:off x="7374738" y="4357404"/>
            <a:ext cx="3740873" cy="870723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5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defRPr sz="1600">
                <a:latin typeface="+mj-lt"/>
                <a:ea typeface="+mj-ea"/>
                <a:cs typeface="+mj-cs"/>
                <a:sym typeface="Helvetica"/>
              </a:defRPr>
            </a:pPr>
            <a:r>
              <a:t>긴급문서로 설정하면</a:t>
            </a:r>
          </a:p>
          <a:p>
            <a:pPr algn="ctr">
              <a:defRPr sz="1600">
                <a:latin typeface="+mj-lt"/>
                <a:ea typeface="+mj-ea"/>
                <a:cs typeface="+mj-cs"/>
                <a:sym typeface="Helvetica"/>
              </a:defRPr>
            </a:pPr>
            <a:r>
              <a:t>결재자의 대기 문서에서</a:t>
            </a:r>
          </a:p>
          <a:p>
            <a:pPr algn="ctr">
              <a:defRPr sz="1600">
                <a:latin typeface="+mj-lt"/>
                <a:ea typeface="+mj-ea"/>
                <a:cs typeface="+mj-cs"/>
                <a:sym typeface="Helvetica"/>
              </a:defRPr>
            </a:pPr>
            <a:r>
              <a:t>가장 상단에 표시된다</a:t>
            </a:r>
            <a:r>
              <a:rPr>
                <a:latin typeface="+mn-lt"/>
                <a:ea typeface="+mn-ea"/>
                <a:cs typeface="+mn-cs"/>
                <a:sym typeface="Calibri"/>
              </a:rPr>
              <a:t>.</a:t>
            </a:r>
          </a:p>
        </p:txBody>
      </p:sp>
      <p:sp>
        <p:nvSpPr>
          <p:cNvPr id="546" name="직선 화살표 연결선 15"/>
          <p:cNvSpPr/>
          <p:nvPr/>
        </p:nvSpPr>
        <p:spPr>
          <a:xfrm flipH="1" flipV="1">
            <a:off x="5024487" y="4631702"/>
            <a:ext cx="2350251" cy="141204"/>
          </a:xfrm>
          <a:prstGeom prst="line">
            <a:avLst/>
          </a:prstGeom>
          <a:ln w="19050">
            <a:solidFill>
              <a:schemeClr val="accent5"/>
            </a:solidFill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8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905732" y="617796"/>
            <a:ext cx="10380537" cy="54572"/>
          </a:xfrm>
          <a:prstGeom prst="rect">
            <a:avLst/>
          </a:prstGeom>
          <a:ln w="12700">
            <a:miter lim="400000"/>
          </a:ln>
        </p:spPr>
      </p:pic>
      <p:sp>
        <p:nvSpPr>
          <p:cNvPr id="549" name="TextBox 5"/>
          <p:cNvSpPr txBox="1"/>
          <p:nvPr/>
        </p:nvSpPr>
        <p:spPr>
          <a:xfrm>
            <a:off x="1131170" y="154780"/>
            <a:ext cx="4323798" cy="4276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2100" b="1">
                <a:latin typeface="+mj-lt"/>
                <a:ea typeface="+mj-ea"/>
                <a:cs typeface="+mj-cs"/>
                <a:sym typeface="Helvetica"/>
              </a:defRPr>
            </a:pPr>
            <a:r>
              <a:t>전자결재</a:t>
            </a:r>
            <a:r>
              <a:rPr>
                <a:latin typeface="+mn-lt"/>
                <a:ea typeface="+mn-ea"/>
                <a:cs typeface="+mn-cs"/>
                <a:sym typeface="Calibri"/>
              </a:rPr>
              <a:t>: </a:t>
            </a:r>
            <a:r>
              <a:t>상신 취소</a:t>
            </a:r>
          </a:p>
        </p:txBody>
      </p:sp>
      <p:pic>
        <p:nvPicPr>
          <p:cNvPr id="550" name="그림 7" descr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5849" y="57209"/>
            <a:ext cx="1640418" cy="615157"/>
          </a:xfrm>
          <a:prstGeom prst="rect">
            <a:avLst/>
          </a:prstGeom>
          <a:ln w="12700">
            <a:miter lim="400000"/>
          </a:ln>
        </p:spPr>
      </p:pic>
      <p:pic>
        <p:nvPicPr>
          <p:cNvPr id="551" name="그림 2" descr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762" y="1128965"/>
            <a:ext cx="6077544" cy="2300035"/>
          </a:xfrm>
          <a:prstGeom prst="rect">
            <a:avLst/>
          </a:prstGeom>
          <a:ln w="12700">
            <a:miter lim="400000"/>
          </a:ln>
        </p:spPr>
      </p:pic>
      <p:sp>
        <p:nvSpPr>
          <p:cNvPr id="552" name="TextBox 15"/>
          <p:cNvSpPr txBox="1"/>
          <p:nvPr/>
        </p:nvSpPr>
        <p:spPr>
          <a:xfrm>
            <a:off x="5468734" y="1724590"/>
            <a:ext cx="4000002" cy="660042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5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1600">
                <a:latin typeface="+mj-lt"/>
                <a:ea typeface="+mj-ea"/>
                <a:cs typeface="+mj-cs"/>
                <a:sym typeface="Helvetica"/>
              </a:defRPr>
            </a:pPr>
            <a:r>
              <a:t>결재자가 승인</a:t>
            </a:r>
            <a:r>
              <a:rPr>
                <a:latin typeface="+mn-lt"/>
                <a:ea typeface="+mn-ea"/>
                <a:cs typeface="+mn-cs"/>
                <a:sym typeface="Calibri"/>
              </a:rPr>
              <a:t>, </a:t>
            </a:r>
            <a:r>
              <a:t>반려를 선택하기 전이라면 상신을 취소할 수 있다</a:t>
            </a:r>
            <a:r>
              <a:rPr>
                <a:latin typeface="+mn-lt"/>
                <a:ea typeface="+mn-ea"/>
                <a:cs typeface="+mn-cs"/>
                <a:sym typeface="Calibri"/>
              </a:rPr>
              <a:t>.</a:t>
            </a:r>
          </a:p>
        </p:txBody>
      </p:sp>
      <p:pic>
        <p:nvPicPr>
          <p:cNvPr id="553" name="그림 17" descr="그림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4663" y="2942145"/>
            <a:ext cx="2618565" cy="973711"/>
          </a:xfrm>
          <a:prstGeom prst="rect">
            <a:avLst/>
          </a:prstGeom>
          <a:ln w="12700">
            <a:miter lim="400000"/>
          </a:ln>
        </p:spPr>
      </p:pic>
      <p:pic>
        <p:nvPicPr>
          <p:cNvPr id="554" name="그림 19" descr="그림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15008" y="4061778"/>
            <a:ext cx="7532413" cy="2572801"/>
          </a:xfrm>
          <a:prstGeom prst="rect">
            <a:avLst/>
          </a:prstGeom>
          <a:ln>
            <a:solidFill>
              <a:schemeClr val="accent5"/>
            </a:solidFill>
          </a:ln>
        </p:spPr>
      </p:pic>
      <p:sp>
        <p:nvSpPr>
          <p:cNvPr id="555" name="직사각형 20"/>
          <p:cNvSpPr/>
          <p:nvPr/>
        </p:nvSpPr>
        <p:spPr>
          <a:xfrm>
            <a:off x="866104" y="1224392"/>
            <a:ext cx="636125" cy="169280"/>
          </a:xfrm>
          <a:prstGeom prst="rect">
            <a:avLst/>
          </a:prstGeom>
          <a:ln w="25400">
            <a:solidFill>
              <a:schemeClr val="accent5"/>
            </a:solidFill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56" name="직사각형 22"/>
          <p:cNvSpPr/>
          <p:nvPr/>
        </p:nvSpPr>
        <p:spPr>
          <a:xfrm>
            <a:off x="3404663" y="2942145"/>
            <a:ext cx="2618565" cy="973711"/>
          </a:xfrm>
          <a:prstGeom prst="rect">
            <a:avLst/>
          </a:prstGeom>
          <a:ln w="25400">
            <a:solidFill>
              <a:schemeClr val="accent5"/>
            </a:solidFill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57" name="직선 화살표 연결선 24"/>
          <p:cNvSpPr/>
          <p:nvPr/>
        </p:nvSpPr>
        <p:spPr>
          <a:xfrm>
            <a:off x="1391194" y="1393669"/>
            <a:ext cx="2013469" cy="1548478"/>
          </a:xfrm>
          <a:prstGeom prst="line">
            <a:avLst/>
          </a:prstGeom>
          <a:ln w="19050">
            <a:solidFill>
              <a:schemeClr val="accent5"/>
            </a:solidFill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558" name="직선 화살표 연결선 25"/>
          <p:cNvSpPr/>
          <p:nvPr/>
        </p:nvSpPr>
        <p:spPr>
          <a:xfrm>
            <a:off x="3404663" y="3902461"/>
            <a:ext cx="710346" cy="829172"/>
          </a:xfrm>
          <a:prstGeom prst="line">
            <a:avLst/>
          </a:prstGeom>
          <a:ln w="19050">
            <a:solidFill>
              <a:schemeClr val="accent5"/>
            </a:solidFill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559" name="TextBox 29"/>
          <p:cNvSpPr txBox="1"/>
          <p:nvPr/>
        </p:nvSpPr>
        <p:spPr>
          <a:xfrm>
            <a:off x="5912863" y="4256246"/>
            <a:ext cx="4550486" cy="615195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5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1600">
                <a:latin typeface="+mj-lt"/>
                <a:ea typeface="+mj-ea"/>
                <a:cs typeface="+mj-cs"/>
                <a:sym typeface="Helvetica"/>
              </a:defRPr>
            </a:pPr>
            <a:r>
              <a:t>상신 취소 시 기존에 첨부되었던 파일은 서버에서</a:t>
            </a:r>
          </a:p>
          <a:p>
            <a:pPr>
              <a:defRPr sz="1600">
                <a:latin typeface="+mj-lt"/>
                <a:ea typeface="+mj-ea"/>
                <a:cs typeface="+mj-cs"/>
                <a:sym typeface="Helvetica"/>
              </a:defRPr>
            </a:pPr>
            <a:r>
              <a:t>삭제되고 문서는 임시 저장함에 저장된다</a:t>
            </a:r>
            <a:r>
              <a:rPr>
                <a:latin typeface="+mn-lt"/>
                <a:ea typeface="+mn-ea"/>
                <a:cs typeface="+mn-cs"/>
                <a:sym typeface="Calibri"/>
              </a:rPr>
              <a:t>.</a:t>
            </a:r>
          </a:p>
        </p:txBody>
      </p:sp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1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905732" y="617796"/>
            <a:ext cx="10380537" cy="54572"/>
          </a:xfrm>
          <a:prstGeom prst="rect">
            <a:avLst/>
          </a:prstGeom>
          <a:ln w="12700">
            <a:miter lim="400000"/>
          </a:ln>
        </p:spPr>
      </p:pic>
      <p:sp>
        <p:nvSpPr>
          <p:cNvPr id="562" name="TextBox 5"/>
          <p:cNvSpPr txBox="1"/>
          <p:nvPr/>
        </p:nvSpPr>
        <p:spPr>
          <a:xfrm>
            <a:off x="1131170" y="154780"/>
            <a:ext cx="4323798" cy="4276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2100" b="1">
                <a:latin typeface="+mj-lt"/>
                <a:ea typeface="+mj-ea"/>
                <a:cs typeface="+mj-cs"/>
                <a:sym typeface="Helvetica"/>
              </a:defRPr>
            </a:pPr>
            <a:r>
              <a:t>전자결재</a:t>
            </a:r>
            <a:r>
              <a:rPr>
                <a:latin typeface="+mn-lt"/>
                <a:ea typeface="+mn-ea"/>
                <a:cs typeface="+mn-cs"/>
                <a:sym typeface="Calibri"/>
              </a:rPr>
              <a:t>: </a:t>
            </a:r>
            <a:r>
              <a:t>결재대기 </a:t>
            </a:r>
            <a:r>
              <a:rPr>
                <a:latin typeface="+mn-lt"/>
                <a:ea typeface="+mn-ea"/>
                <a:cs typeface="+mn-cs"/>
                <a:sym typeface="Calibri"/>
              </a:rPr>
              <a:t>/ </a:t>
            </a:r>
            <a:r>
              <a:t>예정 문서함</a:t>
            </a:r>
          </a:p>
        </p:txBody>
      </p:sp>
      <p:pic>
        <p:nvPicPr>
          <p:cNvPr id="563" name="그림 7" descr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5849" y="57209"/>
            <a:ext cx="1640418" cy="615157"/>
          </a:xfrm>
          <a:prstGeom prst="rect">
            <a:avLst/>
          </a:prstGeom>
          <a:ln w="12700">
            <a:miter lim="400000"/>
          </a:ln>
        </p:spPr>
      </p:pic>
      <p:pic>
        <p:nvPicPr>
          <p:cNvPr id="564" name="그림 9" descr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417" y="919445"/>
            <a:ext cx="6922390" cy="3446832"/>
          </a:xfrm>
          <a:prstGeom prst="rect">
            <a:avLst/>
          </a:prstGeom>
          <a:ln>
            <a:solidFill>
              <a:schemeClr val="accent5"/>
            </a:solidFill>
          </a:ln>
        </p:spPr>
      </p:pic>
      <p:pic>
        <p:nvPicPr>
          <p:cNvPr id="565" name="그림 11" descr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95651" y="2810062"/>
            <a:ext cx="7138852" cy="3606584"/>
          </a:xfrm>
          <a:prstGeom prst="rect">
            <a:avLst/>
          </a:prstGeom>
          <a:ln>
            <a:solidFill>
              <a:schemeClr val="accent5"/>
            </a:solidFill>
          </a:ln>
        </p:spPr>
      </p:pic>
      <p:sp>
        <p:nvSpPr>
          <p:cNvPr id="566" name="TextBox 13"/>
          <p:cNvSpPr txBox="1"/>
          <p:nvPr/>
        </p:nvSpPr>
        <p:spPr>
          <a:xfrm>
            <a:off x="7773585" y="1450136"/>
            <a:ext cx="3251468" cy="870723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5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defRPr sz="1600">
                <a:latin typeface="+mj-lt"/>
                <a:ea typeface="+mj-ea"/>
                <a:cs typeface="+mj-cs"/>
                <a:sym typeface="Helvetica"/>
              </a:defRPr>
            </a:pPr>
            <a:r>
              <a:t>결재 대기 문서</a:t>
            </a:r>
          </a:p>
          <a:p>
            <a:pPr algn="ctr">
              <a:defRPr sz="1600">
                <a:latin typeface="+mj-lt"/>
                <a:ea typeface="+mj-ea"/>
                <a:cs typeface="+mj-cs"/>
                <a:sym typeface="Helvetica"/>
              </a:defRPr>
            </a:pPr>
            <a:r>
              <a:t>본인이 결재할 차례의 기안문서를 확인할 수 있다</a:t>
            </a:r>
            <a:r>
              <a:rPr>
                <a:latin typeface="+mn-lt"/>
                <a:ea typeface="+mn-ea"/>
                <a:cs typeface="+mn-cs"/>
                <a:sym typeface="Calibri"/>
              </a:rPr>
              <a:t>.</a:t>
            </a:r>
          </a:p>
        </p:txBody>
      </p:sp>
      <p:sp>
        <p:nvSpPr>
          <p:cNvPr id="567" name="TextBox 15"/>
          <p:cNvSpPr txBox="1"/>
          <p:nvPr/>
        </p:nvSpPr>
        <p:spPr>
          <a:xfrm>
            <a:off x="767442" y="4874781"/>
            <a:ext cx="3251469" cy="1126251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5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defRPr sz="1600">
                <a:latin typeface="+mj-lt"/>
                <a:ea typeface="+mj-ea"/>
                <a:cs typeface="+mj-cs"/>
                <a:sym typeface="Helvetica"/>
              </a:defRPr>
            </a:pPr>
            <a:r>
              <a:t>결재 예정 문서</a:t>
            </a:r>
          </a:p>
          <a:p>
            <a:pPr algn="ctr">
              <a:defRPr sz="1600">
                <a:latin typeface="+mj-lt"/>
                <a:ea typeface="+mj-ea"/>
                <a:cs typeface="+mj-cs"/>
                <a:sym typeface="Helvetica"/>
              </a:defRPr>
            </a:pPr>
            <a:r>
              <a:t>본인이 결재할 차례는 아니지만</a:t>
            </a:r>
          </a:p>
          <a:p>
            <a:pPr algn="ctr">
              <a:defRPr sz="1600">
                <a:latin typeface="+mj-lt"/>
                <a:ea typeface="+mj-ea"/>
                <a:cs typeface="+mj-cs"/>
                <a:sym typeface="Helvetica"/>
              </a:defRPr>
            </a:pPr>
            <a:r>
              <a:t>본인이 결재라인에 속해 있는 </a:t>
            </a:r>
          </a:p>
          <a:p>
            <a:pPr algn="ctr">
              <a:defRPr sz="1600">
                <a:latin typeface="+mj-lt"/>
                <a:ea typeface="+mj-ea"/>
                <a:cs typeface="+mj-cs"/>
                <a:sym typeface="Helvetica"/>
              </a:defRPr>
            </a:pPr>
            <a:r>
              <a:t>기안문서를 확인할 수 있다</a:t>
            </a:r>
            <a:r>
              <a:rPr>
                <a:latin typeface="+mn-lt"/>
                <a:ea typeface="+mn-ea"/>
                <a:cs typeface="+mn-cs"/>
                <a:sym typeface="Calibri"/>
              </a:rPr>
              <a:t>.</a:t>
            </a:r>
          </a:p>
        </p:txBody>
      </p:sp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9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905732" y="617796"/>
            <a:ext cx="10380537" cy="54572"/>
          </a:xfrm>
          <a:prstGeom prst="rect">
            <a:avLst/>
          </a:prstGeom>
          <a:ln w="12700">
            <a:miter lim="400000"/>
          </a:ln>
        </p:spPr>
      </p:pic>
      <p:sp>
        <p:nvSpPr>
          <p:cNvPr id="570" name="TextBox 5"/>
          <p:cNvSpPr txBox="1"/>
          <p:nvPr/>
        </p:nvSpPr>
        <p:spPr>
          <a:xfrm>
            <a:off x="1131171" y="154780"/>
            <a:ext cx="7137618" cy="4276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2100" b="1">
                <a:latin typeface="+mj-lt"/>
                <a:ea typeface="+mj-ea"/>
                <a:cs typeface="+mj-cs"/>
                <a:sym typeface="Helvetica"/>
              </a:defRPr>
            </a:pPr>
            <a:r>
              <a:t>전자결재</a:t>
            </a:r>
            <a:r>
              <a:rPr>
                <a:latin typeface="+mn-lt"/>
                <a:ea typeface="+mn-ea"/>
                <a:cs typeface="+mn-cs"/>
                <a:sym typeface="Calibri"/>
              </a:rPr>
              <a:t>: </a:t>
            </a:r>
            <a:r>
              <a:t>결재 대기 </a:t>
            </a:r>
            <a:r>
              <a:rPr>
                <a:latin typeface="+mn-lt"/>
                <a:ea typeface="+mn-ea"/>
                <a:cs typeface="+mn-cs"/>
                <a:sym typeface="Calibri"/>
              </a:rPr>
              <a:t>/ </a:t>
            </a:r>
            <a:r>
              <a:t>예정 문서함 </a:t>
            </a:r>
            <a:r>
              <a:rPr>
                <a:latin typeface="+mn-lt"/>
                <a:ea typeface="+mn-ea"/>
                <a:cs typeface="+mn-cs"/>
                <a:sym typeface="Calibri"/>
              </a:rPr>
              <a:t>– </a:t>
            </a:r>
            <a:r>
              <a:t>엑셀 다운로드 및 검색</a:t>
            </a:r>
          </a:p>
        </p:txBody>
      </p:sp>
      <p:pic>
        <p:nvPicPr>
          <p:cNvPr id="571" name="그림 7" descr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5849" y="57209"/>
            <a:ext cx="1640418" cy="615157"/>
          </a:xfrm>
          <a:prstGeom prst="rect">
            <a:avLst/>
          </a:prstGeom>
          <a:ln w="12700">
            <a:miter lim="400000"/>
          </a:ln>
        </p:spPr>
      </p:pic>
      <p:pic>
        <p:nvPicPr>
          <p:cNvPr id="572" name="그림 1" descr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729" y="889823"/>
            <a:ext cx="7138854" cy="3606583"/>
          </a:xfrm>
          <a:prstGeom prst="rect">
            <a:avLst/>
          </a:prstGeom>
          <a:ln>
            <a:solidFill>
              <a:schemeClr val="accent5"/>
            </a:solidFill>
          </a:ln>
        </p:spPr>
      </p:pic>
      <p:sp>
        <p:nvSpPr>
          <p:cNvPr id="573" name="타원 9"/>
          <p:cNvSpPr/>
          <p:nvPr/>
        </p:nvSpPr>
        <p:spPr>
          <a:xfrm>
            <a:off x="581296" y="1458057"/>
            <a:ext cx="613957" cy="259707"/>
          </a:xfrm>
          <a:prstGeom prst="ellipse">
            <a:avLst/>
          </a:prstGeom>
          <a:ln w="19050">
            <a:solidFill>
              <a:schemeClr val="accent5"/>
            </a:solidFill>
          </a:ln>
        </p:spPr>
        <p:txBody>
          <a:bodyPr lIns="0" tIns="0" rIns="0" bIns="0" anchor="ctr"/>
          <a:lstStyle/>
          <a:p>
            <a:pPr algn="ctr"/>
            <a:endParaRPr/>
          </a:p>
        </p:txBody>
      </p:sp>
      <p:pic>
        <p:nvPicPr>
          <p:cNvPr id="574" name="그림 12" descr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4355" y="4635824"/>
            <a:ext cx="3344141" cy="1468538"/>
          </a:xfrm>
          <a:prstGeom prst="rect">
            <a:avLst/>
          </a:prstGeom>
          <a:ln>
            <a:solidFill>
              <a:schemeClr val="accent5"/>
            </a:solidFill>
          </a:ln>
        </p:spPr>
      </p:pic>
      <p:pic>
        <p:nvPicPr>
          <p:cNvPr id="575" name="그림 18" descr="그림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90973" y="4588345"/>
            <a:ext cx="6433459" cy="2112274"/>
          </a:xfrm>
          <a:prstGeom prst="rect">
            <a:avLst/>
          </a:prstGeom>
          <a:ln>
            <a:solidFill>
              <a:schemeClr val="accent5"/>
            </a:solidFill>
          </a:ln>
        </p:spPr>
      </p:pic>
      <p:pic>
        <p:nvPicPr>
          <p:cNvPr id="576" name="그림 14" descr="그림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70817" y="5172743"/>
            <a:ext cx="906488" cy="566555"/>
          </a:xfrm>
          <a:prstGeom prst="rect">
            <a:avLst/>
          </a:prstGeom>
          <a:ln>
            <a:solidFill>
              <a:schemeClr val="accent5"/>
            </a:solidFill>
          </a:ln>
        </p:spPr>
      </p:pic>
      <p:sp>
        <p:nvSpPr>
          <p:cNvPr id="577" name="직사각형 19"/>
          <p:cNvSpPr/>
          <p:nvPr/>
        </p:nvSpPr>
        <p:spPr>
          <a:xfrm>
            <a:off x="266834" y="3709870"/>
            <a:ext cx="1872266" cy="929063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5"/>
            </a:solidFill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78" name="TextBox 20"/>
          <p:cNvSpPr txBox="1"/>
          <p:nvPr/>
        </p:nvSpPr>
        <p:spPr>
          <a:xfrm>
            <a:off x="304838" y="3757349"/>
            <a:ext cx="1780826" cy="858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defRPr sz="1600">
                <a:latin typeface="+mj-lt"/>
                <a:ea typeface="+mj-ea"/>
                <a:cs typeface="+mj-cs"/>
                <a:sym typeface="Helvetica"/>
              </a:defRPr>
            </a:pPr>
            <a:r>
              <a:t>문서함 목록을</a:t>
            </a:r>
          </a:p>
          <a:p>
            <a:pPr algn="ctr">
              <a:defRPr sz="1600">
                <a:latin typeface="+mj-lt"/>
                <a:ea typeface="+mj-ea"/>
                <a:cs typeface="+mj-cs"/>
                <a:sym typeface="Helvetica"/>
              </a:defRPr>
            </a:pPr>
            <a:r>
              <a:t>엑셀 파일로</a:t>
            </a:r>
          </a:p>
          <a:p>
            <a:pPr algn="ctr">
              <a:defRPr sz="1600">
                <a:latin typeface="+mj-lt"/>
                <a:ea typeface="+mj-ea"/>
                <a:cs typeface="+mj-cs"/>
                <a:sym typeface="Helvetica"/>
              </a:defRPr>
            </a:pPr>
            <a:r>
              <a:t>다운 받을 수 있다</a:t>
            </a:r>
            <a:r>
              <a:rPr>
                <a:latin typeface="+mn-lt"/>
                <a:ea typeface="+mn-ea"/>
                <a:cs typeface="+mn-cs"/>
                <a:sym typeface="Calibri"/>
              </a:rPr>
              <a:t>.</a:t>
            </a:r>
          </a:p>
        </p:txBody>
      </p:sp>
      <p:sp>
        <p:nvSpPr>
          <p:cNvPr id="579" name="직선 연결선 24"/>
          <p:cNvSpPr/>
          <p:nvPr/>
        </p:nvSpPr>
        <p:spPr>
          <a:xfrm>
            <a:off x="671206" y="1679731"/>
            <a:ext cx="328104" cy="2030140"/>
          </a:xfrm>
          <a:prstGeom prst="line">
            <a:avLst/>
          </a:prstGeom>
          <a:ln w="19050">
            <a:solidFill>
              <a:schemeClr val="accent5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580" name="TextBox 26"/>
          <p:cNvSpPr txBox="1"/>
          <p:nvPr/>
        </p:nvSpPr>
        <p:spPr>
          <a:xfrm>
            <a:off x="7773585" y="1450136"/>
            <a:ext cx="4198526" cy="915570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5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defRPr sz="1600">
                <a:latin typeface="+mj-lt"/>
                <a:ea typeface="+mj-ea"/>
                <a:cs typeface="+mj-cs"/>
                <a:sym typeface="Helvetica"/>
              </a:defRPr>
            </a:pPr>
            <a:r>
              <a:t>기안일 기준으로 최신 순</a:t>
            </a:r>
            <a:r>
              <a:rPr>
                <a:latin typeface="+mn-lt"/>
                <a:ea typeface="+mn-ea"/>
                <a:cs typeface="+mn-cs"/>
                <a:sym typeface="Calibri"/>
              </a:rPr>
              <a:t>, </a:t>
            </a:r>
            <a:r>
              <a:t>오래된 순 정렬하여 조회할 수 있으며 정렬 여부에 상관 없이 </a:t>
            </a:r>
          </a:p>
          <a:p>
            <a:pPr algn="ctr">
              <a:defRPr sz="1600">
                <a:latin typeface="+mj-lt"/>
                <a:ea typeface="+mj-ea"/>
                <a:cs typeface="+mj-cs"/>
                <a:sym typeface="Helvetica"/>
              </a:defRPr>
            </a:pPr>
            <a:r>
              <a:t>긴급문서는 항상 상위에 위치한다</a:t>
            </a:r>
            <a:r>
              <a:rPr>
                <a:latin typeface="+mn-lt"/>
                <a:ea typeface="+mn-ea"/>
                <a:cs typeface="+mn-cs"/>
                <a:sym typeface="Calibri"/>
              </a:rPr>
              <a:t>.</a:t>
            </a:r>
          </a:p>
        </p:txBody>
      </p:sp>
      <p:sp>
        <p:nvSpPr>
          <p:cNvPr id="581" name="직선 연결선 28"/>
          <p:cNvSpPr/>
          <p:nvPr/>
        </p:nvSpPr>
        <p:spPr>
          <a:xfrm>
            <a:off x="7197634" y="1679732"/>
            <a:ext cx="583671" cy="187457"/>
          </a:xfrm>
          <a:prstGeom prst="line">
            <a:avLst/>
          </a:prstGeom>
          <a:ln w="19050">
            <a:solidFill>
              <a:schemeClr val="accent5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582" name="TextBox 30"/>
          <p:cNvSpPr txBox="1"/>
          <p:nvPr/>
        </p:nvSpPr>
        <p:spPr>
          <a:xfrm>
            <a:off x="7977099" y="3213622"/>
            <a:ext cx="3791495" cy="1215945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5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defRPr sz="1600">
                <a:latin typeface="+mj-lt"/>
                <a:ea typeface="+mj-ea"/>
                <a:cs typeface="+mj-cs"/>
                <a:sym typeface="Helvetica"/>
              </a:defRPr>
            </a:pPr>
            <a:r>
              <a:t>한 페이지에 보여줄 글의 개수는 </a:t>
            </a:r>
          </a:p>
          <a:p>
            <a:pPr algn="ctr">
              <a:defRPr sz="1600"/>
            </a:pPr>
            <a:r>
              <a:t>10, 30, 50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개로 설정할 수 있으며</a:t>
            </a:r>
          </a:p>
          <a:p>
            <a:pPr algn="ctr">
              <a:defRPr sz="1600">
                <a:latin typeface="+mj-lt"/>
                <a:ea typeface="+mj-ea"/>
                <a:cs typeface="+mj-cs"/>
                <a:sym typeface="Helvetica"/>
              </a:defRPr>
            </a:pPr>
            <a:r>
              <a:t>문서번호</a:t>
            </a:r>
            <a:r>
              <a:rPr>
                <a:latin typeface="+mn-lt"/>
                <a:ea typeface="+mn-ea"/>
                <a:cs typeface="+mn-cs"/>
                <a:sym typeface="Calibri"/>
              </a:rPr>
              <a:t>, </a:t>
            </a:r>
            <a:r>
              <a:t>제목</a:t>
            </a:r>
            <a:r>
              <a:rPr>
                <a:latin typeface="+mn-lt"/>
                <a:ea typeface="+mn-ea"/>
                <a:cs typeface="+mn-cs"/>
                <a:sym typeface="Calibri"/>
              </a:rPr>
              <a:t>, </a:t>
            </a:r>
            <a:r>
              <a:t>내용</a:t>
            </a:r>
            <a:r>
              <a:rPr>
                <a:latin typeface="+mn-lt"/>
                <a:ea typeface="+mn-ea"/>
                <a:cs typeface="+mn-cs"/>
                <a:sym typeface="Calibri"/>
              </a:rPr>
              <a:t>, </a:t>
            </a:r>
            <a:r>
              <a:t>기안자로 분류하여 </a:t>
            </a:r>
          </a:p>
          <a:p>
            <a:pPr algn="ctr">
              <a:defRPr sz="1600">
                <a:latin typeface="+mj-lt"/>
                <a:ea typeface="+mj-ea"/>
                <a:cs typeface="+mj-cs"/>
                <a:sym typeface="Helvetica"/>
              </a:defRPr>
            </a:pPr>
            <a:r>
              <a:t>검색할 수 있다</a:t>
            </a:r>
            <a:r>
              <a:rPr>
                <a:latin typeface="+mn-lt"/>
                <a:ea typeface="+mn-ea"/>
                <a:cs typeface="+mn-cs"/>
                <a:sym typeface="Calibri"/>
              </a:rPr>
              <a:t>.</a:t>
            </a:r>
          </a:p>
        </p:txBody>
      </p:sp>
      <p:sp>
        <p:nvSpPr>
          <p:cNvPr id="583" name="직선 연결선 33"/>
          <p:cNvSpPr/>
          <p:nvPr/>
        </p:nvSpPr>
        <p:spPr>
          <a:xfrm flipV="1">
            <a:off x="9581604" y="4290540"/>
            <a:ext cx="257056" cy="711751"/>
          </a:xfrm>
          <a:prstGeom prst="line">
            <a:avLst/>
          </a:prstGeom>
          <a:ln w="19050">
            <a:solidFill>
              <a:schemeClr val="accent5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584" name="직선 연결선 35"/>
          <p:cNvSpPr/>
          <p:nvPr/>
        </p:nvSpPr>
        <p:spPr>
          <a:xfrm>
            <a:off x="9838659" y="4289052"/>
            <a:ext cx="583671" cy="883693"/>
          </a:xfrm>
          <a:prstGeom prst="line">
            <a:avLst/>
          </a:prstGeom>
          <a:ln w="19050">
            <a:solidFill>
              <a:schemeClr val="accent5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6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905732" y="617796"/>
            <a:ext cx="10380537" cy="54572"/>
          </a:xfrm>
          <a:prstGeom prst="rect">
            <a:avLst/>
          </a:prstGeom>
          <a:ln w="12700">
            <a:miter lim="400000"/>
          </a:ln>
        </p:spPr>
      </p:pic>
      <p:sp>
        <p:nvSpPr>
          <p:cNvPr id="587" name="TextBox 5"/>
          <p:cNvSpPr txBox="1"/>
          <p:nvPr/>
        </p:nvSpPr>
        <p:spPr>
          <a:xfrm>
            <a:off x="1131170" y="154780"/>
            <a:ext cx="4726211" cy="4276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2100" b="1">
                <a:latin typeface="+mj-lt"/>
                <a:ea typeface="+mj-ea"/>
                <a:cs typeface="+mj-cs"/>
                <a:sym typeface="Helvetica"/>
              </a:defRPr>
            </a:pPr>
            <a:r>
              <a:t>전자결재</a:t>
            </a:r>
            <a:r>
              <a:rPr>
                <a:latin typeface="+mn-lt"/>
                <a:ea typeface="+mn-ea"/>
                <a:cs typeface="+mn-cs"/>
                <a:sym typeface="Calibri"/>
              </a:rPr>
              <a:t>: </a:t>
            </a:r>
            <a:r>
              <a:t>기안문서 조회 및 결재하기</a:t>
            </a:r>
          </a:p>
        </p:txBody>
      </p:sp>
      <p:pic>
        <p:nvPicPr>
          <p:cNvPr id="588" name="그림 7" descr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5849" y="57209"/>
            <a:ext cx="1640418" cy="615157"/>
          </a:xfrm>
          <a:prstGeom prst="rect">
            <a:avLst/>
          </a:prstGeom>
          <a:ln w="12700">
            <a:miter lim="400000"/>
          </a:ln>
        </p:spPr>
      </p:pic>
      <p:pic>
        <p:nvPicPr>
          <p:cNvPr id="589" name="그림 2" descr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5732" y="1041187"/>
            <a:ext cx="4438564" cy="5199020"/>
          </a:xfrm>
          <a:prstGeom prst="rect">
            <a:avLst/>
          </a:prstGeom>
          <a:ln>
            <a:solidFill>
              <a:schemeClr val="accent5"/>
            </a:solidFill>
          </a:ln>
        </p:spPr>
      </p:pic>
      <p:sp>
        <p:nvSpPr>
          <p:cNvPr id="590" name="TextBox 9"/>
          <p:cNvSpPr txBox="1"/>
          <p:nvPr/>
        </p:nvSpPr>
        <p:spPr>
          <a:xfrm>
            <a:off x="1986739" y="5647535"/>
            <a:ext cx="3238406" cy="359667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5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1600">
                <a:latin typeface="+mj-lt"/>
                <a:ea typeface="+mj-ea"/>
                <a:cs typeface="+mj-cs"/>
                <a:sym typeface="Helvetica"/>
              </a:defRPr>
            </a:pPr>
            <a:r>
              <a:t>결재의견을 입력할 수 있다</a:t>
            </a:r>
            <a:r>
              <a:rPr>
                <a:latin typeface="+mn-lt"/>
                <a:ea typeface="+mn-ea"/>
                <a:cs typeface="+mn-cs"/>
                <a:sym typeface="Calibri"/>
              </a:rPr>
              <a:t>.(</a:t>
            </a:r>
            <a:r>
              <a:t>선택</a:t>
            </a:r>
            <a:r>
              <a:rPr>
                <a:latin typeface="+mn-lt"/>
                <a:ea typeface="+mn-ea"/>
                <a:cs typeface="+mn-cs"/>
                <a:sym typeface="Calibri"/>
              </a:rPr>
              <a:t>)</a:t>
            </a:r>
          </a:p>
        </p:txBody>
      </p:sp>
      <p:sp>
        <p:nvSpPr>
          <p:cNvPr id="591" name="TextBox 11"/>
          <p:cNvSpPr txBox="1"/>
          <p:nvPr/>
        </p:nvSpPr>
        <p:spPr>
          <a:xfrm>
            <a:off x="1414150" y="6244042"/>
            <a:ext cx="3238405" cy="359667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5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1600">
                <a:latin typeface="+mj-lt"/>
                <a:ea typeface="+mj-ea"/>
                <a:cs typeface="+mj-cs"/>
                <a:sym typeface="Helvetica"/>
              </a:defRPr>
            </a:pPr>
            <a:r>
              <a:t>기안을 승인하거나 반려할 수 있다</a:t>
            </a:r>
            <a:r>
              <a:rPr>
                <a:latin typeface="+mn-lt"/>
                <a:ea typeface="+mn-ea"/>
                <a:cs typeface="+mn-cs"/>
                <a:sym typeface="Calibri"/>
              </a:rPr>
              <a:t>.</a:t>
            </a:r>
          </a:p>
        </p:txBody>
      </p:sp>
      <p:sp>
        <p:nvSpPr>
          <p:cNvPr id="592" name="직선 연결선 12"/>
          <p:cNvSpPr/>
          <p:nvPr/>
        </p:nvSpPr>
        <p:spPr>
          <a:xfrm flipH="1" flipV="1">
            <a:off x="1776547" y="6067395"/>
            <a:ext cx="679270" cy="176648"/>
          </a:xfrm>
          <a:prstGeom prst="line">
            <a:avLst/>
          </a:prstGeom>
          <a:ln w="19050">
            <a:solidFill>
              <a:schemeClr val="accent5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593" name="직사각형 14"/>
          <p:cNvSpPr/>
          <p:nvPr/>
        </p:nvSpPr>
        <p:spPr>
          <a:xfrm>
            <a:off x="1048065" y="5801049"/>
            <a:ext cx="827241" cy="266349"/>
          </a:xfrm>
          <a:prstGeom prst="rect">
            <a:avLst/>
          </a:prstGeom>
          <a:ln w="25400">
            <a:solidFill>
              <a:schemeClr val="accent5"/>
            </a:solidFill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94" name="직선 연결선 15"/>
          <p:cNvSpPr/>
          <p:nvPr/>
        </p:nvSpPr>
        <p:spPr>
          <a:xfrm flipH="1" flipV="1">
            <a:off x="2540725" y="5447542"/>
            <a:ext cx="1065217" cy="199993"/>
          </a:xfrm>
          <a:prstGeom prst="line">
            <a:avLst/>
          </a:prstGeom>
          <a:ln w="19050">
            <a:solidFill>
              <a:schemeClr val="accent5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pic>
        <p:nvPicPr>
          <p:cNvPr id="595" name="그림 19" descr="그림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54259" y="2038529"/>
            <a:ext cx="3524428" cy="1121593"/>
          </a:xfrm>
          <a:prstGeom prst="rect">
            <a:avLst/>
          </a:prstGeom>
          <a:ln>
            <a:solidFill>
              <a:schemeClr val="accent5"/>
            </a:solidFill>
          </a:ln>
        </p:spPr>
      </p:pic>
      <p:pic>
        <p:nvPicPr>
          <p:cNvPr id="596" name="그림 23" descr="그림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54259" y="4042955"/>
            <a:ext cx="3524428" cy="1071928"/>
          </a:xfrm>
          <a:prstGeom prst="rect">
            <a:avLst/>
          </a:prstGeom>
          <a:ln>
            <a:solidFill>
              <a:schemeClr val="accent5"/>
            </a:solidFill>
          </a:ln>
        </p:spPr>
      </p:pic>
      <p:pic>
        <p:nvPicPr>
          <p:cNvPr id="597" name="그림 25" descr="그림 2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54259" y="3389769"/>
            <a:ext cx="6208496" cy="391930"/>
          </a:xfrm>
          <a:prstGeom prst="rect">
            <a:avLst/>
          </a:prstGeom>
          <a:ln>
            <a:solidFill>
              <a:schemeClr val="accent5"/>
            </a:solidFill>
          </a:ln>
        </p:spPr>
      </p:pic>
      <p:sp>
        <p:nvSpPr>
          <p:cNvPr id="598" name="TextBox 27"/>
          <p:cNvSpPr txBox="1"/>
          <p:nvPr/>
        </p:nvSpPr>
        <p:spPr>
          <a:xfrm>
            <a:off x="5554259" y="1344088"/>
            <a:ext cx="4817651" cy="359667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5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defRPr sz="1600">
                <a:latin typeface="+mj-lt"/>
                <a:ea typeface="+mj-ea"/>
                <a:cs typeface="+mj-cs"/>
                <a:sym typeface="Helvetica"/>
              </a:defRPr>
            </a:pPr>
            <a:r>
              <a:t>승인 시 자신의 서명 이미지와 결재 일자가 표시된다</a:t>
            </a:r>
            <a:r>
              <a:rPr>
                <a:latin typeface="+mn-lt"/>
                <a:ea typeface="+mn-ea"/>
                <a:cs typeface="+mn-cs"/>
                <a:sym typeface="Calibri"/>
              </a:rPr>
              <a:t>.</a:t>
            </a:r>
          </a:p>
        </p:txBody>
      </p:sp>
      <p:sp>
        <p:nvSpPr>
          <p:cNvPr id="599" name="TextBox 29"/>
          <p:cNvSpPr txBox="1"/>
          <p:nvPr/>
        </p:nvSpPr>
        <p:spPr>
          <a:xfrm>
            <a:off x="5561974" y="5382383"/>
            <a:ext cx="5332451" cy="359667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5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1600">
                <a:latin typeface="+mj-lt"/>
                <a:ea typeface="+mj-ea"/>
                <a:cs typeface="+mj-cs"/>
                <a:sym typeface="Helvetica"/>
              </a:defRPr>
            </a:pPr>
            <a:r>
              <a:t>반려 시 해당 기안은 종결되어 더 이상 진행이 되지 않는다</a:t>
            </a:r>
            <a:r>
              <a:rPr>
                <a:latin typeface="+mn-lt"/>
                <a:ea typeface="+mn-ea"/>
                <a:cs typeface="+mn-cs"/>
                <a:sym typeface="Calibri"/>
              </a:rPr>
              <a:t>.</a:t>
            </a:r>
          </a:p>
        </p:txBody>
      </p:sp>
      <p:sp>
        <p:nvSpPr>
          <p:cNvPr id="600" name="직선 화살표 연결선 32"/>
          <p:cNvSpPr/>
          <p:nvPr/>
        </p:nvSpPr>
        <p:spPr>
          <a:xfrm flipV="1">
            <a:off x="10476602" y="3781696"/>
            <a:ext cx="820210" cy="1600689"/>
          </a:xfrm>
          <a:prstGeom prst="line">
            <a:avLst/>
          </a:prstGeom>
          <a:ln w="12700">
            <a:solidFill>
              <a:schemeClr val="accent5"/>
            </a:solidFill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601" name="직선 화살표 연결선 34"/>
          <p:cNvSpPr/>
          <p:nvPr/>
        </p:nvSpPr>
        <p:spPr>
          <a:xfrm>
            <a:off x="9653223" y="1688988"/>
            <a:ext cx="1633044" cy="1664145"/>
          </a:xfrm>
          <a:prstGeom prst="line">
            <a:avLst/>
          </a:prstGeom>
          <a:ln w="12700">
            <a:solidFill>
              <a:schemeClr val="accent5"/>
            </a:solidFill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602" name="타원 38"/>
          <p:cNvSpPr/>
          <p:nvPr/>
        </p:nvSpPr>
        <p:spPr>
          <a:xfrm>
            <a:off x="11224965" y="3406869"/>
            <a:ext cx="280895" cy="153783"/>
          </a:xfrm>
          <a:prstGeom prst="ellipse">
            <a:avLst/>
          </a:prstGeom>
          <a:ln w="19050">
            <a:solidFill>
              <a:schemeClr val="accent5"/>
            </a:solidFill>
          </a:ln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603" name="타원 39"/>
          <p:cNvSpPr/>
          <p:nvPr/>
        </p:nvSpPr>
        <p:spPr>
          <a:xfrm>
            <a:off x="11218091" y="3614389"/>
            <a:ext cx="280895" cy="153783"/>
          </a:xfrm>
          <a:prstGeom prst="ellipse">
            <a:avLst/>
          </a:prstGeom>
          <a:ln w="19050">
            <a:solidFill>
              <a:schemeClr val="accent5"/>
            </a:solidFill>
          </a:ln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5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905732" y="617796"/>
            <a:ext cx="10380537" cy="54572"/>
          </a:xfrm>
          <a:prstGeom prst="rect">
            <a:avLst/>
          </a:prstGeom>
          <a:ln w="12700">
            <a:miter lim="400000"/>
          </a:ln>
        </p:spPr>
      </p:pic>
      <p:sp>
        <p:nvSpPr>
          <p:cNvPr id="606" name="TextBox 5"/>
          <p:cNvSpPr txBox="1"/>
          <p:nvPr/>
        </p:nvSpPr>
        <p:spPr>
          <a:xfrm>
            <a:off x="1131170" y="154780"/>
            <a:ext cx="4323798" cy="4276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2100" b="1">
                <a:latin typeface="+mj-lt"/>
                <a:ea typeface="+mj-ea"/>
                <a:cs typeface="+mj-cs"/>
                <a:sym typeface="Helvetica"/>
              </a:defRPr>
            </a:pPr>
            <a:r>
              <a:t>전자결재</a:t>
            </a:r>
            <a:r>
              <a:rPr>
                <a:latin typeface="+mn-lt"/>
                <a:ea typeface="+mn-ea"/>
                <a:cs typeface="+mn-cs"/>
                <a:sym typeface="Calibri"/>
              </a:rPr>
              <a:t>: </a:t>
            </a:r>
            <a:r>
              <a:t>대결</a:t>
            </a:r>
            <a:r>
              <a:rPr>
                <a:latin typeface="+mn-lt"/>
                <a:ea typeface="+mn-ea"/>
                <a:cs typeface="+mn-cs"/>
                <a:sym typeface="Calibri"/>
              </a:rPr>
              <a:t>(</a:t>
            </a:r>
            <a:r>
              <a:t>대리 결재</a:t>
            </a:r>
            <a:r>
              <a:rPr>
                <a:latin typeface="+mn-lt"/>
                <a:ea typeface="+mn-ea"/>
                <a:cs typeface="+mn-cs"/>
                <a:sym typeface="Calibri"/>
              </a:rPr>
              <a:t>)</a:t>
            </a:r>
          </a:p>
        </p:txBody>
      </p:sp>
      <p:pic>
        <p:nvPicPr>
          <p:cNvPr id="607" name="그림 7" descr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5849" y="57209"/>
            <a:ext cx="1640418" cy="615157"/>
          </a:xfrm>
          <a:prstGeom prst="rect">
            <a:avLst/>
          </a:prstGeom>
          <a:ln w="12700">
            <a:miter lim="400000"/>
          </a:ln>
        </p:spPr>
      </p:pic>
      <p:pic>
        <p:nvPicPr>
          <p:cNvPr id="608" name="그림 2" descr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5732" y="1580847"/>
            <a:ext cx="5306387" cy="4323379"/>
          </a:xfrm>
          <a:prstGeom prst="rect">
            <a:avLst/>
          </a:prstGeom>
          <a:ln w="12700">
            <a:miter lim="400000"/>
          </a:ln>
        </p:spPr>
      </p:pic>
      <p:pic>
        <p:nvPicPr>
          <p:cNvPr id="609" name="그림 9" descr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0216" y="914643"/>
            <a:ext cx="4566053" cy="5246628"/>
          </a:xfrm>
          <a:prstGeom prst="rect">
            <a:avLst/>
          </a:prstGeom>
          <a:ln w="12700">
            <a:miter lim="400000"/>
          </a:ln>
        </p:spPr>
      </p:pic>
      <p:sp>
        <p:nvSpPr>
          <p:cNvPr id="610" name="TextBox 13"/>
          <p:cNvSpPr txBox="1"/>
          <p:nvPr/>
        </p:nvSpPr>
        <p:spPr>
          <a:xfrm>
            <a:off x="905731" y="815257"/>
            <a:ext cx="4998620" cy="615195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5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defRPr sz="1600">
                <a:latin typeface="+mj-lt"/>
                <a:ea typeface="+mj-ea"/>
                <a:cs typeface="+mj-cs"/>
                <a:sym typeface="Helvetica"/>
              </a:defRPr>
            </a:pPr>
            <a:r>
              <a:t>결재자보다 한 단계 상위 결재권자가 부재 등의 이유로 </a:t>
            </a:r>
          </a:p>
          <a:p>
            <a:pPr algn="ctr">
              <a:defRPr sz="1600">
                <a:latin typeface="+mj-lt"/>
                <a:ea typeface="+mj-ea"/>
                <a:cs typeface="+mj-cs"/>
                <a:sym typeface="Helvetica"/>
              </a:defRPr>
            </a:pPr>
            <a:r>
              <a:t>직접 결재가 불가할 경우 대신하여 결재할 수 있다</a:t>
            </a:r>
            <a:r>
              <a:rPr>
                <a:latin typeface="+mn-lt"/>
                <a:ea typeface="+mn-ea"/>
                <a:cs typeface="+mn-cs"/>
                <a:sym typeface="Calibri"/>
              </a:rPr>
              <a:t>.</a:t>
            </a:r>
          </a:p>
        </p:txBody>
      </p:sp>
      <p:sp>
        <p:nvSpPr>
          <p:cNvPr id="611" name="타원 14"/>
          <p:cNvSpPr/>
          <p:nvPr/>
        </p:nvSpPr>
        <p:spPr>
          <a:xfrm>
            <a:off x="1018903" y="5388428"/>
            <a:ext cx="568237" cy="431077"/>
          </a:xfrm>
          <a:prstGeom prst="ellipse">
            <a:avLst/>
          </a:prstGeom>
          <a:ln w="19050">
            <a:solidFill>
              <a:schemeClr val="accent5"/>
            </a:solidFill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cxnSp>
        <p:nvCxnSpPr>
          <p:cNvPr id="612" name="직선 화살표 연결선 16"/>
          <p:cNvCxnSpPr>
            <a:cxnSpLocks/>
            <a:stCxn id="611" idx="0"/>
          </p:cNvCxnSpPr>
          <p:nvPr/>
        </p:nvCxnSpPr>
        <p:spPr>
          <a:xfrm flipV="1">
            <a:off x="1303022" y="2357846"/>
            <a:ext cx="1327444" cy="3030582"/>
          </a:xfrm>
          <a:prstGeom prst="straightConnector1">
            <a:avLst/>
          </a:prstGeom>
          <a:ln w="12700">
            <a:solidFill>
              <a:srgbClr val="259E6F"/>
            </a:solidFill>
            <a:tailEnd type="triangle"/>
          </a:ln>
        </p:spPr>
      </p:cxnSp>
      <p:sp>
        <p:nvSpPr>
          <p:cNvPr id="613" name="직사각형 17"/>
          <p:cNvSpPr/>
          <p:nvPr/>
        </p:nvSpPr>
        <p:spPr>
          <a:xfrm>
            <a:off x="1750423" y="1542924"/>
            <a:ext cx="2188030" cy="814922"/>
          </a:xfrm>
          <a:prstGeom prst="rect">
            <a:avLst/>
          </a:prstGeom>
          <a:ln w="19050">
            <a:solidFill>
              <a:schemeClr val="accent5"/>
            </a:solidFill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14" name="직사각형 19"/>
          <p:cNvSpPr/>
          <p:nvPr/>
        </p:nvSpPr>
        <p:spPr>
          <a:xfrm>
            <a:off x="6844310" y="5577837"/>
            <a:ext cx="4278714" cy="457204"/>
          </a:xfrm>
          <a:prstGeom prst="rect">
            <a:avLst/>
          </a:prstGeom>
          <a:ln w="19050">
            <a:solidFill>
              <a:schemeClr val="accent5"/>
            </a:solidFill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15" name="직선 화살표 연결선 21"/>
          <p:cNvSpPr/>
          <p:nvPr/>
        </p:nvSpPr>
        <p:spPr>
          <a:xfrm>
            <a:off x="3938451" y="2357846"/>
            <a:ext cx="2905862" cy="3219995"/>
          </a:xfrm>
          <a:prstGeom prst="line">
            <a:avLst/>
          </a:prstGeom>
          <a:ln w="12700">
            <a:solidFill>
              <a:srgbClr val="259E6F"/>
            </a:solidFill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7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905732" y="617796"/>
            <a:ext cx="10380537" cy="54572"/>
          </a:xfrm>
          <a:prstGeom prst="rect">
            <a:avLst/>
          </a:prstGeom>
          <a:ln w="12700">
            <a:miter lim="400000"/>
          </a:ln>
        </p:spPr>
      </p:pic>
      <p:sp>
        <p:nvSpPr>
          <p:cNvPr id="618" name="TextBox 5"/>
          <p:cNvSpPr txBox="1"/>
          <p:nvPr/>
        </p:nvSpPr>
        <p:spPr>
          <a:xfrm>
            <a:off x="1131170" y="154780"/>
            <a:ext cx="4323798" cy="408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2100" b="1">
                <a:latin typeface="+mj-lt"/>
                <a:ea typeface="+mj-ea"/>
                <a:cs typeface="+mj-cs"/>
                <a:sym typeface="Helvetica"/>
              </a:defRPr>
            </a:pPr>
            <a:r>
              <a:t>전자결재</a:t>
            </a:r>
            <a:r>
              <a:rPr>
                <a:latin typeface="+mn-lt"/>
                <a:ea typeface="+mn-ea"/>
                <a:cs typeface="+mn-cs"/>
                <a:sym typeface="Calibri"/>
              </a:rPr>
              <a:t>: </a:t>
            </a:r>
            <a:r>
              <a:t>상신함</a:t>
            </a:r>
          </a:p>
        </p:txBody>
      </p:sp>
      <p:pic>
        <p:nvPicPr>
          <p:cNvPr id="619" name="그림 7" descr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5849" y="57209"/>
            <a:ext cx="1640418" cy="615157"/>
          </a:xfrm>
          <a:prstGeom prst="rect">
            <a:avLst/>
          </a:prstGeom>
          <a:ln w="12700">
            <a:miter lim="400000"/>
          </a:ln>
        </p:spPr>
      </p:pic>
      <p:pic>
        <p:nvPicPr>
          <p:cNvPr id="620" name="그림 2" descr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502" y="947300"/>
            <a:ext cx="5371135" cy="3102834"/>
          </a:xfrm>
          <a:prstGeom prst="rect">
            <a:avLst/>
          </a:prstGeom>
          <a:ln>
            <a:solidFill>
              <a:schemeClr val="accent5"/>
            </a:solidFill>
          </a:ln>
        </p:spPr>
      </p:pic>
      <p:pic>
        <p:nvPicPr>
          <p:cNvPr id="621" name="그림 9" descr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3886" y="4257585"/>
            <a:ext cx="4574072" cy="2345678"/>
          </a:xfrm>
          <a:prstGeom prst="rect">
            <a:avLst/>
          </a:prstGeom>
          <a:ln>
            <a:solidFill>
              <a:schemeClr val="accent5"/>
            </a:solidFill>
          </a:ln>
        </p:spPr>
      </p:pic>
      <p:pic>
        <p:nvPicPr>
          <p:cNvPr id="622" name="그림 13" descr="그림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54112" y="1572928"/>
            <a:ext cx="3057954" cy="781161"/>
          </a:xfrm>
          <a:prstGeom prst="rect">
            <a:avLst/>
          </a:prstGeom>
          <a:ln>
            <a:solidFill>
              <a:schemeClr val="accent5"/>
            </a:solidFill>
          </a:ln>
        </p:spPr>
      </p:pic>
      <p:sp>
        <p:nvSpPr>
          <p:cNvPr id="623" name="타원 14"/>
          <p:cNvSpPr/>
          <p:nvPr/>
        </p:nvSpPr>
        <p:spPr>
          <a:xfrm>
            <a:off x="4565467" y="1404728"/>
            <a:ext cx="1354389" cy="437609"/>
          </a:xfrm>
          <a:prstGeom prst="ellipse">
            <a:avLst/>
          </a:prstGeom>
          <a:ln w="19050">
            <a:solidFill>
              <a:schemeClr val="accent5"/>
            </a:solidFill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24" name="직선 화살표 연결선 16"/>
          <p:cNvSpPr/>
          <p:nvPr/>
        </p:nvSpPr>
        <p:spPr>
          <a:xfrm>
            <a:off x="5919851" y="1623532"/>
            <a:ext cx="441760" cy="1"/>
          </a:xfrm>
          <a:prstGeom prst="line">
            <a:avLst/>
          </a:prstGeom>
          <a:ln w="12700">
            <a:solidFill>
              <a:srgbClr val="259E6F"/>
            </a:solidFill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625" name="타원 17"/>
          <p:cNvSpPr/>
          <p:nvPr/>
        </p:nvSpPr>
        <p:spPr>
          <a:xfrm>
            <a:off x="777240" y="1623532"/>
            <a:ext cx="411483" cy="218807"/>
          </a:xfrm>
          <a:prstGeom prst="ellipse">
            <a:avLst/>
          </a:prstGeom>
          <a:ln w="19050">
            <a:solidFill>
              <a:schemeClr val="accent5"/>
            </a:solidFill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26" name="직선 화살표 연결선 19"/>
          <p:cNvSpPr/>
          <p:nvPr/>
        </p:nvSpPr>
        <p:spPr>
          <a:xfrm>
            <a:off x="982979" y="1842334"/>
            <a:ext cx="277588" cy="2413926"/>
          </a:xfrm>
          <a:prstGeom prst="line">
            <a:avLst/>
          </a:prstGeom>
          <a:ln w="12700">
            <a:solidFill>
              <a:schemeClr val="accent5"/>
            </a:solidFill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627" name="TextBox 21"/>
          <p:cNvSpPr txBox="1"/>
          <p:nvPr/>
        </p:nvSpPr>
        <p:spPr>
          <a:xfrm>
            <a:off x="1324896" y="1012980"/>
            <a:ext cx="4594959" cy="359667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5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defRPr sz="1600">
                <a:latin typeface="+mj-lt"/>
                <a:ea typeface="+mj-ea"/>
                <a:cs typeface="+mj-cs"/>
                <a:sym typeface="Helvetica"/>
              </a:defRPr>
            </a:pPr>
            <a:r>
              <a:t>자신이 상신한 기안문서의 목록을 조회할 수 있다</a:t>
            </a:r>
            <a:r>
              <a:rPr>
                <a:latin typeface="+mn-lt"/>
                <a:ea typeface="+mn-ea"/>
                <a:cs typeface="+mn-cs"/>
                <a:sym typeface="Calibri"/>
              </a:rPr>
              <a:t>.</a:t>
            </a:r>
          </a:p>
        </p:txBody>
      </p:sp>
      <p:sp>
        <p:nvSpPr>
          <p:cNvPr id="628" name="TextBox 23"/>
          <p:cNvSpPr txBox="1"/>
          <p:nvPr/>
        </p:nvSpPr>
        <p:spPr>
          <a:xfrm>
            <a:off x="5582622" y="4992684"/>
            <a:ext cx="5996686" cy="660042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5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defRPr sz="1600">
                <a:latin typeface="+mj-lt"/>
                <a:ea typeface="+mj-ea"/>
                <a:cs typeface="+mj-cs"/>
                <a:sym typeface="Helvetica"/>
              </a:defRPr>
            </a:pPr>
            <a:r>
              <a:t>문서함 목록을 엑셀파일로 다운로드 할 수 있다</a:t>
            </a:r>
            <a:r>
              <a:rPr>
                <a:latin typeface="+mn-lt"/>
                <a:ea typeface="+mn-ea"/>
                <a:cs typeface="+mn-cs"/>
                <a:sym typeface="Calibri"/>
              </a:rPr>
              <a:t>.</a:t>
            </a:r>
          </a:p>
          <a:p>
            <a:pPr algn="ctr">
              <a:defRPr sz="1600"/>
            </a:pPr>
            <a:r>
              <a:t>(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검색 조건에 따라 원하는 목록만 추출해서 다운로드가 가능하다</a:t>
            </a:r>
            <a:r>
              <a:t>)</a:t>
            </a:r>
          </a:p>
        </p:txBody>
      </p:sp>
      <p:sp>
        <p:nvSpPr>
          <p:cNvPr id="629" name="TextBox 25"/>
          <p:cNvSpPr txBox="1"/>
          <p:nvPr/>
        </p:nvSpPr>
        <p:spPr>
          <a:xfrm>
            <a:off x="6362393" y="1037619"/>
            <a:ext cx="4504710" cy="359668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5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1600">
                <a:latin typeface="+mj-lt"/>
                <a:ea typeface="+mj-ea"/>
                <a:cs typeface="+mj-cs"/>
                <a:sym typeface="Helvetica"/>
              </a:defRPr>
            </a:pPr>
            <a:r>
              <a:t>문서번호</a:t>
            </a:r>
            <a:r>
              <a:rPr>
                <a:latin typeface="+mn-lt"/>
                <a:ea typeface="+mn-ea"/>
                <a:cs typeface="+mn-cs"/>
                <a:sym typeface="Calibri"/>
              </a:rPr>
              <a:t>, </a:t>
            </a:r>
            <a:r>
              <a:t>제목</a:t>
            </a:r>
            <a:r>
              <a:rPr>
                <a:latin typeface="+mn-lt"/>
                <a:ea typeface="+mn-ea"/>
                <a:cs typeface="+mn-cs"/>
                <a:sym typeface="Calibri"/>
              </a:rPr>
              <a:t>, </a:t>
            </a:r>
            <a:r>
              <a:t>내용으로 문서를 검색할 수 있다</a:t>
            </a:r>
            <a:r>
              <a:rPr>
                <a:latin typeface="+mn-lt"/>
                <a:ea typeface="+mn-ea"/>
                <a:cs typeface="+mn-cs"/>
                <a:sym typeface="Calibri"/>
              </a:rPr>
              <a:t>.</a:t>
            </a:r>
          </a:p>
        </p:txBody>
      </p:sp>
      <p:sp>
        <p:nvSpPr>
          <p:cNvPr id="630" name="TextBox 27"/>
          <p:cNvSpPr txBox="1"/>
          <p:nvPr/>
        </p:nvSpPr>
        <p:spPr>
          <a:xfrm>
            <a:off x="6361609" y="2572890"/>
            <a:ext cx="5694691" cy="338550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5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 algn="ctr">
              <a:defRPr sz="1600">
                <a:latin typeface="+mj-lt"/>
                <a:ea typeface="+mj-ea"/>
                <a:cs typeface="+mj-cs"/>
                <a:sym typeface="Helvetica"/>
              </a:defRPr>
            </a:pPr>
            <a:r>
              <a:t>한 페이지에 보여줄 글의 개수를 </a:t>
            </a:r>
            <a:r>
              <a:rPr>
                <a:latin typeface="+mn-lt"/>
                <a:ea typeface="+mn-ea"/>
                <a:cs typeface="+mn-cs"/>
                <a:sym typeface="Calibri"/>
              </a:rPr>
              <a:t>10, 30, 50</a:t>
            </a:r>
            <a:r>
              <a:t>개로 설정할 수 있다</a:t>
            </a:r>
            <a:r>
              <a:rPr>
                <a:latin typeface="+mn-lt"/>
                <a:ea typeface="+mn-ea"/>
                <a:cs typeface="+mn-cs"/>
                <a:sym typeface="Calibri"/>
              </a:rPr>
              <a:t>.</a:t>
            </a:r>
          </a:p>
        </p:txBody>
      </p:sp>
      <p:sp>
        <p:nvSpPr>
          <p:cNvPr id="631" name="TextBox 30"/>
          <p:cNvSpPr txBox="1"/>
          <p:nvPr/>
        </p:nvSpPr>
        <p:spPr>
          <a:xfrm>
            <a:off x="6354114" y="3137591"/>
            <a:ext cx="5371135" cy="915570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5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defRPr sz="1600">
                <a:latin typeface="+mj-lt"/>
                <a:ea typeface="+mj-ea"/>
                <a:cs typeface="+mj-cs"/>
                <a:sym typeface="Helvetica"/>
              </a:defRPr>
            </a:pPr>
            <a:r>
              <a:rPr dirty="0" err="1"/>
              <a:t>기안일</a:t>
            </a:r>
            <a:r>
              <a:rPr dirty="0">
                <a:latin typeface="+mn-lt"/>
                <a:ea typeface="+mn-ea"/>
                <a:cs typeface="+mn-cs"/>
                <a:sym typeface="Calibri"/>
              </a:rPr>
              <a:t>, </a:t>
            </a:r>
            <a:r>
              <a:rPr dirty="0" err="1"/>
              <a:t>결재완료일</a:t>
            </a:r>
            <a:r>
              <a:rPr dirty="0"/>
              <a:t> </a:t>
            </a:r>
            <a:r>
              <a:rPr dirty="0" err="1"/>
              <a:t>기준으로</a:t>
            </a:r>
            <a:r>
              <a:rPr dirty="0"/>
              <a:t> </a:t>
            </a:r>
            <a:r>
              <a:rPr dirty="0" err="1"/>
              <a:t>최신</a:t>
            </a:r>
            <a:r>
              <a:rPr dirty="0"/>
              <a:t> 순</a:t>
            </a:r>
            <a:r>
              <a:rPr dirty="0">
                <a:latin typeface="+mn-lt"/>
                <a:ea typeface="+mn-ea"/>
                <a:cs typeface="+mn-cs"/>
                <a:sym typeface="Calibri"/>
              </a:rPr>
              <a:t>, </a:t>
            </a:r>
            <a:r>
              <a:rPr dirty="0" err="1"/>
              <a:t>오래된</a:t>
            </a:r>
            <a:r>
              <a:rPr dirty="0"/>
              <a:t> </a:t>
            </a:r>
            <a:r>
              <a:rPr dirty="0" err="1"/>
              <a:t>순으로</a:t>
            </a:r>
            <a:endParaRPr dirty="0"/>
          </a:p>
          <a:p>
            <a:pPr algn="ctr">
              <a:defRPr sz="1600">
                <a:latin typeface="+mj-lt"/>
                <a:ea typeface="+mj-ea"/>
                <a:cs typeface="+mj-cs"/>
                <a:sym typeface="Helvetica"/>
              </a:defRPr>
            </a:pPr>
            <a:r>
              <a:rPr dirty="0" err="1"/>
              <a:t>정렬하여</a:t>
            </a:r>
            <a:r>
              <a:rPr dirty="0"/>
              <a:t> </a:t>
            </a:r>
            <a:r>
              <a:rPr dirty="0" err="1"/>
              <a:t>조회할</a:t>
            </a:r>
            <a:r>
              <a:rPr dirty="0"/>
              <a:t> 수 </a:t>
            </a:r>
            <a:r>
              <a:rPr dirty="0" err="1"/>
              <a:t>있으며</a:t>
            </a:r>
            <a:r>
              <a:rPr dirty="0"/>
              <a:t> </a:t>
            </a:r>
            <a:r>
              <a:rPr dirty="0" err="1"/>
              <a:t>결재완료일</a:t>
            </a:r>
            <a:r>
              <a:rPr dirty="0"/>
              <a:t> </a:t>
            </a:r>
            <a:r>
              <a:rPr dirty="0" err="1"/>
              <a:t>정렬</a:t>
            </a:r>
            <a:r>
              <a:rPr dirty="0"/>
              <a:t> 시 </a:t>
            </a:r>
            <a:r>
              <a:rPr dirty="0" err="1"/>
              <a:t>완료되지</a:t>
            </a:r>
            <a:r>
              <a:rPr dirty="0"/>
              <a:t> </a:t>
            </a:r>
            <a:r>
              <a:rPr dirty="0" err="1"/>
              <a:t>않은</a:t>
            </a:r>
            <a:r>
              <a:rPr dirty="0"/>
              <a:t> </a:t>
            </a:r>
            <a:r>
              <a:rPr dirty="0" err="1"/>
              <a:t>문서는</a:t>
            </a:r>
            <a:r>
              <a:rPr dirty="0"/>
              <a:t> </a:t>
            </a:r>
            <a:r>
              <a:rPr dirty="0" err="1"/>
              <a:t>완료문서</a:t>
            </a:r>
            <a:r>
              <a:rPr dirty="0"/>
              <a:t> </a:t>
            </a:r>
            <a:r>
              <a:rPr dirty="0" err="1"/>
              <a:t>아래로</a:t>
            </a:r>
            <a:r>
              <a:rPr dirty="0"/>
              <a:t> </a:t>
            </a:r>
            <a:r>
              <a:rPr dirty="0" err="1"/>
              <a:t>정렬된다</a:t>
            </a:r>
            <a:r>
              <a:rPr dirty="0">
                <a:latin typeface="+mn-lt"/>
                <a:ea typeface="+mn-ea"/>
                <a:cs typeface="+mn-cs"/>
                <a:sym typeface="Calibri"/>
              </a:rPr>
              <a:t>.</a:t>
            </a:r>
          </a:p>
        </p:txBody>
      </p:sp>
      <p:sp>
        <p:nvSpPr>
          <p:cNvPr id="632" name="직선 화살표 연결선 34"/>
          <p:cNvSpPr/>
          <p:nvPr/>
        </p:nvSpPr>
        <p:spPr>
          <a:xfrm flipV="1">
            <a:off x="6778656" y="1376175"/>
            <a:ext cx="2" cy="302404"/>
          </a:xfrm>
          <a:prstGeom prst="line">
            <a:avLst/>
          </a:prstGeom>
          <a:ln w="12700">
            <a:solidFill>
              <a:schemeClr val="accent5"/>
            </a:solidFill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633" name="연결선: 꺾임 36"/>
          <p:cNvSpPr/>
          <p:nvPr/>
        </p:nvSpPr>
        <p:spPr>
          <a:xfrm rot="10800000" flipV="1">
            <a:off x="6133012" y="2159679"/>
            <a:ext cx="1273637" cy="5824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17723" y="21600"/>
                </a:lnTo>
              </a:path>
            </a:pathLst>
          </a:custGeom>
          <a:ln w="12700">
            <a:solidFill>
              <a:schemeClr val="accent5"/>
            </a:solidFill>
            <a:tailEnd type="triangle"/>
          </a:ln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634" name="직사각형 42"/>
          <p:cNvSpPr/>
          <p:nvPr/>
        </p:nvSpPr>
        <p:spPr>
          <a:xfrm>
            <a:off x="7791028" y="2038145"/>
            <a:ext cx="1498075" cy="265339"/>
          </a:xfrm>
          <a:prstGeom prst="rect">
            <a:avLst/>
          </a:prstGeom>
          <a:ln w="19050">
            <a:solidFill>
              <a:schemeClr val="accent5"/>
            </a:solidFill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cxnSp>
        <p:nvCxnSpPr>
          <p:cNvPr id="635" name="연결선: 꺾임 44"/>
          <p:cNvCxnSpPr>
            <a:cxnSpLocks/>
            <a:stCxn id="634" idx="0"/>
            <a:endCxn id="631" idx="3"/>
          </p:cNvCxnSpPr>
          <p:nvPr/>
        </p:nvCxnSpPr>
        <p:spPr>
          <a:xfrm rot="16200000" flipH="1">
            <a:off x="9354041" y="1224169"/>
            <a:ext cx="1557231" cy="3185183"/>
          </a:xfrm>
          <a:prstGeom prst="bentConnector4">
            <a:avLst>
              <a:gd name="adj1" fmla="val -14680"/>
              <a:gd name="adj2" fmla="val 112683"/>
            </a:avLst>
          </a:prstGeom>
          <a:ln w="12700">
            <a:solidFill>
              <a:schemeClr val="accent5"/>
            </a:solidFill>
            <a:tailEnd type="triangle"/>
          </a:ln>
        </p:spPr>
      </p:cxn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905732" y="617796"/>
            <a:ext cx="10380537" cy="54571"/>
          </a:xfrm>
          <a:prstGeom prst="rect">
            <a:avLst/>
          </a:prstGeom>
          <a:ln w="12700">
            <a:miter lim="400000"/>
          </a:ln>
        </p:spPr>
      </p:pic>
      <p:sp>
        <p:nvSpPr>
          <p:cNvPr id="170" name="프로젝트 소개 : ERD (논리 모델링)"/>
          <p:cNvSpPr txBox="1"/>
          <p:nvPr/>
        </p:nvSpPr>
        <p:spPr>
          <a:xfrm>
            <a:off x="1131170" y="154780"/>
            <a:ext cx="4964829" cy="4276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 indent="84138">
              <a:defRPr sz="2100" b="1">
                <a:solidFill>
                  <a:srgbClr val="022B41"/>
                </a:solidFill>
                <a:latin typeface="나눔바른고딕"/>
                <a:ea typeface="나눔바른고딕"/>
                <a:cs typeface="나눔바른고딕"/>
                <a:sym typeface="나눔바른고딕"/>
              </a:defRPr>
            </a:pPr>
            <a:r>
              <a:rPr dirty="0" err="1"/>
              <a:t>프로젝트</a:t>
            </a:r>
            <a:r>
              <a:rPr dirty="0"/>
              <a:t> </a:t>
            </a:r>
            <a:r>
              <a:rPr dirty="0" err="1"/>
              <a:t>소개</a:t>
            </a:r>
            <a:r>
              <a:rPr dirty="0"/>
              <a:t> : ERD (</a:t>
            </a:r>
            <a:r>
              <a:rPr dirty="0" err="1"/>
              <a:t>논리</a:t>
            </a:r>
            <a:r>
              <a:rPr dirty="0"/>
              <a:t> </a:t>
            </a:r>
            <a:r>
              <a:rPr dirty="0" err="1"/>
              <a:t>모델링</a:t>
            </a:r>
            <a:r>
              <a:rPr dirty="0"/>
              <a:t>)</a:t>
            </a:r>
          </a:p>
        </p:txBody>
      </p:sp>
      <p:pic>
        <p:nvPicPr>
          <p:cNvPr id="171" name="image16.png" descr="image1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5850" y="57209"/>
            <a:ext cx="1640417" cy="615157"/>
          </a:xfrm>
          <a:prstGeom prst="rect">
            <a:avLst/>
          </a:prstGeom>
          <a:ln w="12700">
            <a:miter lim="400000"/>
          </a:ln>
        </p:spPr>
      </p:pic>
      <p:pic>
        <p:nvPicPr>
          <p:cNvPr id="172" name="Object 22" descr="Object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4447" y="6050543"/>
            <a:ext cx="703204" cy="703204"/>
          </a:xfrm>
          <a:prstGeom prst="rect">
            <a:avLst/>
          </a:prstGeom>
          <a:ln w="12700">
            <a:miter lim="400000"/>
          </a:ln>
        </p:spPr>
      </p:pic>
      <p:sp>
        <p:nvSpPr>
          <p:cNvPr id="173" name="https://github.com/YosubL/FinalProject"/>
          <p:cNvSpPr txBox="1"/>
          <p:nvPr/>
        </p:nvSpPr>
        <p:spPr>
          <a:xfrm>
            <a:off x="4313370" y="6230237"/>
            <a:ext cx="4102364" cy="3330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5"/>
              </a:defRPr>
            </a:lvl1pPr>
          </a:lstStyle>
          <a:p>
            <a:pPr>
              <a:defRPr u="none">
                <a:solidFill>
                  <a:srgbClr val="000000"/>
                </a:solidFill>
                <a:uFillTx/>
              </a:defRPr>
            </a:pP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5"/>
              </a:rPr>
              <a:t>https://github.com/YosubL/FinalProject</a:t>
            </a:r>
          </a:p>
        </p:txBody>
      </p:sp>
      <p:pic>
        <p:nvPicPr>
          <p:cNvPr id="174" name="그림 3" descr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61578" y="707767"/>
            <a:ext cx="8468844" cy="594068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7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905732" y="617796"/>
            <a:ext cx="10380537" cy="54572"/>
          </a:xfrm>
          <a:prstGeom prst="rect">
            <a:avLst/>
          </a:prstGeom>
          <a:ln w="12700">
            <a:miter lim="400000"/>
          </a:ln>
        </p:spPr>
      </p:pic>
      <p:sp>
        <p:nvSpPr>
          <p:cNvPr id="638" name="TextBox 5"/>
          <p:cNvSpPr txBox="1"/>
          <p:nvPr/>
        </p:nvSpPr>
        <p:spPr>
          <a:xfrm>
            <a:off x="1131170" y="154780"/>
            <a:ext cx="4323798" cy="408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2100" b="1">
                <a:latin typeface="+mj-lt"/>
                <a:ea typeface="+mj-ea"/>
                <a:cs typeface="+mj-cs"/>
                <a:sym typeface="Helvetica"/>
              </a:defRPr>
            </a:pPr>
            <a:r>
              <a:t>전자결재</a:t>
            </a:r>
            <a:r>
              <a:rPr>
                <a:latin typeface="+mn-lt"/>
                <a:ea typeface="+mn-ea"/>
                <a:cs typeface="+mn-cs"/>
                <a:sym typeface="Calibri"/>
              </a:rPr>
              <a:t>: </a:t>
            </a:r>
            <a:r>
              <a:t>결재함</a:t>
            </a:r>
          </a:p>
        </p:txBody>
      </p:sp>
      <p:pic>
        <p:nvPicPr>
          <p:cNvPr id="639" name="그림 7" descr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5849" y="57209"/>
            <a:ext cx="1640418" cy="615157"/>
          </a:xfrm>
          <a:prstGeom prst="rect">
            <a:avLst/>
          </a:prstGeom>
          <a:ln w="12700">
            <a:miter lim="400000"/>
          </a:ln>
        </p:spPr>
      </p:pic>
      <p:pic>
        <p:nvPicPr>
          <p:cNvPr id="640" name="그림 2" descr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184" y="1232953"/>
            <a:ext cx="5884816" cy="2596122"/>
          </a:xfrm>
          <a:prstGeom prst="rect">
            <a:avLst/>
          </a:prstGeom>
          <a:ln>
            <a:solidFill>
              <a:schemeClr val="accent5"/>
            </a:solidFill>
          </a:ln>
        </p:spPr>
      </p:pic>
      <p:pic>
        <p:nvPicPr>
          <p:cNvPr id="641" name="그림 9" descr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363" y="4389659"/>
            <a:ext cx="5425488" cy="1445219"/>
          </a:xfrm>
          <a:prstGeom prst="rect">
            <a:avLst/>
          </a:prstGeom>
          <a:ln>
            <a:solidFill>
              <a:schemeClr val="accent5"/>
            </a:solidFill>
          </a:ln>
        </p:spPr>
      </p:pic>
      <p:sp>
        <p:nvSpPr>
          <p:cNvPr id="642" name="타원 12"/>
          <p:cNvSpPr/>
          <p:nvPr/>
        </p:nvSpPr>
        <p:spPr>
          <a:xfrm>
            <a:off x="306824" y="2025954"/>
            <a:ext cx="483329" cy="218807"/>
          </a:xfrm>
          <a:prstGeom prst="ellipse">
            <a:avLst/>
          </a:prstGeom>
          <a:ln w="19050">
            <a:solidFill>
              <a:schemeClr val="accent5"/>
            </a:solidFill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43" name="직선 화살표 연결선 13"/>
          <p:cNvSpPr/>
          <p:nvPr/>
        </p:nvSpPr>
        <p:spPr>
          <a:xfrm>
            <a:off x="548487" y="2244755"/>
            <a:ext cx="332046" cy="2144906"/>
          </a:xfrm>
          <a:prstGeom prst="line">
            <a:avLst/>
          </a:prstGeom>
          <a:ln w="12700">
            <a:solidFill>
              <a:schemeClr val="accent5"/>
            </a:solidFill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644" name="직사각형 15"/>
          <p:cNvSpPr/>
          <p:nvPr/>
        </p:nvSpPr>
        <p:spPr>
          <a:xfrm>
            <a:off x="1187736" y="1479169"/>
            <a:ext cx="4541482" cy="338556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5"/>
            </a:solidFill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45" name="TextBox 16"/>
          <p:cNvSpPr txBox="1"/>
          <p:nvPr/>
        </p:nvSpPr>
        <p:spPr>
          <a:xfrm>
            <a:off x="1233457" y="1479169"/>
            <a:ext cx="4503516" cy="3469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defRPr sz="1600">
                <a:latin typeface="+mj-lt"/>
                <a:ea typeface="+mj-ea"/>
                <a:cs typeface="+mj-cs"/>
                <a:sym typeface="Helvetica"/>
              </a:defRPr>
            </a:pPr>
            <a:r>
              <a:t>자신이 결재한 기안문서의 목록을 조회할 수 있다</a:t>
            </a:r>
            <a:r>
              <a:rPr>
                <a:latin typeface="+mn-lt"/>
                <a:ea typeface="+mn-ea"/>
                <a:cs typeface="+mn-cs"/>
                <a:sym typeface="Calibri"/>
              </a:rPr>
              <a:t>.</a:t>
            </a:r>
          </a:p>
        </p:txBody>
      </p:sp>
      <p:pic>
        <p:nvPicPr>
          <p:cNvPr id="646" name="그림 17" descr="그림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37663" y="1845198"/>
            <a:ext cx="3057954" cy="781162"/>
          </a:xfrm>
          <a:prstGeom prst="rect">
            <a:avLst/>
          </a:prstGeom>
          <a:ln>
            <a:solidFill>
              <a:schemeClr val="accent5"/>
            </a:solidFill>
          </a:ln>
        </p:spPr>
      </p:pic>
      <p:sp>
        <p:nvSpPr>
          <p:cNvPr id="647" name="TextBox 19"/>
          <p:cNvSpPr txBox="1"/>
          <p:nvPr/>
        </p:nvSpPr>
        <p:spPr>
          <a:xfrm>
            <a:off x="6345942" y="1290122"/>
            <a:ext cx="5015356" cy="359668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5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1600">
                <a:latin typeface="+mj-lt"/>
                <a:ea typeface="+mj-ea"/>
                <a:cs typeface="+mj-cs"/>
                <a:sym typeface="Helvetica"/>
              </a:defRPr>
            </a:pPr>
            <a:r>
              <a:t>문서번호</a:t>
            </a:r>
            <a:r>
              <a:rPr>
                <a:latin typeface="+mn-lt"/>
                <a:ea typeface="+mn-ea"/>
                <a:cs typeface="+mn-cs"/>
                <a:sym typeface="Calibri"/>
              </a:rPr>
              <a:t>, </a:t>
            </a:r>
            <a:r>
              <a:t>제목</a:t>
            </a:r>
            <a:r>
              <a:rPr>
                <a:latin typeface="+mn-lt"/>
                <a:ea typeface="+mn-ea"/>
                <a:cs typeface="+mn-cs"/>
                <a:sym typeface="Calibri"/>
              </a:rPr>
              <a:t>, </a:t>
            </a:r>
            <a:r>
              <a:t>내용</a:t>
            </a:r>
            <a:r>
              <a:rPr>
                <a:latin typeface="+mn-lt"/>
                <a:ea typeface="+mn-ea"/>
                <a:cs typeface="+mn-cs"/>
                <a:sym typeface="Calibri"/>
              </a:rPr>
              <a:t>, </a:t>
            </a:r>
            <a:r>
              <a:t>기안자로 문서를 검색할 수 있다</a:t>
            </a:r>
            <a:r>
              <a:rPr>
                <a:latin typeface="+mn-lt"/>
                <a:ea typeface="+mn-ea"/>
                <a:cs typeface="+mn-cs"/>
                <a:sym typeface="Calibri"/>
              </a:rPr>
              <a:t>.</a:t>
            </a:r>
          </a:p>
        </p:txBody>
      </p:sp>
      <p:sp>
        <p:nvSpPr>
          <p:cNvPr id="648" name="TextBox 21"/>
          <p:cNvSpPr txBox="1"/>
          <p:nvPr/>
        </p:nvSpPr>
        <p:spPr>
          <a:xfrm>
            <a:off x="6337663" y="2836747"/>
            <a:ext cx="5718638" cy="338550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5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 algn="ctr">
              <a:defRPr sz="1600">
                <a:latin typeface="+mj-lt"/>
                <a:ea typeface="+mj-ea"/>
                <a:cs typeface="+mj-cs"/>
                <a:sym typeface="Helvetica"/>
              </a:defRPr>
            </a:pPr>
            <a:r>
              <a:t>한 페이지에 보여줄 글의 개수를 </a:t>
            </a:r>
            <a:r>
              <a:rPr>
                <a:latin typeface="+mn-lt"/>
                <a:ea typeface="+mn-ea"/>
                <a:cs typeface="+mn-cs"/>
                <a:sym typeface="Calibri"/>
              </a:rPr>
              <a:t>10, 30, 50</a:t>
            </a:r>
            <a:r>
              <a:t>개로 설정할 수 있다</a:t>
            </a:r>
            <a:r>
              <a:rPr>
                <a:latin typeface="+mn-lt"/>
                <a:ea typeface="+mn-ea"/>
                <a:cs typeface="+mn-cs"/>
                <a:sym typeface="Calibri"/>
              </a:rPr>
              <a:t>.</a:t>
            </a:r>
          </a:p>
        </p:txBody>
      </p:sp>
      <p:sp>
        <p:nvSpPr>
          <p:cNvPr id="649" name="TextBox 23"/>
          <p:cNvSpPr txBox="1"/>
          <p:nvPr/>
        </p:nvSpPr>
        <p:spPr>
          <a:xfrm>
            <a:off x="6337663" y="3421417"/>
            <a:ext cx="5291383" cy="915570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5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1600">
                <a:latin typeface="+mj-lt"/>
                <a:ea typeface="+mj-ea"/>
                <a:cs typeface="+mj-cs"/>
                <a:sym typeface="Helvetica"/>
              </a:defRPr>
            </a:pPr>
            <a:r>
              <a:t>기안일</a:t>
            </a:r>
            <a:r>
              <a:rPr>
                <a:latin typeface="+mn-lt"/>
                <a:ea typeface="+mn-ea"/>
                <a:cs typeface="+mn-cs"/>
                <a:sym typeface="Calibri"/>
              </a:rPr>
              <a:t>, </a:t>
            </a:r>
            <a:r>
              <a:t>결재완료일 기준으로 최신 순</a:t>
            </a:r>
            <a:r>
              <a:rPr>
                <a:latin typeface="+mn-lt"/>
                <a:ea typeface="+mn-ea"/>
                <a:cs typeface="+mn-cs"/>
                <a:sym typeface="Calibri"/>
              </a:rPr>
              <a:t>, </a:t>
            </a:r>
            <a:r>
              <a:t>오래된 순으로</a:t>
            </a:r>
          </a:p>
          <a:p>
            <a:pPr>
              <a:defRPr sz="1600">
                <a:latin typeface="+mj-lt"/>
                <a:ea typeface="+mj-ea"/>
                <a:cs typeface="+mj-cs"/>
                <a:sym typeface="Helvetica"/>
              </a:defRPr>
            </a:pPr>
            <a:r>
              <a:t>정렬하여 조회할 수 있으며 결재완료일 정렬 시 완료되지 않은 문서는 완료문서 아래로 정렬된다</a:t>
            </a:r>
            <a:r>
              <a:rPr>
                <a:latin typeface="+mn-lt"/>
                <a:ea typeface="+mn-ea"/>
                <a:cs typeface="+mn-cs"/>
                <a:sym typeface="Calibri"/>
              </a:rPr>
              <a:t>.</a:t>
            </a:r>
          </a:p>
        </p:txBody>
      </p:sp>
      <p:sp>
        <p:nvSpPr>
          <p:cNvPr id="650" name="직선 화살표 연결선 24"/>
          <p:cNvSpPr/>
          <p:nvPr/>
        </p:nvSpPr>
        <p:spPr>
          <a:xfrm flipV="1">
            <a:off x="6762205" y="1628676"/>
            <a:ext cx="2" cy="322173"/>
          </a:xfrm>
          <a:prstGeom prst="line">
            <a:avLst/>
          </a:prstGeom>
          <a:ln w="12700">
            <a:solidFill>
              <a:schemeClr val="accent5"/>
            </a:solidFill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651" name="연결선: 꺾임 25"/>
          <p:cNvSpPr/>
          <p:nvPr/>
        </p:nvSpPr>
        <p:spPr>
          <a:xfrm rot="10800000" flipV="1">
            <a:off x="6181874" y="2431950"/>
            <a:ext cx="1208323" cy="5824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18681" y="21600"/>
                </a:lnTo>
              </a:path>
            </a:pathLst>
          </a:custGeom>
          <a:ln w="12700">
            <a:solidFill>
              <a:schemeClr val="accent5"/>
            </a:solidFill>
            <a:tailEnd type="triangle"/>
          </a:ln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652" name="직사각형 26"/>
          <p:cNvSpPr/>
          <p:nvPr/>
        </p:nvSpPr>
        <p:spPr>
          <a:xfrm>
            <a:off x="7774578" y="2310419"/>
            <a:ext cx="1498075" cy="265339"/>
          </a:xfrm>
          <a:prstGeom prst="rect">
            <a:avLst/>
          </a:prstGeom>
          <a:ln w="19050">
            <a:solidFill>
              <a:schemeClr val="accent5"/>
            </a:solidFill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cxnSp>
        <p:nvCxnSpPr>
          <p:cNvPr id="653" name="연결선: 꺾임 27"/>
          <p:cNvCxnSpPr>
            <a:cxnSpLocks/>
            <a:stCxn id="652" idx="3"/>
            <a:endCxn id="649" idx="3"/>
          </p:cNvCxnSpPr>
          <p:nvPr/>
        </p:nvCxnSpPr>
        <p:spPr>
          <a:xfrm>
            <a:off x="9272653" y="2443089"/>
            <a:ext cx="2356393" cy="1436113"/>
          </a:xfrm>
          <a:prstGeom prst="bentConnector3">
            <a:avLst>
              <a:gd name="adj1" fmla="val 121396"/>
            </a:avLst>
          </a:prstGeom>
          <a:ln w="12700">
            <a:solidFill>
              <a:schemeClr val="accent5"/>
            </a:solidFill>
            <a:tailEnd type="triangle"/>
          </a:ln>
        </p:spPr>
      </p:cxnSp>
      <p:sp>
        <p:nvSpPr>
          <p:cNvPr id="654" name="TextBox 34"/>
          <p:cNvSpPr txBox="1"/>
          <p:nvPr/>
        </p:nvSpPr>
        <p:spPr>
          <a:xfrm>
            <a:off x="6129869" y="4819879"/>
            <a:ext cx="5926431" cy="584771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5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 algn="ctr">
              <a:defRPr sz="1600">
                <a:latin typeface="+mj-lt"/>
                <a:ea typeface="+mj-ea"/>
                <a:cs typeface="+mj-cs"/>
                <a:sym typeface="Helvetica"/>
              </a:defRPr>
            </a:pPr>
            <a:r>
              <a:rPr dirty="0" err="1"/>
              <a:t>문서함</a:t>
            </a:r>
            <a:r>
              <a:rPr dirty="0"/>
              <a:t> </a:t>
            </a:r>
            <a:r>
              <a:rPr dirty="0" err="1"/>
              <a:t>목록을</a:t>
            </a:r>
            <a:r>
              <a:rPr dirty="0"/>
              <a:t> </a:t>
            </a:r>
            <a:r>
              <a:rPr dirty="0" err="1"/>
              <a:t>엑셀파일로</a:t>
            </a:r>
            <a:r>
              <a:rPr dirty="0"/>
              <a:t> </a:t>
            </a:r>
            <a:r>
              <a:rPr dirty="0" err="1"/>
              <a:t>다운로드</a:t>
            </a:r>
            <a:r>
              <a:rPr dirty="0"/>
              <a:t> 할 수 </a:t>
            </a:r>
            <a:r>
              <a:rPr dirty="0" err="1"/>
              <a:t>있다</a:t>
            </a:r>
            <a:r>
              <a:rPr dirty="0">
                <a:latin typeface="+mn-lt"/>
                <a:ea typeface="+mn-ea"/>
                <a:cs typeface="+mn-cs"/>
                <a:sym typeface="Calibri"/>
              </a:rPr>
              <a:t>.</a:t>
            </a:r>
          </a:p>
          <a:p>
            <a:pPr algn="ctr">
              <a:defRPr sz="1600"/>
            </a:pPr>
            <a:r>
              <a:rPr dirty="0"/>
              <a:t>(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검색</a:t>
            </a:r>
            <a:r>
              <a:rPr dirty="0">
                <a:latin typeface="+mj-lt"/>
                <a:ea typeface="+mj-ea"/>
                <a:cs typeface="+mj-cs"/>
                <a:sym typeface="Helvetica"/>
              </a:rPr>
              <a:t>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조건에</a:t>
            </a:r>
            <a:r>
              <a:rPr dirty="0">
                <a:latin typeface="+mj-lt"/>
                <a:ea typeface="+mj-ea"/>
                <a:cs typeface="+mj-cs"/>
                <a:sym typeface="Helvetica"/>
              </a:rPr>
              <a:t>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따라</a:t>
            </a:r>
            <a:r>
              <a:rPr dirty="0">
                <a:latin typeface="+mj-lt"/>
                <a:ea typeface="+mj-ea"/>
                <a:cs typeface="+mj-cs"/>
                <a:sym typeface="Helvetica"/>
              </a:rPr>
              <a:t>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원하는</a:t>
            </a:r>
            <a:r>
              <a:rPr dirty="0">
                <a:latin typeface="+mj-lt"/>
                <a:ea typeface="+mj-ea"/>
                <a:cs typeface="+mj-cs"/>
                <a:sym typeface="Helvetica"/>
              </a:rPr>
              <a:t>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목록만</a:t>
            </a:r>
            <a:r>
              <a:rPr dirty="0">
                <a:latin typeface="+mj-lt"/>
                <a:ea typeface="+mj-ea"/>
                <a:cs typeface="+mj-cs"/>
                <a:sym typeface="Helvetica"/>
              </a:rPr>
              <a:t>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추출해서</a:t>
            </a:r>
            <a:r>
              <a:rPr dirty="0">
                <a:latin typeface="+mj-lt"/>
                <a:ea typeface="+mj-ea"/>
                <a:cs typeface="+mj-cs"/>
                <a:sym typeface="Helvetica"/>
              </a:rPr>
              <a:t>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다운로드가</a:t>
            </a:r>
            <a:r>
              <a:rPr dirty="0">
                <a:latin typeface="+mj-lt"/>
                <a:ea typeface="+mj-ea"/>
                <a:cs typeface="+mj-cs"/>
                <a:sym typeface="Helvetica"/>
              </a:rPr>
              <a:t>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가능하다</a:t>
            </a:r>
            <a:r>
              <a:rPr dirty="0"/>
              <a:t>)</a:t>
            </a:r>
          </a:p>
        </p:txBody>
      </p:sp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6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905732" y="617796"/>
            <a:ext cx="10380537" cy="54572"/>
          </a:xfrm>
          <a:prstGeom prst="rect">
            <a:avLst/>
          </a:prstGeom>
          <a:ln w="12700">
            <a:miter lim="400000"/>
          </a:ln>
        </p:spPr>
      </p:pic>
      <p:sp>
        <p:nvSpPr>
          <p:cNvPr id="657" name="TextBox 5"/>
          <p:cNvSpPr txBox="1"/>
          <p:nvPr/>
        </p:nvSpPr>
        <p:spPr>
          <a:xfrm>
            <a:off x="1131170" y="154780"/>
            <a:ext cx="4323798" cy="408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2100" b="1">
                <a:latin typeface="+mj-lt"/>
                <a:ea typeface="+mj-ea"/>
                <a:cs typeface="+mj-cs"/>
                <a:sym typeface="Helvetica"/>
              </a:defRPr>
            </a:pPr>
            <a:r>
              <a:t>전자결재</a:t>
            </a:r>
            <a:r>
              <a:rPr>
                <a:latin typeface="+mn-lt"/>
                <a:ea typeface="+mn-ea"/>
                <a:cs typeface="+mn-cs"/>
                <a:sym typeface="Calibri"/>
              </a:rPr>
              <a:t>: </a:t>
            </a:r>
            <a:r>
              <a:t>임시저장</a:t>
            </a:r>
          </a:p>
        </p:txBody>
      </p:sp>
      <p:pic>
        <p:nvPicPr>
          <p:cNvPr id="658" name="그림 7" descr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5849" y="57209"/>
            <a:ext cx="1640418" cy="615157"/>
          </a:xfrm>
          <a:prstGeom prst="rect">
            <a:avLst/>
          </a:prstGeom>
          <a:ln w="12700">
            <a:miter lim="400000"/>
          </a:ln>
        </p:spPr>
      </p:pic>
      <p:pic>
        <p:nvPicPr>
          <p:cNvPr id="659" name="그림 2" descr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729" y="1130181"/>
            <a:ext cx="6672348" cy="3322057"/>
          </a:xfrm>
          <a:prstGeom prst="rect">
            <a:avLst/>
          </a:prstGeom>
          <a:ln>
            <a:solidFill>
              <a:schemeClr val="accent5"/>
            </a:solidFill>
          </a:ln>
        </p:spPr>
      </p:pic>
      <p:sp>
        <p:nvSpPr>
          <p:cNvPr id="661" name="TextBox 9"/>
          <p:cNvSpPr txBox="1"/>
          <p:nvPr/>
        </p:nvSpPr>
        <p:spPr>
          <a:xfrm>
            <a:off x="1461479" y="749307"/>
            <a:ext cx="4965448" cy="346967"/>
          </a:xfrm>
          <a:prstGeom prst="rect">
            <a:avLst/>
          </a:prstGeom>
          <a:ln>
            <a:solidFill>
              <a:schemeClr val="accent5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 algn="ctr">
              <a:defRPr sz="1600">
                <a:latin typeface="+mj-lt"/>
                <a:ea typeface="+mj-ea"/>
                <a:cs typeface="+mj-cs"/>
                <a:sym typeface="Helvetica"/>
              </a:defRPr>
            </a:pPr>
            <a:r>
              <a:rPr dirty="0" err="1"/>
              <a:t>자신이</a:t>
            </a:r>
            <a:r>
              <a:rPr dirty="0"/>
              <a:t> </a:t>
            </a:r>
            <a:r>
              <a:rPr dirty="0" err="1"/>
              <a:t>임시저장한</a:t>
            </a:r>
            <a:r>
              <a:rPr dirty="0"/>
              <a:t> </a:t>
            </a:r>
            <a:r>
              <a:rPr dirty="0" err="1"/>
              <a:t>기안문서의</a:t>
            </a:r>
            <a:r>
              <a:rPr dirty="0"/>
              <a:t> </a:t>
            </a:r>
            <a:r>
              <a:rPr dirty="0" err="1"/>
              <a:t>목록을</a:t>
            </a:r>
            <a:r>
              <a:rPr dirty="0"/>
              <a:t> </a:t>
            </a:r>
            <a:r>
              <a:rPr dirty="0" err="1"/>
              <a:t>조회할</a:t>
            </a:r>
            <a:r>
              <a:rPr dirty="0"/>
              <a:t> 수 </a:t>
            </a:r>
            <a:r>
              <a:rPr dirty="0" err="1"/>
              <a:t>있다</a:t>
            </a:r>
            <a:r>
              <a:rPr dirty="0">
                <a:latin typeface="+mn-lt"/>
                <a:ea typeface="+mn-ea"/>
                <a:cs typeface="+mn-cs"/>
                <a:sym typeface="Calibri"/>
              </a:rPr>
              <a:t>.</a:t>
            </a:r>
          </a:p>
        </p:txBody>
      </p:sp>
      <p:pic>
        <p:nvPicPr>
          <p:cNvPr id="662" name="그림 11" descr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729" y="4692384"/>
            <a:ext cx="5963198" cy="1886232"/>
          </a:xfrm>
          <a:prstGeom prst="rect">
            <a:avLst/>
          </a:prstGeom>
          <a:ln>
            <a:solidFill>
              <a:schemeClr val="accent5"/>
            </a:solidFill>
          </a:ln>
        </p:spPr>
      </p:pic>
      <p:sp>
        <p:nvSpPr>
          <p:cNvPr id="663" name="TextBox 12"/>
          <p:cNvSpPr txBox="1"/>
          <p:nvPr/>
        </p:nvSpPr>
        <p:spPr>
          <a:xfrm>
            <a:off x="6655034" y="5885233"/>
            <a:ext cx="3945476" cy="660042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5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1600">
                <a:latin typeface="+mj-lt"/>
                <a:ea typeface="+mj-ea"/>
                <a:cs typeface="+mj-cs"/>
                <a:sym typeface="Helvetica"/>
              </a:defRPr>
            </a:pPr>
            <a:r>
              <a:rPr dirty="0" err="1"/>
              <a:t>임시저장된</a:t>
            </a:r>
            <a:r>
              <a:rPr dirty="0">
                <a:latin typeface="+mn-lt"/>
                <a:ea typeface="+mn-ea"/>
                <a:cs typeface="+mn-cs"/>
                <a:sym typeface="Calibri"/>
              </a:rPr>
              <a:t> </a:t>
            </a:r>
            <a:r>
              <a:rPr dirty="0" err="1"/>
              <a:t>문서는</a:t>
            </a:r>
            <a:r>
              <a:rPr dirty="0"/>
              <a:t> </a:t>
            </a:r>
            <a:r>
              <a:rPr dirty="0">
                <a:latin typeface="+mn-lt"/>
                <a:ea typeface="+mn-ea"/>
                <a:cs typeface="+mn-cs"/>
                <a:sym typeface="Calibri"/>
              </a:rPr>
              <a:t>30</a:t>
            </a:r>
            <a:r>
              <a:rPr dirty="0"/>
              <a:t>일 뒤 </a:t>
            </a:r>
            <a:r>
              <a:rPr dirty="0" err="1"/>
              <a:t>자동</a:t>
            </a:r>
            <a:r>
              <a:rPr dirty="0"/>
              <a:t> </a:t>
            </a:r>
            <a:r>
              <a:rPr dirty="0" err="1"/>
              <a:t>삭제되며</a:t>
            </a:r>
            <a:r>
              <a:rPr dirty="0"/>
              <a:t> </a:t>
            </a:r>
            <a:r>
              <a:rPr dirty="0" err="1"/>
              <a:t>사용자가</a:t>
            </a:r>
            <a:r>
              <a:rPr dirty="0"/>
              <a:t> </a:t>
            </a:r>
            <a:r>
              <a:rPr dirty="0" err="1"/>
              <a:t>직접</a:t>
            </a:r>
            <a:r>
              <a:rPr dirty="0"/>
              <a:t> </a:t>
            </a:r>
            <a:r>
              <a:rPr dirty="0" err="1"/>
              <a:t>삭제할</a:t>
            </a:r>
            <a:r>
              <a:rPr dirty="0"/>
              <a:t> </a:t>
            </a:r>
            <a:r>
              <a:rPr dirty="0" err="1"/>
              <a:t>수도</a:t>
            </a:r>
            <a:r>
              <a:rPr dirty="0"/>
              <a:t> </a:t>
            </a:r>
            <a:r>
              <a:rPr dirty="0" err="1"/>
              <a:t>있다</a:t>
            </a:r>
            <a:r>
              <a:rPr dirty="0">
                <a:latin typeface="+mn-lt"/>
                <a:ea typeface="+mn-ea"/>
                <a:cs typeface="+mn-cs"/>
                <a:sym typeface="Calibri"/>
              </a:rPr>
              <a:t>.</a:t>
            </a:r>
          </a:p>
        </p:txBody>
      </p:sp>
      <p:sp>
        <p:nvSpPr>
          <p:cNvPr id="664" name="직선 화살표 연결선 17"/>
          <p:cNvSpPr/>
          <p:nvPr/>
        </p:nvSpPr>
        <p:spPr>
          <a:xfrm>
            <a:off x="3709849" y="5179422"/>
            <a:ext cx="2945185" cy="862149"/>
          </a:xfrm>
          <a:prstGeom prst="line">
            <a:avLst/>
          </a:prstGeom>
          <a:ln w="12700">
            <a:solidFill>
              <a:srgbClr val="259E6F"/>
            </a:solidFill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pic>
        <p:nvPicPr>
          <p:cNvPr id="665" name="그림 19" descr="그림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18304" y="1529008"/>
            <a:ext cx="3191322" cy="857372"/>
          </a:xfrm>
          <a:prstGeom prst="rect">
            <a:avLst/>
          </a:prstGeom>
          <a:ln>
            <a:solidFill>
              <a:schemeClr val="accent5"/>
            </a:solidFill>
          </a:ln>
        </p:spPr>
      </p:pic>
      <p:sp>
        <p:nvSpPr>
          <p:cNvPr id="666" name="TextBox 21"/>
          <p:cNvSpPr txBox="1"/>
          <p:nvPr/>
        </p:nvSpPr>
        <p:spPr>
          <a:xfrm>
            <a:off x="6413284" y="2524711"/>
            <a:ext cx="5721536" cy="338550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5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>
              <a:defRPr sz="1600">
                <a:latin typeface="+mj-lt"/>
                <a:ea typeface="+mj-ea"/>
                <a:cs typeface="+mj-cs"/>
                <a:sym typeface="Helvetica"/>
              </a:defRPr>
            </a:pPr>
            <a:r>
              <a:rPr dirty="0"/>
              <a:t>한 </a:t>
            </a:r>
            <a:r>
              <a:rPr dirty="0" err="1"/>
              <a:t>페이지에</a:t>
            </a:r>
            <a:r>
              <a:rPr dirty="0"/>
              <a:t> </a:t>
            </a:r>
            <a:r>
              <a:rPr dirty="0" err="1"/>
              <a:t>보여줄</a:t>
            </a:r>
            <a:r>
              <a:rPr dirty="0"/>
              <a:t> </a:t>
            </a:r>
            <a:r>
              <a:rPr dirty="0" err="1"/>
              <a:t>글의</a:t>
            </a:r>
            <a:r>
              <a:rPr dirty="0"/>
              <a:t> </a:t>
            </a:r>
            <a:r>
              <a:rPr dirty="0" err="1"/>
              <a:t>개수를</a:t>
            </a:r>
            <a:r>
              <a:rPr dirty="0"/>
              <a:t> </a:t>
            </a:r>
            <a:r>
              <a:rPr dirty="0">
                <a:latin typeface="+mn-lt"/>
                <a:ea typeface="+mn-ea"/>
                <a:cs typeface="+mn-cs"/>
                <a:sym typeface="Calibri"/>
              </a:rPr>
              <a:t>10, 30, 50</a:t>
            </a:r>
            <a:r>
              <a:rPr dirty="0"/>
              <a:t>개로 </a:t>
            </a:r>
            <a:r>
              <a:rPr dirty="0" err="1"/>
              <a:t>설정할</a:t>
            </a:r>
            <a:r>
              <a:rPr dirty="0"/>
              <a:t> 수 </a:t>
            </a:r>
            <a:r>
              <a:rPr dirty="0" err="1"/>
              <a:t>있다</a:t>
            </a:r>
            <a:r>
              <a:rPr dirty="0">
                <a:latin typeface="+mn-lt"/>
                <a:ea typeface="+mn-ea"/>
                <a:cs typeface="+mn-cs"/>
                <a:sym typeface="Calibri"/>
              </a:rPr>
              <a:t>.</a:t>
            </a:r>
          </a:p>
        </p:txBody>
      </p:sp>
      <p:sp>
        <p:nvSpPr>
          <p:cNvPr id="667" name="TextBox 23"/>
          <p:cNvSpPr txBox="1"/>
          <p:nvPr/>
        </p:nvSpPr>
        <p:spPr>
          <a:xfrm>
            <a:off x="6413286" y="3080960"/>
            <a:ext cx="5721534" cy="338550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5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>
              <a:defRPr sz="1600">
                <a:latin typeface="+mj-lt"/>
                <a:ea typeface="+mj-ea"/>
                <a:cs typeface="+mj-cs"/>
                <a:sym typeface="Helvetica"/>
              </a:defRPr>
            </a:pPr>
            <a:r>
              <a:t>작성일 기준으로 최신 순</a:t>
            </a:r>
            <a:r>
              <a:rPr>
                <a:latin typeface="+mn-lt"/>
                <a:ea typeface="+mn-ea"/>
                <a:cs typeface="+mn-cs"/>
                <a:sym typeface="Calibri"/>
              </a:rPr>
              <a:t>, </a:t>
            </a:r>
            <a:r>
              <a:t>오래된 순 정렬하여 조회할 수 있다</a:t>
            </a:r>
            <a:r>
              <a:rPr>
                <a:latin typeface="+mn-lt"/>
                <a:ea typeface="+mn-ea"/>
                <a:cs typeface="+mn-cs"/>
                <a:sym typeface="Calibri"/>
              </a:rPr>
              <a:t>.</a:t>
            </a:r>
          </a:p>
        </p:txBody>
      </p:sp>
      <p:sp>
        <p:nvSpPr>
          <p:cNvPr id="668" name="TextBox 25"/>
          <p:cNvSpPr txBox="1"/>
          <p:nvPr/>
        </p:nvSpPr>
        <p:spPr>
          <a:xfrm>
            <a:off x="7608537" y="3632043"/>
            <a:ext cx="4526283" cy="338550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5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>
              <a:defRPr sz="1600">
                <a:latin typeface="+mj-lt"/>
                <a:ea typeface="+mj-ea"/>
                <a:cs typeface="+mj-cs"/>
                <a:sym typeface="Helvetica"/>
              </a:defRPr>
            </a:pPr>
            <a:r>
              <a:t>문서번호</a:t>
            </a:r>
            <a:r>
              <a:rPr>
                <a:latin typeface="+mn-lt"/>
                <a:ea typeface="+mn-ea"/>
                <a:cs typeface="+mn-cs"/>
                <a:sym typeface="Calibri"/>
              </a:rPr>
              <a:t>, </a:t>
            </a:r>
            <a:r>
              <a:t>제목</a:t>
            </a:r>
            <a:r>
              <a:rPr>
                <a:latin typeface="+mn-lt"/>
                <a:ea typeface="+mn-ea"/>
                <a:cs typeface="+mn-cs"/>
                <a:sym typeface="Calibri"/>
              </a:rPr>
              <a:t>, </a:t>
            </a:r>
            <a:r>
              <a:t>내용으로 문서를 검색할 수 있다</a:t>
            </a:r>
            <a:r>
              <a:rPr>
                <a:latin typeface="+mn-lt"/>
                <a:ea typeface="+mn-ea"/>
                <a:cs typeface="+mn-cs"/>
                <a:sym typeface="Calibri"/>
              </a:rPr>
              <a:t>.</a:t>
            </a:r>
          </a:p>
        </p:txBody>
      </p:sp>
      <p:sp>
        <p:nvSpPr>
          <p:cNvPr id="669" name="연결선: 꺾임 27"/>
          <p:cNvSpPr/>
          <p:nvPr/>
        </p:nvSpPr>
        <p:spPr>
          <a:xfrm rot="10800000" flipV="1">
            <a:off x="6184689" y="1957694"/>
            <a:ext cx="1633616" cy="7960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18577" y="21600"/>
                </a:lnTo>
              </a:path>
            </a:pathLst>
          </a:custGeom>
          <a:ln w="12700">
            <a:solidFill>
              <a:srgbClr val="259E6F"/>
            </a:solidFill>
            <a:tailEnd type="triangle"/>
          </a:ln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670" name="연결선: 꺾임 29"/>
          <p:cNvSpPr/>
          <p:nvPr/>
        </p:nvSpPr>
        <p:spPr>
          <a:xfrm rot="16200000" flipH="1">
            <a:off x="6019984" y="2854104"/>
            <a:ext cx="558581" cy="2280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ln w="12700">
            <a:solidFill>
              <a:srgbClr val="259E6F"/>
            </a:solidFill>
            <a:tailEnd type="triangle"/>
          </a:ln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671" name="연결선: 꺾임 31"/>
          <p:cNvSpPr/>
          <p:nvPr/>
        </p:nvSpPr>
        <p:spPr>
          <a:xfrm>
            <a:off x="6184979" y="3194255"/>
            <a:ext cx="1423560" cy="6070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" y="0"/>
                </a:moveTo>
                <a:lnTo>
                  <a:pt x="0" y="0"/>
                </a:lnTo>
                <a:lnTo>
                  <a:pt x="0" y="21600"/>
                </a:lnTo>
                <a:lnTo>
                  <a:pt x="21600" y="21600"/>
                </a:lnTo>
              </a:path>
            </a:pathLst>
          </a:custGeom>
          <a:ln w="12700">
            <a:solidFill>
              <a:srgbClr val="259E6F"/>
            </a:solidFill>
            <a:tailEnd type="triangle"/>
          </a:ln>
        </p:spPr>
        <p:txBody>
          <a:bodyPr lIns="0" tIns="0" rIns="0" bIns="0" anchor="ctr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3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905732" y="617796"/>
            <a:ext cx="10380537" cy="54572"/>
          </a:xfrm>
          <a:prstGeom prst="rect">
            <a:avLst/>
          </a:prstGeom>
          <a:ln w="12700">
            <a:miter lim="400000"/>
          </a:ln>
        </p:spPr>
      </p:pic>
      <p:sp>
        <p:nvSpPr>
          <p:cNvPr id="674" name="TextBox 5"/>
          <p:cNvSpPr txBox="1"/>
          <p:nvPr/>
        </p:nvSpPr>
        <p:spPr>
          <a:xfrm>
            <a:off x="1131170" y="154780"/>
            <a:ext cx="4323798" cy="4276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2100" b="1">
                <a:latin typeface="+mj-lt"/>
                <a:ea typeface="+mj-ea"/>
                <a:cs typeface="+mj-cs"/>
                <a:sym typeface="Helvetica"/>
              </a:defRPr>
            </a:pPr>
            <a:r>
              <a:t>전자결재</a:t>
            </a:r>
            <a:r>
              <a:rPr>
                <a:latin typeface="+mn-lt"/>
                <a:ea typeface="+mn-ea"/>
                <a:cs typeface="+mn-cs"/>
                <a:sym typeface="Calibri"/>
              </a:rPr>
              <a:t>: </a:t>
            </a:r>
            <a:r>
              <a:t>임시저장 </a:t>
            </a:r>
            <a:r>
              <a:rPr>
                <a:latin typeface="+mn-lt"/>
                <a:ea typeface="+mn-ea"/>
                <a:cs typeface="+mn-cs"/>
                <a:sym typeface="Calibri"/>
              </a:rPr>
              <a:t>- </a:t>
            </a:r>
            <a:r>
              <a:t>재상신</a:t>
            </a:r>
          </a:p>
        </p:txBody>
      </p:sp>
      <p:pic>
        <p:nvPicPr>
          <p:cNvPr id="675" name="그림 7" descr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5849" y="57209"/>
            <a:ext cx="1640418" cy="615157"/>
          </a:xfrm>
          <a:prstGeom prst="rect">
            <a:avLst/>
          </a:prstGeom>
          <a:ln w="12700">
            <a:miter lim="400000"/>
          </a:ln>
        </p:spPr>
      </p:pic>
      <p:pic>
        <p:nvPicPr>
          <p:cNvPr id="676" name="그림 2" descr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610" y="803365"/>
            <a:ext cx="5608638" cy="3540036"/>
          </a:xfrm>
          <a:prstGeom prst="rect">
            <a:avLst/>
          </a:prstGeom>
          <a:ln>
            <a:solidFill>
              <a:schemeClr val="accent5"/>
            </a:solidFill>
          </a:ln>
        </p:spPr>
      </p:pic>
      <p:pic>
        <p:nvPicPr>
          <p:cNvPr id="677" name="그림 13" descr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93979" y="803365"/>
            <a:ext cx="5132757" cy="5087985"/>
          </a:xfrm>
          <a:prstGeom prst="rect">
            <a:avLst/>
          </a:prstGeom>
          <a:ln>
            <a:solidFill>
              <a:schemeClr val="accent5"/>
            </a:solidFill>
          </a:ln>
        </p:spPr>
      </p:pic>
      <p:sp>
        <p:nvSpPr>
          <p:cNvPr id="678" name="타원 15"/>
          <p:cNvSpPr/>
          <p:nvPr/>
        </p:nvSpPr>
        <p:spPr>
          <a:xfrm>
            <a:off x="378823" y="855615"/>
            <a:ext cx="526910" cy="189415"/>
          </a:xfrm>
          <a:prstGeom prst="ellipse">
            <a:avLst/>
          </a:prstGeom>
          <a:ln w="19050">
            <a:solidFill>
              <a:schemeClr val="accent5"/>
            </a:solidFill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79" name="직선 화살표 연결선 17"/>
          <p:cNvSpPr/>
          <p:nvPr/>
        </p:nvSpPr>
        <p:spPr>
          <a:xfrm>
            <a:off x="905730" y="953588"/>
            <a:ext cx="5081731" cy="279366"/>
          </a:xfrm>
          <a:prstGeom prst="line">
            <a:avLst/>
          </a:prstGeom>
          <a:ln w="12700">
            <a:solidFill>
              <a:srgbClr val="259E6F"/>
            </a:solidFill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680" name="TextBox 18"/>
          <p:cNvSpPr txBox="1"/>
          <p:nvPr/>
        </p:nvSpPr>
        <p:spPr>
          <a:xfrm>
            <a:off x="1253541" y="4787951"/>
            <a:ext cx="3945478" cy="915570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5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defRPr sz="1600">
                <a:latin typeface="+mj-lt"/>
                <a:ea typeface="+mj-ea"/>
                <a:cs typeface="+mj-cs"/>
                <a:sym typeface="Helvetica"/>
              </a:defRPr>
            </a:pPr>
            <a:r>
              <a:t>재상신 버튼을 클릭하면 임시저장된</a:t>
            </a:r>
            <a:r>
              <a:rPr>
                <a:latin typeface="+mn-lt"/>
                <a:ea typeface="+mn-ea"/>
                <a:cs typeface="+mn-cs"/>
                <a:sym typeface="Calibri"/>
              </a:rPr>
              <a:t> </a:t>
            </a:r>
          </a:p>
          <a:p>
            <a:pPr algn="ctr">
              <a:defRPr sz="1600">
                <a:latin typeface="+mj-lt"/>
                <a:ea typeface="+mj-ea"/>
                <a:cs typeface="+mj-cs"/>
                <a:sym typeface="Helvetica"/>
              </a:defRPr>
            </a:pPr>
            <a:r>
              <a:t>내용을 이어서 다시 작성할 수 있고 </a:t>
            </a:r>
          </a:p>
          <a:p>
            <a:pPr algn="ctr">
              <a:defRPr sz="1600">
                <a:latin typeface="+mj-lt"/>
                <a:ea typeface="+mj-ea"/>
                <a:cs typeface="+mj-cs"/>
                <a:sym typeface="Helvetica"/>
              </a:defRPr>
            </a:pPr>
            <a:r>
              <a:t>또 다시 임시저장을 할 수도 있다</a:t>
            </a:r>
            <a:r>
              <a:rPr>
                <a:latin typeface="+mn-lt"/>
                <a:ea typeface="+mn-ea"/>
                <a:cs typeface="+mn-cs"/>
                <a:sym typeface="Calibri"/>
              </a:rPr>
              <a:t>.</a:t>
            </a:r>
          </a:p>
        </p:txBody>
      </p:sp>
      <p:sp>
        <p:nvSpPr>
          <p:cNvPr id="681" name="타원 20"/>
          <p:cNvSpPr/>
          <p:nvPr/>
        </p:nvSpPr>
        <p:spPr>
          <a:xfrm>
            <a:off x="10711543" y="3076301"/>
            <a:ext cx="306981" cy="202477"/>
          </a:xfrm>
          <a:prstGeom prst="ellipse">
            <a:avLst/>
          </a:prstGeom>
          <a:ln w="19050">
            <a:solidFill>
              <a:schemeClr val="accent5"/>
            </a:solidFill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82" name="타원 21"/>
          <p:cNvSpPr/>
          <p:nvPr/>
        </p:nvSpPr>
        <p:spPr>
          <a:xfrm>
            <a:off x="8765177" y="5682343"/>
            <a:ext cx="228603" cy="163289"/>
          </a:xfrm>
          <a:prstGeom prst="ellipse">
            <a:avLst/>
          </a:prstGeom>
          <a:ln w="19050">
            <a:solidFill>
              <a:schemeClr val="accent5"/>
            </a:solidFill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83" name="직선 화살표 연결선 23"/>
          <p:cNvSpPr/>
          <p:nvPr/>
        </p:nvSpPr>
        <p:spPr>
          <a:xfrm flipV="1">
            <a:off x="5199017" y="3187336"/>
            <a:ext cx="5512527" cy="2007090"/>
          </a:xfrm>
          <a:prstGeom prst="line">
            <a:avLst/>
          </a:prstGeom>
          <a:ln w="12700">
            <a:solidFill>
              <a:schemeClr val="accent5"/>
            </a:solidFill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684" name="직선 화살표 연결선 25"/>
          <p:cNvSpPr/>
          <p:nvPr/>
        </p:nvSpPr>
        <p:spPr>
          <a:xfrm>
            <a:off x="5199017" y="5194422"/>
            <a:ext cx="3566160" cy="569565"/>
          </a:xfrm>
          <a:prstGeom prst="line">
            <a:avLst/>
          </a:prstGeom>
          <a:ln w="12700">
            <a:solidFill>
              <a:srgbClr val="259E6F"/>
            </a:solidFill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905732" y="617796"/>
            <a:ext cx="10380537" cy="54572"/>
          </a:xfrm>
          <a:prstGeom prst="rect">
            <a:avLst/>
          </a:prstGeom>
          <a:ln w="12700">
            <a:miter lim="400000"/>
          </a:ln>
        </p:spPr>
      </p:pic>
      <p:sp>
        <p:nvSpPr>
          <p:cNvPr id="687" name="TextBox 5"/>
          <p:cNvSpPr txBox="1"/>
          <p:nvPr/>
        </p:nvSpPr>
        <p:spPr>
          <a:xfrm>
            <a:off x="1131170" y="154780"/>
            <a:ext cx="4323798" cy="4276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2100" b="1">
                <a:latin typeface="+mj-lt"/>
                <a:ea typeface="+mj-ea"/>
                <a:cs typeface="+mj-cs"/>
                <a:sym typeface="Helvetica"/>
              </a:defRPr>
            </a:pPr>
            <a:r>
              <a:t>전자결재</a:t>
            </a:r>
            <a:r>
              <a:rPr>
                <a:latin typeface="+mn-lt"/>
                <a:ea typeface="+mn-ea"/>
                <a:cs typeface="+mn-cs"/>
                <a:sym typeface="Calibri"/>
              </a:rPr>
              <a:t>: </a:t>
            </a:r>
            <a:r>
              <a:t>부서 문서함</a:t>
            </a:r>
          </a:p>
        </p:txBody>
      </p:sp>
      <p:pic>
        <p:nvPicPr>
          <p:cNvPr id="688" name="그림 7" descr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5849" y="57209"/>
            <a:ext cx="1640418" cy="615157"/>
          </a:xfrm>
          <a:prstGeom prst="rect">
            <a:avLst/>
          </a:prstGeom>
          <a:ln w="12700">
            <a:miter lim="400000"/>
          </a:ln>
        </p:spPr>
      </p:pic>
      <p:pic>
        <p:nvPicPr>
          <p:cNvPr id="689" name="그림 2" descr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857" y="997820"/>
            <a:ext cx="6315636" cy="3501739"/>
          </a:xfrm>
          <a:prstGeom prst="rect">
            <a:avLst/>
          </a:prstGeom>
          <a:ln>
            <a:solidFill>
              <a:schemeClr val="accent5"/>
            </a:solidFill>
          </a:ln>
        </p:spPr>
      </p:pic>
      <p:sp>
        <p:nvSpPr>
          <p:cNvPr id="690" name="TextBox 8"/>
          <p:cNvSpPr txBox="1"/>
          <p:nvPr/>
        </p:nvSpPr>
        <p:spPr>
          <a:xfrm>
            <a:off x="1116875" y="1061600"/>
            <a:ext cx="4154481" cy="615196"/>
          </a:xfrm>
          <a:prstGeom prst="rect">
            <a:avLst/>
          </a:prstGeom>
          <a:ln w="12700">
            <a:solidFill>
              <a:schemeClr val="accent5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defRPr sz="1600">
                <a:latin typeface="+mj-lt"/>
                <a:ea typeface="+mj-ea"/>
                <a:cs typeface="+mj-cs"/>
                <a:sym typeface="Helvetica"/>
              </a:defRPr>
            </a:pPr>
            <a:r>
              <a:t>자신이 속한 부서에서 상신된 기안 중 결재 상태가 종결된 문서의 목록을 조회할 수 있다</a:t>
            </a:r>
            <a:r>
              <a:rPr>
                <a:latin typeface="+mn-lt"/>
                <a:ea typeface="+mn-ea"/>
                <a:cs typeface="+mn-cs"/>
                <a:sym typeface="Calibri"/>
              </a:rPr>
              <a:t>.</a:t>
            </a:r>
          </a:p>
        </p:txBody>
      </p:sp>
      <p:sp>
        <p:nvSpPr>
          <p:cNvPr id="691" name="타원 10"/>
          <p:cNvSpPr/>
          <p:nvPr/>
        </p:nvSpPr>
        <p:spPr>
          <a:xfrm>
            <a:off x="574765" y="1628201"/>
            <a:ext cx="457203" cy="161279"/>
          </a:xfrm>
          <a:prstGeom prst="ellipse">
            <a:avLst/>
          </a:prstGeom>
          <a:ln w="19050">
            <a:solidFill>
              <a:schemeClr val="accent5"/>
            </a:solidFill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692" name="그림 12" descr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3310" y="1730443"/>
            <a:ext cx="4298835" cy="1856178"/>
          </a:xfrm>
          <a:prstGeom prst="rect">
            <a:avLst/>
          </a:prstGeom>
          <a:ln>
            <a:solidFill>
              <a:schemeClr val="accent5"/>
            </a:solidFill>
          </a:ln>
        </p:spPr>
      </p:pic>
      <p:sp>
        <p:nvSpPr>
          <p:cNvPr id="693" name="직선 화살표 연결선 14"/>
          <p:cNvSpPr/>
          <p:nvPr/>
        </p:nvSpPr>
        <p:spPr>
          <a:xfrm>
            <a:off x="1031964" y="1708840"/>
            <a:ext cx="6371348" cy="588447"/>
          </a:xfrm>
          <a:prstGeom prst="line">
            <a:avLst/>
          </a:prstGeom>
          <a:ln w="12700">
            <a:solidFill>
              <a:srgbClr val="259E6F"/>
            </a:solidFill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694" name="TextBox 15"/>
          <p:cNvSpPr txBox="1"/>
          <p:nvPr/>
        </p:nvSpPr>
        <p:spPr>
          <a:xfrm>
            <a:off x="7540807" y="3755897"/>
            <a:ext cx="4154483" cy="359667"/>
          </a:xfrm>
          <a:prstGeom prst="rect">
            <a:avLst/>
          </a:prstGeom>
          <a:ln w="12700">
            <a:solidFill>
              <a:schemeClr val="accent5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defRPr sz="1600">
                <a:latin typeface="+mj-lt"/>
                <a:ea typeface="+mj-ea"/>
                <a:cs typeface="+mj-cs"/>
                <a:sym typeface="Helvetica"/>
              </a:defRPr>
            </a:pPr>
            <a:r>
              <a:t>목록을 엑셀파일로 다운로드 받을 수 있다</a:t>
            </a:r>
            <a:r>
              <a:rPr>
                <a:latin typeface="+mn-lt"/>
                <a:ea typeface="+mn-ea"/>
                <a:cs typeface="+mn-cs"/>
                <a:sym typeface="Calibri"/>
              </a:rPr>
              <a:t>.</a:t>
            </a:r>
          </a:p>
        </p:txBody>
      </p:sp>
      <p:pic>
        <p:nvPicPr>
          <p:cNvPr id="695" name="그림 19" descr="그림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13480" y="4227133"/>
            <a:ext cx="3191322" cy="857372"/>
          </a:xfrm>
          <a:prstGeom prst="rect">
            <a:avLst/>
          </a:prstGeom>
          <a:ln>
            <a:solidFill>
              <a:schemeClr val="accent5"/>
            </a:solidFill>
          </a:ln>
        </p:spPr>
      </p:pic>
      <p:sp>
        <p:nvSpPr>
          <p:cNvPr id="696" name="TextBox 21"/>
          <p:cNvSpPr txBox="1"/>
          <p:nvPr/>
        </p:nvSpPr>
        <p:spPr>
          <a:xfrm>
            <a:off x="2908461" y="5212646"/>
            <a:ext cx="5702925" cy="338550"/>
          </a:xfrm>
          <a:prstGeom prst="rect">
            <a:avLst/>
          </a:prstGeom>
          <a:ln w="12700">
            <a:solidFill>
              <a:schemeClr val="accent5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 algn="ctr">
              <a:defRPr sz="1600">
                <a:latin typeface="+mj-lt"/>
                <a:ea typeface="+mj-ea"/>
                <a:cs typeface="+mj-cs"/>
                <a:sym typeface="Helvetica"/>
              </a:defRPr>
            </a:pPr>
            <a:r>
              <a:t>한 페이지에 보여줄 글의 개수를 </a:t>
            </a:r>
            <a:r>
              <a:rPr>
                <a:latin typeface="+mn-lt"/>
                <a:ea typeface="+mn-ea"/>
                <a:cs typeface="+mn-cs"/>
                <a:sym typeface="Calibri"/>
              </a:rPr>
              <a:t>10, 30, 50</a:t>
            </a:r>
            <a:r>
              <a:t>개로 설정할 수 있다</a:t>
            </a:r>
            <a:r>
              <a:rPr>
                <a:latin typeface="+mn-lt"/>
                <a:ea typeface="+mn-ea"/>
                <a:cs typeface="+mn-cs"/>
                <a:sym typeface="Calibri"/>
              </a:rPr>
              <a:t>.</a:t>
            </a:r>
          </a:p>
        </p:txBody>
      </p:sp>
      <p:sp>
        <p:nvSpPr>
          <p:cNvPr id="697" name="TextBox 23"/>
          <p:cNvSpPr txBox="1"/>
          <p:nvPr/>
        </p:nvSpPr>
        <p:spPr>
          <a:xfrm>
            <a:off x="2908462" y="5776252"/>
            <a:ext cx="5702924" cy="338550"/>
          </a:xfrm>
          <a:prstGeom prst="rect">
            <a:avLst/>
          </a:prstGeom>
          <a:ln w="12700">
            <a:solidFill>
              <a:schemeClr val="accent5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 algn="ctr">
              <a:defRPr sz="1600">
                <a:latin typeface="+mj-lt"/>
                <a:ea typeface="+mj-ea"/>
                <a:cs typeface="+mj-cs"/>
                <a:sym typeface="Helvetica"/>
              </a:defRPr>
            </a:pPr>
            <a:r>
              <a:t>작성일 기준으로 최신 순</a:t>
            </a:r>
            <a:r>
              <a:rPr>
                <a:latin typeface="+mn-lt"/>
                <a:ea typeface="+mn-ea"/>
                <a:cs typeface="+mn-cs"/>
                <a:sym typeface="Calibri"/>
              </a:rPr>
              <a:t>, </a:t>
            </a:r>
            <a:r>
              <a:t>오래된 순 정렬하여 조회할 수 있다</a:t>
            </a:r>
            <a:r>
              <a:rPr>
                <a:latin typeface="+mn-lt"/>
                <a:ea typeface="+mn-ea"/>
                <a:cs typeface="+mn-cs"/>
                <a:sym typeface="Calibri"/>
              </a:rPr>
              <a:t>.</a:t>
            </a:r>
          </a:p>
        </p:txBody>
      </p:sp>
      <p:sp>
        <p:nvSpPr>
          <p:cNvPr id="698" name="TextBox 25"/>
          <p:cNvSpPr txBox="1"/>
          <p:nvPr/>
        </p:nvSpPr>
        <p:spPr>
          <a:xfrm>
            <a:off x="3641328" y="6327838"/>
            <a:ext cx="4970059" cy="359667"/>
          </a:xfrm>
          <a:prstGeom prst="rect">
            <a:avLst/>
          </a:prstGeom>
          <a:ln w="12700">
            <a:solidFill>
              <a:schemeClr val="accent5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defRPr sz="1600">
                <a:latin typeface="+mj-lt"/>
                <a:ea typeface="+mj-ea"/>
                <a:cs typeface="+mj-cs"/>
                <a:sym typeface="Helvetica"/>
              </a:defRPr>
            </a:pPr>
            <a:r>
              <a:t>문서번호</a:t>
            </a:r>
            <a:r>
              <a:rPr>
                <a:latin typeface="+mn-lt"/>
                <a:ea typeface="+mn-ea"/>
                <a:cs typeface="+mn-cs"/>
                <a:sym typeface="Calibri"/>
              </a:rPr>
              <a:t>, </a:t>
            </a:r>
            <a:r>
              <a:t>제목</a:t>
            </a:r>
            <a:r>
              <a:rPr>
                <a:latin typeface="+mn-lt"/>
                <a:ea typeface="+mn-ea"/>
                <a:cs typeface="+mn-cs"/>
                <a:sym typeface="Calibri"/>
              </a:rPr>
              <a:t>, </a:t>
            </a:r>
            <a:r>
              <a:t>내용</a:t>
            </a:r>
            <a:r>
              <a:rPr>
                <a:latin typeface="+mn-lt"/>
                <a:ea typeface="+mn-ea"/>
                <a:cs typeface="+mn-cs"/>
                <a:sym typeface="Calibri"/>
              </a:rPr>
              <a:t>, </a:t>
            </a:r>
            <a:r>
              <a:t>기안자로 문서를 검색할 수 있다</a:t>
            </a:r>
            <a:r>
              <a:rPr>
                <a:latin typeface="+mn-lt"/>
                <a:ea typeface="+mn-ea"/>
                <a:cs typeface="+mn-cs"/>
                <a:sym typeface="Calibri"/>
              </a:rPr>
              <a:t>.</a:t>
            </a:r>
          </a:p>
        </p:txBody>
      </p:sp>
      <p:sp>
        <p:nvSpPr>
          <p:cNvPr id="699" name="연결선: 꺾임 26"/>
          <p:cNvSpPr/>
          <p:nvPr/>
        </p:nvSpPr>
        <p:spPr>
          <a:xfrm rot="10800000" flipV="1">
            <a:off x="2679864" y="4655818"/>
            <a:ext cx="1633618" cy="7311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18577" y="21600"/>
                </a:lnTo>
              </a:path>
            </a:pathLst>
          </a:custGeom>
          <a:ln w="12700">
            <a:solidFill>
              <a:srgbClr val="259E6F"/>
            </a:solidFill>
            <a:tailEnd type="triangle"/>
          </a:ln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700" name="연결선: 꺾임 27"/>
          <p:cNvSpPr/>
          <p:nvPr/>
        </p:nvSpPr>
        <p:spPr>
          <a:xfrm rot="16200000" flipH="1">
            <a:off x="2515161" y="5547200"/>
            <a:ext cx="558581" cy="2280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ln w="12700">
            <a:solidFill>
              <a:srgbClr val="259E6F"/>
            </a:solidFill>
            <a:tailEnd type="triangle"/>
          </a:ln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701" name="연결선: 꺾임 28"/>
          <p:cNvSpPr/>
          <p:nvPr/>
        </p:nvSpPr>
        <p:spPr>
          <a:xfrm>
            <a:off x="2680440" y="5943198"/>
            <a:ext cx="979717" cy="5562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</a:path>
            </a:pathLst>
          </a:custGeom>
          <a:ln w="12700">
            <a:solidFill>
              <a:srgbClr val="259E6F"/>
            </a:solidFill>
            <a:tailEnd type="triangle"/>
          </a:ln>
        </p:spPr>
        <p:txBody>
          <a:bodyPr lIns="0" tIns="0" rIns="0" bIns="0" anchor="ctr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3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905732" y="617796"/>
            <a:ext cx="10380537" cy="54572"/>
          </a:xfrm>
          <a:prstGeom prst="rect">
            <a:avLst/>
          </a:prstGeom>
          <a:ln w="12700">
            <a:miter lim="400000"/>
          </a:ln>
        </p:spPr>
      </p:pic>
      <p:sp>
        <p:nvSpPr>
          <p:cNvPr id="704" name="TextBox 5"/>
          <p:cNvSpPr txBox="1"/>
          <p:nvPr/>
        </p:nvSpPr>
        <p:spPr>
          <a:xfrm>
            <a:off x="1131170" y="154780"/>
            <a:ext cx="4323798" cy="4276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2100" b="1">
                <a:latin typeface="+mj-lt"/>
                <a:ea typeface="+mj-ea"/>
                <a:cs typeface="+mj-cs"/>
                <a:sym typeface="Helvetica"/>
              </a:defRPr>
            </a:pPr>
            <a:r>
              <a:t>전자결재</a:t>
            </a:r>
            <a:r>
              <a:rPr>
                <a:latin typeface="+mn-lt"/>
                <a:ea typeface="+mn-ea"/>
                <a:cs typeface="+mn-cs"/>
                <a:sym typeface="Calibri"/>
              </a:rPr>
              <a:t>: </a:t>
            </a:r>
            <a:r>
              <a:t>환경설정 </a:t>
            </a:r>
            <a:r>
              <a:rPr>
                <a:latin typeface="+mn-lt"/>
                <a:ea typeface="+mn-ea"/>
                <a:cs typeface="+mn-cs"/>
                <a:sym typeface="Calibri"/>
              </a:rPr>
              <a:t>– </a:t>
            </a:r>
            <a:r>
              <a:t>결재라인 설정</a:t>
            </a:r>
          </a:p>
        </p:txBody>
      </p:sp>
      <p:pic>
        <p:nvPicPr>
          <p:cNvPr id="705" name="그림 7" descr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5849" y="57209"/>
            <a:ext cx="1640418" cy="615157"/>
          </a:xfrm>
          <a:prstGeom prst="rect">
            <a:avLst/>
          </a:prstGeom>
          <a:ln w="12700">
            <a:miter lim="400000"/>
          </a:ln>
        </p:spPr>
      </p:pic>
      <p:pic>
        <p:nvPicPr>
          <p:cNvPr id="706" name="그림 2" descr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923" y="1228815"/>
            <a:ext cx="4900372" cy="1951960"/>
          </a:xfrm>
          <a:prstGeom prst="rect">
            <a:avLst/>
          </a:prstGeom>
          <a:ln>
            <a:solidFill>
              <a:schemeClr val="accent5"/>
            </a:solidFill>
          </a:ln>
        </p:spPr>
      </p:pic>
      <p:pic>
        <p:nvPicPr>
          <p:cNvPr id="707" name="그림 9" descr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7332" y="773104"/>
            <a:ext cx="3513393" cy="2492552"/>
          </a:xfrm>
          <a:prstGeom prst="rect">
            <a:avLst/>
          </a:prstGeom>
          <a:ln>
            <a:solidFill>
              <a:schemeClr val="accent5"/>
            </a:solidFill>
          </a:ln>
        </p:spPr>
      </p:pic>
      <p:pic>
        <p:nvPicPr>
          <p:cNvPr id="708" name="그림 11" descr="그림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28320" y="854115"/>
            <a:ext cx="3739442" cy="1165267"/>
          </a:xfrm>
          <a:prstGeom prst="rect">
            <a:avLst/>
          </a:prstGeom>
          <a:ln>
            <a:solidFill>
              <a:schemeClr val="accent5"/>
            </a:solidFill>
          </a:ln>
        </p:spPr>
      </p:pic>
      <p:pic>
        <p:nvPicPr>
          <p:cNvPr id="709" name="그림 15" descr="그림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98926" y="2230285"/>
            <a:ext cx="2798231" cy="1773415"/>
          </a:xfrm>
          <a:prstGeom prst="rect">
            <a:avLst/>
          </a:prstGeom>
          <a:ln>
            <a:solidFill>
              <a:schemeClr val="accent5"/>
            </a:solidFill>
          </a:ln>
        </p:spPr>
      </p:pic>
      <p:pic>
        <p:nvPicPr>
          <p:cNvPr id="710" name="그림 17" descr="그림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41344" y="4214607"/>
            <a:ext cx="3513395" cy="2540061"/>
          </a:xfrm>
          <a:prstGeom prst="rect">
            <a:avLst/>
          </a:prstGeom>
          <a:ln>
            <a:solidFill>
              <a:schemeClr val="accent5"/>
            </a:solidFill>
          </a:ln>
        </p:spPr>
      </p:pic>
      <p:pic>
        <p:nvPicPr>
          <p:cNvPr id="711" name="그림 19" descr="그림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74372" y="4005202"/>
            <a:ext cx="3513393" cy="2753620"/>
          </a:xfrm>
          <a:prstGeom prst="rect">
            <a:avLst/>
          </a:prstGeom>
          <a:ln>
            <a:solidFill>
              <a:schemeClr val="accent5"/>
            </a:solidFill>
          </a:ln>
        </p:spPr>
      </p:pic>
      <p:pic>
        <p:nvPicPr>
          <p:cNvPr id="712" name="그림 21" descr="그림 2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5563" y="4451844"/>
            <a:ext cx="3851205" cy="1874001"/>
          </a:xfrm>
          <a:prstGeom prst="rect">
            <a:avLst/>
          </a:prstGeom>
          <a:ln>
            <a:solidFill>
              <a:schemeClr val="accent5"/>
            </a:solidFill>
          </a:ln>
        </p:spPr>
      </p:pic>
      <p:sp>
        <p:nvSpPr>
          <p:cNvPr id="713" name="TextBox 22"/>
          <p:cNvSpPr txBox="1"/>
          <p:nvPr/>
        </p:nvSpPr>
        <p:spPr>
          <a:xfrm>
            <a:off x="905732" y="1469154"/>
            <a:ext cx="3579222" cy="359668"/>
          </a:xfrm>
          <a:prstGeom prst="rect">
            <a:avLst/>
          </a:prstGeom>
          <a:ln w="12700">
            <a:solidFill>
              <a:schemeClr val="accent5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defRPr sz="1600">
                <a:latin typeface="+mj-lt"/>
                <a:ea typeface="+mj-ea"/>
                <a:cs typeface="+mj-cs"/>
                <a:sym typeface="Helvetica"/>
              </a:defRPr>
            </a:pPr>
            <a:r>
              <a:t>자주 쓰는 결재라인을 저장할 수 있다</a:t>
            </a:r>
            <a:r>
              <a:rPr>
                <a:latin typeface="+mn-lt"/>
                <a:ea typeface="+mn-ea"/>
                <a:cs typeface="+mn-cs"/>
                <a:sym typeface="Calibri"/>
              </a:rPr>
              <a:t>.</a:t>
            </a:r>
          </a:p>
        </p:txBody>
      </p:sp>
      <p:sp>
        <p:nvSpPr>
          <p:cNvPr id="714" name="TextBox 23"/>
          <p:cNvSpPr txBox="1"/>
          <p:nvPr/>
        </p:nvSpPr>
        <p:spPr>
          <a:xfrm>
            <a:off x="9353005" y="5836861"/>
            <a:ext cx="2123209" cy="660042"/>
          </a:xfrm>
          <a:prstGeom prst="rect">
            <a:avLst/>
          </a:prstGeom>
          <a:ln w="12700">
            <a:solidFill>
              <a:schemeClr val="accent5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defRPr sz="1600"/>
            </a:pPr>
            <a:r>
              <a:t>1.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저장된 결재라인을</a:t>
            </a:r>
          </a:p>
          <a:p>
            <a:pPr algn="ctr">
              <a:defRPr sz="1600">
                <a:latin typeface="+mj-lt"/>
                <a:ea typeface="+mj-ea"/>
                <a:cs typeface="+mj-cs"/>
                <a:sym typeface="Helvetica"/>
              </a:defRPr>
            </a:pPr>
            <a:r>
              <a:t>수정할 수 있다</a:t>
            </a:r>
            <a:r>
              <a:rPr>
                <a:latin typeface="+mn-lt"/>
                <a:ea typeface="+mn-ea"/>
                <a:cs typeface="+mn-cs"/>
                <a:sym typeface="Calibri"/>
              </a:rPr>
              <a:t>.</a:t>
            </a:r>
          </a:p>
        </p:txBody>
      </p:sp>
      <p:sp>
        <p:nvSpPr>
          <p:cNvPr id="715" name="TextBox 25"/>
          <p:cNvSpPr txBox="1"/>
          <p:nvPr/>
        </p:nvSpPr>
        <p:spPr>
          <a:xfrm>
            <a:off x="3295886" y="3608801"/>
            <a:ext cx="2123209" cy="660042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5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defRPr sz="1600"/>
            </a:pPr>
            <a:r>
              <a:t>2.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저장된 결재라인을 삭제할 수 있다</a:t>
            </a:r>
            <a:r>
              <a:t>.</a:t>
            </a:r>
          </a:p>
        </p:txBody>
      </p:sp>
      <p:sp>
        <p:nvSpPr>
          <p:cNvPr id="716" name="타원 26"/>
          <p:cNvSpPr/>
          <p:nvPr/>
        </p:nvSpPr>
        <p:spPr>
          <a:xfrm>
            <a:off x="777240" y="2019380"/>
            <a:ext cx="659674" cy="338557"/>
          </a:xfrm>
          <a:prstGeom prst="ellipse">
            <a:avLst/>
          </a:prstGeom>
          <a:ln w="19050">
            <a:solidFill>
              <a:schemeClr val="accent5"/>
            </a:solidFill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17" name="타원 27"/>
          <p:cNvSpPr/>
          <p:nvPr/>
        </p:nvSpPr>
        <p:spPr>
          <a:xfrm>
            <a:off x="5089257" y="2995009"/>
            <a:ext cx="329841" cy="243967"/>
          </a:xfrm>
          <a:prstGeom prst="ellipse">
            <a:avLst/>
          </a:prstGeom>
          <a:ln w="19050">
            <a:solidFill>
              <a:schemeClr val="accent5"/>
            </a:solidFill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18" name="타원 29"/>
          <p:cNvSpPr/>
          <p:nvPr/>
        </p:nvSpPr>
        <p:spPr>
          <a:xfrm>
            <a:off x="11419554" y="907129"/>
            <a:ext cx="329841" cy="243967"/>
          </a:xfrm>
          <a:prstGeom prst="ellipse">
            <a:avLst/>
          </a:prstGeom>
          <a:ln w="19050">
            <a:solidFill>
              <a:schemeClr val="accent5"/>
            </a:solidFill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19" name="타원 30"/>
          <p:cNvSpPr/>
          <p:nvPr/>
        </p:nvSpPr>
        <p:spPr>
          <a:xfrm>
            <a:off x="8521323" y="3111961"/>
            <a:ext cx="495207" cy="243967"/>
          </a:xfrm>
          <a:prstGeom prst="ellipse">
            <a:avLst/>
          </a:prstGeom>
          <a:ln w="19050">
            <a:solidFill>
              <a:schemeClr val="accent5"/>
            </a:solidFill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20" name="타원 31"/>
          <p:cNvSpPr/>
          <p:nvPr/>
        </p:nvSpPr>
        <p:spPr>
          <a:xfrm>
            <a:off x="6933296" y="4329860"/>
            <a:ext cx="434157" cy="359709"/>
          </a:xfrm>
          <a:prstGeom prst="ellipse">
            <a:avLst/>
          </a:prstGeom>
          <a:ln w="19050">
            <a:solidFill>
              <a:schemeClr val="accent5"/>
            </a:solidFill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cxnSp>
        <p:nvCxnSpPr>
          <p:cNvPr id="721" name="직선 화살표 연결선 33"/>
          <p:cNvCxnSpPr>
            <a:stCxn id="716" idx="0"/>
            <a:endCxn id="717" idx="0"/>
          </p:cNvCxnSpPr>
          <p:nvPr/>
        </p:nvCxnSpPr>
        <p:spPr>
          <a:xfrm>
            <a:off x="1107077" y="2188658"/>
            <a:ext cx="4147101" cy="928335"/>
          </a:xfrm>
          <a:prstGeom prst="straightConnector1">
            <a:avLst/>
          </a:prstGeom>
          <a:ln w="12700">
            <a:solidFill>
              <a:srgbClr val="259E6F"/>
            </a:solidFill>
            <a:tailEnd type="triangle"/>
          </a:ln>
        </p:spPr>
      </p:cxnSp>
      <p:cxnSp>
        <p:nvCxnSpPr>
          <p:cNvPr id="722" name="직선 화살표 연결선 35"/>
          <p:cNvCxnSpPr>
            <a:stCxn id="717" idx="0"/>
            <a:endCxn id="718" idx="0"/>
          </p:cNvCxnSpPr>
          <p:nvPr/>
        </p:nvCxnSpPr>
        <p:spPr>
          <a:xfrm flipV="1">
            <a:off x="5254177" y="1029112"/>
            <a:ext cx="6330298" cy="2087881"/>
          </a:xfrm>
          <a:prstGeom prst="straightConnector1">
            <a:avLst/>
          </a:prstGeom>
          <a:ln w="12700">
            <a:solidFill>
              <a:srgbClr val="259E6F"/>
            </a:solidFill>
            <a:tailEnd type="triangle"/>
          </a:ln>
        </p:spPr>
      </p:cxnSp>
      <p:sp>
        <p:nvSpPr>
          <p:cNvPr id="723" name="직선 화살표 연결선 42"/>
          <p:cNvSpPr/>
          <p:nvPr/>
        </p:nvSpPr>
        <p:spPr>
          <a:xfrm flipH="1" flipV="1">
            <a:off x="8593842" y="3320199"/>
            <a:ext cx="1168825" cy="2516664"/>
          </a:xfrm>
          <a:prstGeom prst="line">
            <a:avLst/>
          </a:prstGeom>
          <a:ln w="12700">
            <a:solidFill>
              <a:srgbClr val="259E6F"/>
            </a:solidFill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cxnSp>
        <p:nvCxnSpPr>
          <p:cNvPr id="724" name="직선 화살표 연결선 46"/>
          <p:cNvCxnSpPr>
            <a:stCxn id="719" idx="0"/>
            <a:endCxn id="720" idx="0"/>
          </p:cNvCxnSpPr>
          <p:nvPr/>
        </p:nvCxnSpPr>
        <p:spPr>
          <a:xfrm flipH="1">
            <a:off x="7150374" y="3233944"/>
            <a:ext cx="1618553" cy="1275771"/>
          </a:xfrm>
          <a:prstGeom prst="straightConnector1">
            <a:avLst/>
          </a:prstGeom>
          <a:ln w="12700">
            <a:solidFill>
              <a:srgbClr val="259E6F"/>
            </a:solidFill>
            <a:tailEnd type="triangle"/>
          </a:ln>
        </p:spPr>
      </p:cxnSp>
      <p:sp>
        <p:nvSpPr>
          <p:cNvPr id="725" name="직사각형 47"/>
          <p:cNvSpPr/>
          <p:nvPr/>
        </p:nvSpPr>
        <p:spPr>
          <a:xfrm>
            <a:off x="352696" y="5812752"/>
            <a:ext cx="3568096" cy="379044"/>
          </a:xfrm>
          <a:prstGeom prst="rect">
            <a:avLst/>
          </a:prstGeom>
          <a:ln w="19050">
            <a:solidFill>
              <a:schemeClr val="accent5"/>
            </a:solidFill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26" name="직선 화살표 연결선 49"/>
          <p:cNvSpPr/>
          <p:nvPr/>
        </p:nvSpPr>
        <p:spPr>
          <a:xfrm flipH="1">
            <a:off x="3920790" y="4636886"/>
            <a:ext cx="3076088" cy="1175867"/>
          </a:xfrm>
          <a:prstGeom prst="line">
            <a:avLst/>
          </a:prstGeom>
          <a:ln w="12700">
            <a:solidFill>
              <a:srgbClr val="259E6F"/>
            </a:solidFill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8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905732" y="617796"/>
            <a:ext cx="10380537" cy="54572"/>
          </a:xfrm>
          <a:prstGeom prst="rect">
            <a:avLst/>
          </a:prstGeom>
          <a:ln w="12700">
            <a:miter lim="400000"/>
          </a:ln>
        </p:spPr>
      </p:pic>
      <p:sp>
        <p:nvSpPr>
          <p:cNvPr id="729" name="TextBox 5"/>
          <p:cNvSpPr txBox="1"/>
          <p:nvPr/>
        </p:nvSpPr>
        <p:spPr>
          <a:xfrm>
            <a:off x="1131170" y="154780"/>
            <a:ext cx="4323798" cy="4276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2100" b="1">
                <a:latin typeface="+mj-lt"/>
                <a:ea typeface="+mj-ea"/>
                <a:cs typeface="+mj-cs"/>
                <a:sym typeface="Helvetica"/>
              </a:defRPr>
            </a:pPr>
            <a:r>
              <a:t>전자결재</a:t>
            </a:r>
            <a:r>
              <a:rPr>
                <a:latin typeface="+mn-lt"/>
                <a:ea typeface="+mn-ea"/>
                <a:cs typeface="+mn-cs"/>
                <a:sym typeface="Calibri"/>
              </a:rPr>
              <a:t>: </a:t>
            </a:r>
            <a:r>
              <a:t>서명 이미지 설정</a:t>
            </a:r>
          </a:p>
        </p:txBody>
      </p:sp>
      <p:pic>
        <p:nvPicPr>
          <p:cNvPr id="730" name="그림 7" descr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5849" y="57209"/>
            <a:ext cx="1640418" cy="615157"/>
          </a:xfrm>
          <a:prstGeom prst="rect">
            <a:avLst/>
          </a:prstGeom>
          <a:ln w="12700">
            <a:miter lim="400000"/>
          </a:ln>
        </p:spPr>
      </p:pic>
      <p:pic>
        <p:nvPicPr>
          <p:cNvPr id="731" name="그림 9" descr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5450" y="997417"/>
            <a:ext cx="4210653" cy="2353413"/>
          </a:xfrm>
          <a:prstGeom prst="rect">
            <a:avLst/>
          </a:prstGeom>
          <a:ln>
            <a:solidFill>
              <a:schemeClr val="accent5"/>
            </a:solidFill>
          </a:ln>
        </p:spPr>
      </p:pic>
      <p:pic>
        <p:nvPicPr>
          <p:cNvPr id="732" name="그림 13" descr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8686" y="997417"/>
            <a:ext cx="3446353" cy="2353413"/>
          </a:xfrm>
          <a:prstGeom prst="rect">
            <a:avLst/>
          </a:prstGeom>
          <a:ln>
            <a:solidFill>
              <a:schemeClr val="accent5"/>
            </a:solidFill>
          </a:ln>
        </p:spPr>
      </p:pic>
      <p:pic>
        <p:nvPicPr>
          <p:cNvPr id="733" name="그림 11" descr="그림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9999" y="4358897"/>
            <a:ext cx="3366140" cy="1295754"/>
          </a:xfrm>
          <a:prstGeom prst="rect">
            <a:avLst/>
          </a:prstGeom>
          <a:ln>
            <a:solidFill>
              <a:schemeClr val="accent5"/>
            </a:solidFill>
          </a:ln>
        </p:spPr>
      </p:pic>
      <p:pic>
        <p:nvPicPr>
          <p:cNvPr id="734" name="그림 15" descr="그림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30477" y="3854086"/>
            <a:ext cx="4115376" cy="2305374"/>
          </a:xfrm>
          <a:prstGeom prst="rect">
            <a:avLst/>
          </a:prstGeom>
          <a:ln>
            <a:solidFill>
              <a:schemeClr val="accent5"/>
            </a:solidFill>
          </a:ln>
        </p:spPr>
      </p:pic>
      <p:sp>
        <p:nvSpPr>
          <p:cNvPr id="735" name="TextBox 16"/>
          <p:cNvSpPr txBox="1"/>
          <p:nvPr/>
        </p:nvSpPr>
        <p:spPr>
          <a:xfrm>
            <a:off x="129372" y="2511523"/>
            <a:ext cx="3163698" cy="615195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5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defRPr sz="1600">
                <a:latin typeface="+mj-lt"/>
                <a:ea typeface="+mj-ea"/>
                <a:cs typeface="+mj-cs"/>
                <a:sym typeface="Helvetica"/>
              </a:defRPr>
            </a:pPr>
            <a:r>
              <a:t>전자결재 시 사용되는</a:t>
            </a:r>
          </a:p>
          <a:p>
            <a:pPr algn="ctr">
              <a:defRPr sz="1600">
                <a:latin typeface="+mj-lt"/>
                <a:ea typeface="+mj-ea"/>
                <a:cs typeface="+mj-cs"/>
                <a:sym typeface="Helvetica"/>
              </a:defRPr>
            </a:pPr>
            <a:r>
              <a:t>서명 이미지를 변경할 수 있다</a:t>
            </a:r>
            <a:r>
              <a:rPr>
                <a:latin typeface="+mn-lt"/>
                <a:ea typeface="+mn-ea"/>
                <a:cs typeface="+mn-cs"/>
                <a:sym typeface="Calibri"/>
              </a:rPr>
              <a:t>.</a:t>
            </a:r>
          </a:p>
        </p:txBody>
      </p:sp>
      <p:sp>
        <p:nvSpPr>
          <p:cNvPr id="736" name="TextBox 17"/>
          <p:cNvSpPr txBox="1"/>
          <p:nvPr/>
        </p:nvSpPr>
        <p:spPr>
          <a:xfrm>
            <a:off x="8134753" y="2465354"/>
            <a:ext cx="3927874" cy="359668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5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defRPr sz="1600">
                <a:latin typeface="+mj-lt"/>
                <a:ea typeface="+mj-ea"/>
                <a:cs typeface="+mj-cs"/>
                <a:sym typeface="Helvetica"/>
              </a:defRPr>
            </a:pPr>
            <a:r>
              <a:t>변경 전 이미지를 미리 확인할 수 있다</a:t>
            </a:r>
            <a:r>
              <a:rPr>
                <a:latin typeface="+mn-lt"/>
                <a:ea typeface="+mn-ea"/>
                <a:cs typeface="+mn-cs"/>
                <a:sym typeface="Calibri"/>
              </a:rPr>
              <a:t>.</a:t>
            </a:r>
          </a:p>
        </p:txBody>
      </p:sp>
      <p:sp>
        <p:nvSpPr>
          <p:cNvPr id="737" name="TextBox 18"/>
          <p:cNvSpPr txBox="1"/>
          <p:nvPr/>
        </p:nvSpPr>
        <p:spPr>
          <a:xfrm>
            <a:off x="8325046" y="4217851"/>
            <a:ext cx="2961224" cy="615195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5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defRPr sz="1600">
                <a:latin typeface="+mj-lt"/>
                <a:ea typeface="+mj-ea"/>
                <a:cs typeface="+mj-cs"/>
                <a:sym typeface="Helvetica"/>
              </a:defRPr>
            </a:pPr>
            <a:r>
              <a:t>저장 후 변경된 서명 이미지를 사용할 수 있게 된다</a:t>
            </a:r>
            <a:r>
              <a:rPr>
                <a:latin typeface="+mn-lt"/>
                <a:ea typeface="+mn-ea"/>
                <a:cs typeface="+mn-cs"/>
                <a:sym typeface="Calibri"/>
              </a:rPr>
              <a:t>.</a:t>
            </a:r>
          </a:p>
        </p:txBody>
      </p:sp>
      <p:sp>
        <p:nvSpPr>
          <p:cNvPr id="738" name="직선 화살표 연결선 20"/>
          <p:cNvSpPr/>
          <p:nvPr/>
        </p:nvSpPr>
        <p:spPr>
          <a:xfrm flipV="1">
            <a:off x="4585061" y="1619771"/>
            <a:ext cx="2795454" cy="637221"/>
          </a:xfrm>
          <a:prstGeom prst="line">
            <a:avLst/>
          </a:prstGeom>
          <a:ln w="12700">
            <a:solidFill>
              <a:schemeClr val="accent5"/>
            </a:solidFill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739" name="직선 화살표 연결선 22"/>
          <p:cNvSpPr/>
          <p:nvPr/>
        </p:nvSpPr>
        <p:spPr>
          <a:xfrm flipH="1" flipV="1">
            <a:off x="3945652" y="2318656"/>
            <a:ext cx="303497" cy="643143"/>
          </a:xfrm>
          <a:prstGeom prst="line">
            <a:avLst/>
          </a:prstGeom>
          <a:ln w="12700">
            <a:solidFill>
              <a:srgbClr val="259E6F"/>
            </a:solidFill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740" name="직선 화살표 연결선 24"/>
          <p:cNvSpPr/>
          <p:nvPr/>
        </p:nvSpPr>
        <p:spPr>
          <a:xfrm flipH="1">
            <a:off x="4585063" y="3200399"/>
            <a:ext cx="3086799" cy="1867991"/>
          </a:xfrm>
          <a:prstGeom prst="line">
            <a:avLst/>
          </a:prstGeom>
          <a:ln w="12700">
            <a:solidFill>
              <a:srgbClr val="259E6F"/>
            </a:solidFill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741" name="직선 화살표 연결선 27"/>
          <p:cNvSpPr/>
          <p:nvPr/>
        </p:nvSpPr>
        <p:spPr>
          <a:xfrm>
            <a:off x="4981056" y="5006809"/>
            <a:ext cx="544661" cy="4"/>
          </a:xfrm>
          <a:prstGeom prst="line">
            <a:avLst/>
          </a:prstGeom>
          <a:ln w="12700">
            <a:solidFill>
              <a:srgbClr val="259E6F"/>
            </a:solidFill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3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905732" y="617796"/>
            <a:ext cx="10380537" cy="54572"/>
          </a:xfrm>
          <a:prstGeom prst="rect">
            <a:avLst/>
          </a:prstGeom>
          <a:ln w="12700">
            <a:miter lim="400000"/>
          </a:ln>
        </p:spPr>
      </p:pic>
      <p:sp>
        <p:nvSpPr>
          <p:cNvPr id="744" name="TextBox 5"/>
          <p:cNvSpPr txBox="1"/>
          <p:nvPr/>
        </p:nvSpPr>
        <p:spPr>
          <a:xfrm>
            <a:off x="1131171" y="154780"/>
            <a:ext cx="5139000" cy="4276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2100" b="1">
                <a:latin typeface="+mj-lt"/>
                <a:ea typeface="+mj-ea"/>
                <a:cs typeface="+mj-cs"/>
                <a:sym typeface="Helvetica"/>
              </a:defRPr>
            </a:pPr>
            <a:r>
              <a:t>전자결재</a:t>
            </a:r>
            <a:r>
              <a:rPr>
                <a:latin typeface="+mn-lt"/>
                <a:ea typeface="+mn-ea"/>
                <a:cs typeface="+mn-cs"/>
                <a:sym typeface="Calibri"/>
              </a:rPr>
              <a:t>: </a:t>
            </a:r>
            <a:r>
              <a:t>공통 결재라인 설정</a:t>
            </a:r>
            <a:r>
              <a:rPr>
                <a:latin typeface="+mn-lt"/>
                <a:ea typeface="+mn-ea"/>
                <a:cs typeface="+mn-cs"/>
                <a:sym typeface="Calibri"/>
              </a:rPr>
              <a:t>(</a:t>
            </a:r>
            <a:r>
              <a:t>관리자용</a:t>
            </a:r>
            <a:r>
              <a:rPr>
                <a:latin typeface="+mn-lt"/>
                <a:ea typeface="+mn-ea"/>
                <a:cs typeface="+mn-cs"/>
                <a:sym typeface="Calibri"/>
              </a:rPr>
              <a:t>)</a:t>
            </a:r>
          </a:p>
        </p:txBody>
      </p:sp>
      <p:pic>
        <p:nvPicPr>
          <p:cNvPr id="745" name="그림 7" descr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5849" y="57209"/>
            <a:ext cx="1640418" cy="615157"/>
          </a:xfrm>
          <a:prstGeom prst="rect">
            <a:avLst/>
          </a:prstGeom>
          <a:ln w="12700">
            <a:miter lim="400000"/>
          </a:ln>
        </p:spPr>
      </p:pic>
      <p:pic>
        <p:nvPicPr>
          <p:cNvPr id="746" name="그림 2" descr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5732" y="888500"/>
            <a:ext cx="4424406" cy="4872449"/>
          </a:xfrm>
          <a:prstGeom prst="rect">
            <a:avLst/>
          </a:prstGeom>
          <a:ln>
            <a:solidFill>
              <a:schemeClr val="accent5"/>
            </a:solidFill>
          </a:ln>
        </p:spPr>
      </p:pic>
      <p:pic>
        <p:nvPicPr>
          <p:cNvPr id="747" name="그림 9" descr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71775" y="4075605"/>
            <a:ext cx="5214494" cy="1984075"/>
          </a:xfrm>
          <a:prstGeom prst="rect">
            <a:avLst/>
          </a:prstGeom>
          <a:ln>
            <a:solidFill>
              <a:schemeClr val="accent5"/>
            </a:solidFill>
          </a:ln>
        </p:spPr>
      </p:pic>
      <p:pic>
        <p:nvPicPr>
          <p:cNvPr id="748" name="그림 11" descr="그림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1" y="1827313"/>
            <a:ext cx="5190269" cy="2075188"/>
          </a:xfrm>
          <a:prstGeom prst="rect">
            <a:avLst/>
          </a:prstGeom>
          <a:ln>
            <a:solidFill>
              <a:schemeClr val="accent5"/>
            </a:solidFill>
          </a:ln>
        </p:spPr>
      </p:pic>
      <p:sp>
        <p:nvSpPr>
          <p:cNvPr id="749" name="TextBox 20"/>
          <p:cNvSpPr txBox="1"/>
          <p:nvPr/>
        </p:nvSpPr>
        <p:spPr>
          <a:xfrm>
            <a:off x="905732" y="5872222"/>
            <a:ext cx="3091852" cy="856495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5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defRPr sz="1600">
                <a:latin typeface="+mj-lt"/>
                <a:ea typeface="+mj-ea"/>
                <a:cs typeface="+mj-cs"/>
                <a:sym typeface="Helvetica"/>
              </a:defRPr>
            </a:pPr>
            <a:r>
              <a:t>관리자 메뉴는</a:t>
            </a:r>
          </a:p>
          <a:p>
            <a:pPr algn="ctr">
              <a:defRPr sz="1600">
                <a:latin typeface="+mj-lt"/>
                <a:ea typeface="+mj-ea"/>
                <a:cs typeface="+mj-cs"/>
                <a:sym typeface="Helvetica"/>
              </a:defRPr>
            </a:pPr>
            <a:r>
              <a:t>인사팀이면서 부서장인 유저만 접근 가능하다</a:t>
            </a:r>
            <a:r>
              <a:rPr>
                <a:latin typeface="+mn-lt"/>
                <a:ea typeface="+mn-ea"/>
                <a:cs typeface="+mn-cs"/>
                <a:sym typeface="Calibri"/>
              </a:rPr>
              <a:t>.</a:t>
            </a:r>
          </a:p>
        </p:txBody>
      </p:sp>
      <p:sp>
        <p:nvSpPr>
          <p:cNvPr id="750" name="TextBox 12"/>
          <p:cNvSpPr txBox="1"/>
          <p:nvPr/>
        </p:nvSpPr>
        <p:spPr>
          <a:xfrm>
            <a:off x="2154745" y="719884"/>
            <a:ext cx="3091853" cy="615195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5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defRPr sz="1600">
                <a:latin typeface="+mj-lt"/>
                <a:ea typeface="+mj-ea"/>
                <a:cs typeface="+mj-cs"/>
                <a:sym typeface="Helvetica"/>
              </a:defRPr>
            </a:pPr>
            <a:r>
              <a:t>기안 양식 별</a:t>
            </a:r>
          </a:p>
          <a:p>
            <a:pPr algn="ctr">
              <a:defRPr sz="1600">
                <a:latin typeface="+mj-lt"/>
                <a:ea typeface="+mj-ea"/>
                <a:cs typeface="+mj-cs"/>
                <a:sym typeface="Helvetica"/>
              </a:defRPr>
            </a:pPr>
            <a:r>
              <a:t>공통 결재라인을 설정할 수 있다</a:t>
            </a:r>
            <a:r>
              <a:rPr>
                <a:latin typeface="+mn-lt"/>
                <a:ea typeface="+mn-ea"/>
                <a:cs typeface="+mn-cs"/>
                <a:sym typeface="Calibri"/>
              </a:rPr>
              <a:t>.</a:t>
            </a:r>
          </a:p>
        </p:txBody>
      </p:sp>
      <p:sp>
        <p:nvSpPr>
          <p:cNvPr id="751" name="TextBox 13"/>
          <p:cNvSpPr txBox="1"/>
          <p:nvPr/>
        </p:nvSpPr>
        <p:spPr>
          <a:xfrm>
            <a:off x="5663346" y="888500"/>
            <a:ext cx="3091852" cy="915571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5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defRPr sz="1600">
                <a:latin typeface="+mj-lt"/>
                <a:ea typeface="+mj-ea"/>
                <a:cs typeface="+mj-cs"/>
                <a:sym typeface="Helvetica"/>
              </a:defRPr>
            </a:pPr>
            <a:r>
              <a:t>공통 결재라인이 있는 경우</a:t>
            </a:r>
            <a:r>
              <a:rPr>
                <a:latin typeface="+mn-lt"/>
                <a:ea typeface="+mn-ea"/>
                <a:cs typeface="+mn-cs"/>
                <a:sym typeface="Calibri"/>
              </a:rPr>
              <a:t>,</a:t>
            </a:r>
          </a:p>
          <a:p>
            <a:pPr algn="ctr">
              <a:defRPr sz="1600">
                <a:latin typeface="+mj-lt"/>
                <a:ea typeface="+mj-ea"/>
                <a:cs typeface="+mj-cs"/>
                <a:sym typeface="Helvetica"/>
              </a:defRPr>
            </a:pPr>
            <a:r>
              <a:t>기안 작성 시 미리 설정된</a:t>
            </a:r>
          </a:p>
          <a:p>
            <a:pPr algn="ctr">
              <a:defRPr sz="1600">
                <a:latin typeface="+mj-lt"/>
                <a:ea typeface="+mj-ea"/>
                <a:cs typeface="+mj-cs"/>
                <a:sym typeface="Helvetica"/>
              </a:defRPr>
            </a:pPr>
            <a:r>
              <a:t>결재라인이 수신처로 설정된다</a:t>
            </a:r>
            <a:r>
              <a:rPr>
                <a:latin typeface="+mn-lt"/>
                <a:ea typeface="+mn-ea"/>
                <a:cs typeface="+mn-cs"/>
                <a:sym typeface="Calibri"/>
              </a:rPr>
              <a:t>.</a:t>
            </a:r>
          </a:p>
        </p:txBody>
      </p:sp>
      <p:sp>
        <p:nvSpPr>
          <p:cNvPr id="752" name="TextBox 14"/>
          <p:cNvSpPr txBox="1"/>
          <p:nvPr/>
        </p:nvSpPr>
        <p:spPr>
          <a:xfrm>
            <a:off x="8920133" y="889159"/>
            <a:ext cx="3091852" cy="870723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5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defRPr sz="1600">
                <a:latin typeface="+mj-lt"/>
                <a:ea typeface="+mj-ea"/>
                <a:cs typeface="+mj-cs"/>
                <a:sym typeface="Helvetica"/>
              </a:defRPr>
            </a:pPr>
            <a:r>
              <a:t>수신처에 설정된 사원의 부서와 같은 부서원이  기안을 작성하는 경우 수신처로 설정되지 않는다</a:t>
            </a:r>
            <a:r>
              <a:rPr>
                <a:latin typeface="+mn-lt"/>
                <a:ea typeface="+mn-ea"/>
                <a:cs typeface="+mn-cs"/>
                <a:sym typeface="Calibri"/>
              </a:rPr>
              <a:t>.</a:t>
            </a:r>
          </a:p>
        </p:txBody>
      </p:sp>
    </p:spTree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4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905732" y="617796"/>
            <a:ext cx="10380537" cy="54572"/>
          </a:xfrm>
          <a:prstGeom prst="rect">
            <a:avLst/>
          </a:prstGeom>
          <a:ln w="12700">
            <a:miter lim="400000"/>
          </a:ln>
        </p:spPr>
      </p:pic>
      <p:sp>
        <p:nvSpPr>
          <p:cNvPr id="755" name="TextBox 5"/>
          <p:cNvSpPr txBox="1"/>
          <p:nvPr/>
        </p:nvSpPr>
        <p:spPr>
          <a:xfrm>
            <a:off x="1131170" y="154780"/>
            <a:ext cx="4838557" cy="4276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2100" b="1">
                <a:latin typeface="+mj-lt"/>
                <a:ea typeface="+mj-ea"/>
                <a:cs typeface="+mj-cs"/>
                <a:sym typeface="Helvetica"/>
              </a:defRPr>
            </a:pPr>
            <a:r>
              <a:t>전자결재</a:t>
            </a:r>
            <a:r>
              <a:rPr>
                <a:latin typeface="+mn-lt"/>
                <a:ea typeface="+mn-ea"/>
                <a:cs typeface="+mn-cs"/>
                <a:sym typeface="Calibri"/>
              </a:rPr>
              <a:t>: </a:t>
            </a:r>
            <a:r>
              <a:t>공통 결재라인 설정</a:t>
            </a:r>
            <a:r>
              <a:rPr>
                <a:latin typeface="+mn-lt"/>
                <a:ea typeface="+mn-ea"/>
                <a:cs typeface="+mn-cs"/>
                <a:sym typeface="Calibri"/>
              </a:rPr>
              <a:t>(</a:t>
            </a:r>
            <a:r>
              <a:t>관리자용</a:t>
            </a:r>
            <a:r>
              <a:rPr>
                <a:latin typeface="+mn-lt"/>
                <a:ea typeface="+mn-ea"/>
                <a:cs typeface="+mn-cs"/>
                <a:sym typeface="Calibri"/>
              </a:rPr>
              <a:t>)</a:t>
            </a:r>
          </a:p>
        </p:txBody>
      </p:sp>
      <p:pic>
        <p:nvPicPr>
          <p:cNvPr id="756" name="그림 7" descr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5849" y="57209"/>
            <a:ext cx="1640418" cy="615157"/>
          </a:xfrm>
          <a:prstGeom prst="rect">
            <a:avLst/>
          </a:prstGeom>
          <a:ln w="12700">
            <a:miter lim="400000"/>
          </a:ln>
        </p:spPr>
      </p:pic>
      <p:pic>
        <p:nvPicPr>
          <p:cNvPr id="757" name="그림 2" descr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650" y="1005909"/>
            <a:ext cx="3472942" cy="2226136"/>
          </a:xfrm>
          <a:prstGeom prst="rect">
            <a:avLst/>
          </a:prstGeom>
          <a:ln>
            <a:solidFill>
              <a:schemeClr val="accent5"/>
            </a:solidFill>
          </a:ln>
        </p:spPr>
      </p:pic>
      <p:pic>
        <p:nvPicPr>
          <p:cNvPr id="758" name="그림 9" descr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2048" y="1600299"/>
            <a:ext cx="2524581" cy="1037353"/>
          </a:xfrm>
          <a:prstGeom prst="rect">
            <a:avLst/>
          </a:prstGeom>
          <a:ln>
            <a:solidFill>
              <a:schemeClr val="accent5"/>
            </a:solidFill>
          </a:ln>
        </p:spPr>
      </p:pic>
      <p:pic>
        <p:nvPicPr>
          <p:cNvPr id="759" name="그림 11" descr="그림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43083" y="1359679"/>
            <a:ext cx="4189627" cy="1518590"/>
          </a:xfrm>
          <a:prstGeom prst="rect">
            <a:avLst/>
          </a:prstGeom>
          <a:ln>
            <a:solidFill>
              <a:schemeClr val="accent5"/>
            </a:solidFill>
          </a:ln>
        </p:spPr>
      </p:pic>
      <p:pic>
        <p:nvPicPr>
          <p:cNvPr id="760" name="그림 13" descr="그림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2650" y="3585814"/>
            <a:ext cx="3472942" cy="2479462"/>
          </a:xfrm>
          <a:prstGeom prst="rect">
            <a:avLst/>
          </a:prstGeom>
          <a:ln>
            <a:solidFill>
              <a:schemeClr val="accent5"/>
            </a:solidFill>
          </a:ln>
        </p:spPr>
      </p:pic>
      <p:pic>
        <p:nvPicPr>
          <p:cNvPr id="761" name="그림 17" descr="그림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33251" y="3966183"/>
            <a:ext cx="4816984" cy="1711937"/>
          </a:xfrm>
          <a:prstGeom prst="rect">
            <a:avLst/>
          </a:prstGeom>
          <a:ln>
            <a:solidFill>
              <a:schemeClr val="accent5"/>
            </a:solidFill>
          </a:ln>
        </p:spPr>
      </p:pic>
      <p:pic>
        <p:nvPicPr>
          <p:cNvPr id="762" name="그림 19" descr="그림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37894" y="4370687"/>
            <a:ext cx="2524581" cy="909712"/>
          </a:xfrm>
          <a:prstGeom prst="rect">
            <a:avLst/>
          </a:prstGeom>
          <a:ln>
            <a:solidFill>
              <a:schemeClr val="accent5"/>
            </a:solidFill>
          </a:ln>
        </p:spPr>
      </p:pic>
      <p:sp>
        <p:nvSpPr>
          <p:cNvPr id="763" name="직선 화살표 연결선 22"/>
          <p:cNvSpPr/>
          <p:nvPr/>
        </p:nvSpPr>
        <p:spPr>
          <a:xfrm>
            <a:off x="3745590" y="1450647"/>
            <a:ext cx="386459" cy="424543"/>
          </a:xfrm>
          <a:prstGeom prst="line">
            <a:avLst/>
          </a:prstGeom>
          <a:ln w="12700">
            <a:solidFill>
              <a:srgbClr val="259E6F"/>
            </a:solidFill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764" name="직선 화살표 연결선 24"/>
          <p:cNvSpPr/>
          <p:nvPr/>
        </p:nvSpPr>
        <p:spPr>
          <a:xfrm flipV="1">
            <a:off x="6661332" y="2118972"/>
            <a:ext cx="376990" cy="13"/>
          </a:xfrm>
          <a:prstGeom prst="line">
            <a:avLst/>
          </a:prstGeom>
          <a:ln w="12700">
            <a:solidFill>
              <a:srgbClr val="259E6F"/>
            </a:solidFill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765" name="직선 화살표 연결선 26"/>
          <p:cNvSpPr/>
          <p:nvPr/>
        </p:nvSpPr>
        <p:spPr>
          <a:xfrm flipH="1">
            <a:off x="3745591" y="2878269"/>
            <a:ext cx="3297493" cy="707547"/>
          </a:xfrm>
          <a:prstGeom prst="line">
            <a:avLst/>
          </a:prstGeom>
          <a:ln w="12700">
            <a:solidFill>
              <a:srgbClr val="259E6F"/>
            </a:solidFill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766" name="직선 화살표 연결선 28"/>
          <p:cNvSpPr/>
          <p:nvPr/>
        </p:nvSpPr>
        <p:spPr>
          <a:xfrm flipV="1">
            <a:off x="3750466" y="4823998"/>
            <a:ext cx="278025" cy="204"/>
          </a:xfrm>
          <a:prstGeom prst="line">
            <a:avLst/>
          </a:prstGeom>
          <a:ln w="12700">
            <a:solidFill>
              <a:srgbClr val="259E6F"/>
            </a:solidFill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767" name="직선 화살표 연결선 30"/>
          <p:cNvSpPr/>
          <p:nvPr/>
        </p:nvSpPr>
        <p:spPr>
          <a:xfrm>
            <a:off x="8854885" y="4824240"/>
            <a:ext cx="278248" cy="232"/>
          </a:xfrm>
          <a:prstGeom prst="line">
            <a:avLst/>
          </a:prstGeom>
          <a:ln w="12700">
            <a:solidFill>
              <a:srgbClr val="259E6F"/>
            </a:solidFill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768" name="TextBox 31"/>
          <p:cNvSpPr txBox="1"/>
          <p:nvPr/>
        </p:nvSpPr>
        <p:spPr>
          <a:xfrm>
            <a:off x="8021735" y="1410635"/>
            <a:ext cx="3091852" cy="615195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5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defRPr sz="1600">
                <a:latin typeface="+mj-lt"/>
                <a:ea typeface="+mj-ea"/>
                <a:cs typeface="+mj-cs"/>
                <a:sym typeface="Helvetica"/>
              </a:defRPr>
            </a:pPr>
            <a:r>
              <a:t>공통 결재라인 추가 시</a:t>
            </a:r>
          </a:p>
          <a:p>
            <a:pPr algn="ctr">
              <a:defRPr sz="1600">
                <a:latin typeface="+mj-lt"/>
                <a:ea typeface="+mj-ea"/>
                <a:cs typeface="+mj-cs"/>
                <a:sym typeface="Helvetica"/>
              </a:defRPr>
            </a:pPr>
            <a:r>
              <a:t>최초 기본값으로 설정되어 있다</a:t>
            </a:r>
            <a:r>
              <a:rPr>
                <a:latin typeface="+mn-lt"/>
                <a:ea typeface="+mn-ea"/>
                <a:cs typeface="+mn-cs"/>
                <a:sym typeface="Calibri"/>
              </a:rPr>
              <a:t>.</a:t>
            </a:r>
          </a:p>
        </p:txBody>
      </p:sp>
      <p:sp>
        <p:nvSpPr>
          <p:cNvPr id="769" name="TextBox 32"/>
          <p:cNvSpPr txBox="1"/>
          <p:nvPr/>
        </p:nvSpPr>
        <p:spPr>
          <a:xfrm>
            <a:off x="958949" y="3416536"/>
            <a:ext cx="2100346" cy="359667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5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defRPr sz="1600">
                <a:latin typeface="+mj-lt"/>
                <a:ea typeface="+mj-ea"/>
                <a:cs typeface="+mj-cs"/>
                <a:sym typeface="Helvetica"/>
              </a:defRPr>
            </a:pPr>
            <a:r>
              <a:t>결재라인을 수정한다</a:t>
            </a:r>
            <a:r>
              <a:rPr>
                <a:latin typeface="+mn-lt"/>
                <a:ea typeface="+mn-ea"/>
                <a:cs typeface="+mn-cs"/>
                <a:sym typeface="Calibri"/>
              </a:rPr>
              <a:t>.</a:t>
            </a:r>
          </a:p>
        </p:txBody>
      </p:sp>
    </p:spTree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1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905732" y="617796"/>
            <a:ext cx="10380537" cy="54572"/>
          </a:xfrm>
          <a:prstGeom prst="rect">
            <a:avLst/>
          </a:prstGeom>
          <a:ln w="12700">
            <a:miter lim="400000"/>
          </a:ln>
        </p:spPr>
      </p:pic>
      <p:sp>
        <p:nvSpPr>
          <p:cNvPr id="772" name="TextBox 5"/>
          <p:cNvSpPr txBox="1"/>
          <p:nvPr/>
        </p:nvSpPr>
        <p:spPr>
          <a:xfrm>
            <a:off x="1131170" y="154780"/>
            <a:ext cx="4323798" cy="4276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1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기능별 시연</a:t>
            </a:r>
          </a:p>
        </p:txBody>
      </p:sp>
      <p:pic>
        <p:nvPicPr>
          <p:cNvPr id="773" name="그림 7" descr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5849" y="57209"/>
            <a:ext cx="1640418" cy="615157"/>
          </a:xfrm>
          <a:prstGeom prst="rect">
            <a:avLst/>
          </a:prstGeom>
          <a:ln w="12700">
            <a:miter lim="400000"/>
          </a:ln>
        </p:spPr>
      </p:pic>
      <p:pic>
        <p:nvPicPr>
          <p:cNvPr id="774" name="그림 9" descr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5729" y="1010479"/>
            <a:ext cx="4588761" cy="2640591"/>
          </a:xfrm>
          <a:prstGeom prst="rect">
            <a:avLst/>
          </a:prstGeom>
          <a:ln>
            <a:solidFill>
              <a:schemeClr val="accent5"/>
            </a:solidFill>
          </a:ln>
        </p:spPr>
      </p:pic>
      <p:pic>
        <p:nvPicPr>
          <p:cNvPr id="775" name="그림 11" descr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97512" y="1010479"/>
            <a:ext cx="3423008" cy="1190613"/>
          </a:xfrm>
          <a:prstGeom prst="rect">
            <a:avLst/>
          </a:prstGeom>
          <a:ln>
            <a:solidFill>
              <a:schemeClr val="accent5"/>
            </a:solidFill>
          </a:ln>
        </p:spPr>
      </p:pic>
      <p:pic>
        <p:nvPicPr>
          <p:cNvPr id="776" name="그림 13" descr="그림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97512" y="2648629"/>
            <a:ext cx="4382174" cy="3650358"/>
          </a:xfrm>
          <a:prstGeom prst="rect">
            <a:avLst/>
          </a:prstGeom>
          <a:ln>
            <a:solidFill>
              <a:schemeClr val="accent5"/>
            </a:solidFill>
          </a:ln>
        </p:spPr>
      </p:pic>
      <p:sp>
        <p:nvSpPr>
          <p:cNvPr id="777" name="TextBox 14"/>
          <p:cNvSpPr txBox="1"/>
          <p:nvPr/>
        </p:nvSpPr>
        <p:spPr>
          <a:xfrm>
            <a:off x="2728965" y="2031812"/>
            <a:ext cx="2698651" cy="359667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5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16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공통 결재라인을 삭제할 시</a:t>
            </a:r>
          </a:p>
        </p:txBody>
      </p:sp>
      <p:sp>
        <p:nvSpPr>
          <p:cNvPr id="778" name="TextBox 15"/>
          <p:cNvSpPr txBox="1"/>
          <p:nvPr/>
        </p:nvSpPr>
        <p:spPr>
          <a:xfrm>
            <a:off x="2855461" y="4655522"/>
            <a:ext cx="3297146" cy="870724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5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defRPr sz="1600">
                <a:latin typeface="+mj-lt"/>
                <a:ea typeface="+mj-ea"/>
                <a:cs typeface="+mj-cs"/>
                <a:sym typeface="Helvetica"/>
              </a:defRPr>
            </a:pPr>
            <a:r>
              <a:rPr dirty="0" err="1"/>
              <a:t>기존의</a:t>
            </a:r>
            <a:r>
              <a:rPr dirty="0"/>
              <a:t> </a:t>
            </a:r>
            <a:r>
              <a:rPr dirty="0" err="1"/>
              <a:t>공통</a:t>
            </a:r>
            <a:r>
              <a:rPr dirty="0"/>
              <a:t> </a:t>
            </a:r>
            <a:r>
              <a:rPr dirty="0" err="1"/>
              <a:t>결재라인은</a:t>
            </a:r>
            <a:r>
              <a:rPr dirty="0"/>
              <a:t> </a:t>
            </a:r>
            <a:r>
              <a:rPr dirty="0" err="1"/>
              <a:t>삭제되고</a:t>
            </a:r>
            <a:r>
              <a:rPr dirty="0"/>
              <a:t> </a:t>
            </a:r>
            <a:r>
              <a:rPr dirty="0" err="1"/>
              <a:t>다시</a:t>
            </a:r>
            <a:r>
              <a:rPr dirty="0"/>
              <a:t> </a:t>
            </a:r>
            <a:r>
              <a:rPr dirty="0" err="1"/>
              <a:t>새롭게</a:t>
            </a:r>
            <a:r>
              <a:rPr dirty="0"/>
              <a:t> </a:t>
            </a:r>
            <a:r>
              <a:rPr dirty="0" err="1"/>
              <a:t>공통</a:t>
            </a:r>
            <a:r>
              <a:rPr dirty="0"/>
              <a:t> </a:t>
            </a:r>
            <a:r>
              <a:rPr dirty="0" err="1"/>
              <a:t>결재라인을</a:t>
            </a:r>
            <a:r>
              <a:rPr dirty="0"/>
              <a:t> </a:t>
            </a:r>
          </a:p>
          <a:p>
            <a:pPr algn="ctr">
              <a:defRPr sz="1600">
                <a:latin typeface="+mj-lt"/>
                <a:ea typeface="+mj-ea"/>
                <a:cs typeface="+mj-cs"/>
                <a:sym typeface="Helvetica"/>
              </a:defRPr>
            </a:pPr>
            <a:r>
              <a:rPr dirty="0" err="1"/>
              <a:t>추가할</a:t>
            </a:r>
            <a:r>
              <a:rPr dirty="0"/>
              <a:t> 수 </a:t>
            </a:r>
            <a:r>
              <a:rPr dirty="0" err="1"/>
              <a:t>있게</a:t>
            </a:r>
            <a:r>
              <a:rPr dirty="0"/>
              <a:t> </a:t>
            </a:r>
            <a:r>
              <a:rPr dirty="0" err="1"/>
              <a:t>된다</a:t>
            </a:r>
            <a:r>
              <a:rPr dirty="0">
                <a:latin typeface="+mn-lt"/>
                <a:ea typeface="+mn-ea"/>
                <a:cs typeface="+mn-cs"/>
                <a:sym typeface="Calibri"/>
              </a:rPr>
              <a:t>.</a:t>
            </a:r>
          </a:p>
        </p:txBody>
      </p:sp>
      <p:sp>
        <p:nvSpPr>
          <p:cNvPr id="779" name="타원 16"/>
          <p:cNvSpPr/>
          <p:nvPr/>
        </p:nvSpPr>
        <p:spPr>
          <a:xfrm>
            <a:off x="4451782" y="1524202"/>
            <a:ext cx="459855" cy="338557"/>
          </a:xfrm>
          <a:prstGeom prst="ellipse">
            <a:avLst/>
          </a:prstGeom>
          <a:ln w="19050">
            <a:solidFill>
              <a:schemeClr val="accent5"/>
            </a:solidFill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80" name="타원 17"/>
          <p:cNvSpPr/>
          <p:nvPr/>
        </p:nvSpPr>
        <p:spPr>
          <a:xfrm>
            <a:off x="6916307" y="5743709"/>
            <a:ext cx="1254513" cy="393863"/>
          </a:xfrm>
          <a:prstGeom prst="ellipse">
            <a:avLst/>
          </a:prstGeom>
          <a:ln w="19050">
            <a:solidFill>
              <a:schemeClr val="accent5"/>
            </a:solidFill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81" name="직선 화살표 연결선 19"/>
          <p:cNvSpPr/>
          <p:nvPr/>
        </p:nvSpPr>
        <p:spPr>
          <a:xfrm>
            <a:off x="4911633" y="1693478"/>
            <a:ext cx="4493625" cy="169281"/>
          </a:xfrm>
          <a:prstGeom prst="line">
            <a:avLst/>
          </a:prstGeom>
          <a:ln w="12700">
            <a:solidFill>
              <a:schemeClr val="accent5"/>
            </a:solidFill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782" name="직선 화살표 연결선 23"/>
          <p:cNvSpPr/>
          <p:nvPr/>
        </p:nvSpPr>
        <p:spPr>
          <a:xfrm flipH="1">
            <a:off x="7661365" y="2031812"/>
            <a:ext cx="2050869" cy="3711899"/>
          </a:xfrm>
          <a:prstGeom prst="line">
            <a:avLst/>
          </a:prstGeom>
          <a:ln w="12700">
            <a:solidFill>
              <a:srgbClr val="259E6F"/>
            </a:solidFill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4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905732" y="617796"/>
            <a:ext cx="10380537" cy="54571"/>
          </a:xfrm>
          <a:prstGeom prst="rect">
            <a:avLst/>
          </a:prstGeom>
          <a:ln w="12700">
            <a:miter lim="400000"/>
          </a:ln>
        </p:spPr>
      </p:pic>
      <p:sp>
        <p:nvSpPr>
          <p:cNvPr id="785" name="TextBox 5"/>
          <p:cNvSpPr txBox="1"/>
          <p:nvPr/>
        </p:nvSpPr>
        <p:spPr>
          <a:xfrm>
            <a:off x="1131171" y="154780"/>
            <a:ext cx="4323796" cy="4276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1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>
              <a:defRPr>
                <a:latin typeface="+mn-lt"/>
                <a:ea typeface="+mn-ea"/>
                <a:cs typeface="+mn-cs"/>
                <a:sym typeface="Calibri"/>
              </a:defRPr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기능별 시연</a:t>
            </a:r>
          </a:p>
        </p:txBody>
      </p:sp>
      <p:sp>
        <p:nvSpPr>
          <p:cNvPr id="786" name="TextBox 6"/>
          <p:cNvSpPr txBox="1"/>
          <p:nvPr/>
        </p:nvSpPr>
        <p:spPr>
          <a:xfrm>
            <a:off x="3822184" y="3261248"/>
            <a:ext cx="4380746" cy="8172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45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>
              <a:defRPr>
                <a:latin typeface="+mn-lt"/>
                <a:ea typeface="+mn-ea"/>
                <a:cs typeface="+mn-cs"/>
                <a:sym typeface="Calibri"/>
              </a:defRPr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공지사항 게시판</a:t>
            </a:r>
          </a:p>
        </p:txBody>
      </p:sp>
      <p:pic>
        <p:nvPicPr>
          <p:cNvPr id="787" name="그림 7" descr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5850" y="57209"/>
            <a:ext cx="1640417" cy="61515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905732" y="617796"/>
            <a:ext cx="10380537" cy="54571"/>
          </a:xfrm>
          <a:prstGeom prst="rect">
            <a:avLst/>
          </a:prstGeom>
          <a:ln w="12700">
            <a:miter lim="400000"/>
          </a:ln>
        </p:spPr>
      </p:pic>
      <p:sp>
        <p:nvSpPr>
          <p:cNvPr id="177" name="프로젝트 소개 : ERD (물리 모델링)"/>
          <p:cNvSpPr txBox="1"/>
          <p:nvPr/>
        </p:nvSpPr>
        <p:spPr>
          <a:xfrm>
            <a:off x="1131171" y="154780"/>
            <a:ext cx="4856270" cy="4276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 indent="84138">
              <a:defRPr sz="2100" b="1">
                <a:solidFill>
                  <a:srgbClr val="022B41"/>
                </a:solidFill>
                <a:latin typeface="나눔바른고딕"/>
                <a:ea typeface="나눔바른고딕"/>
                <a:cs typeface="나눔바른고딕"/>
                <a:sym typeface="나눔바른고딕"/>
              </a:defRPr>
            </a:pPr>
            <a:r>
              <a:t>프로젝트 소개 : ERD (물리 모델링)</a:t>
            </a:r>
          </a:p>
        </p:txBody>
      </p:sp>
      <p:pic>
        <p:nvPicPr>
          <p:cNvPr id="178" name="image16.png" descr="image1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5850" y="57209"/>
            <a:ext cx="1640417" cy="615157"/>
          </a:xfrm>
          <a:prstGeom prst="rect">
            <a:avLst/>
          </a:prstGeom>
          <a:ln w="12700">
            <a:miter lim="400000"/>
          </a:ln>
        </p:spPr>
      </p:pic>
      <p:pic>
        <p:nvPicPr>
          <p:cNvPr id="179" name="그림 4" descr="그림 4"/>
          <p:cNvPicPr>
            <a:picLocks noChangeAspect="1"/>
          </p:cNvPicPr>
          <p:nvPr/>
        </p:nvPicPr>
        <p:blipFill>
          <a:blip r:embed="rId4"/>
          <a:srcRect l="980"/>
          <a:stretch>
            <a:fillRect/>
          </a:stretch>
        </p:blipFill>
        <p:spPr>
          <a:xfrm>
            <a:off x="1483915" y="831097"/>
            <a:ext cx="9224224" cy="588560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9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905732" y="617796"/>
            <a:ext cx="10380537" cy="54571"/>
          </a:xfrm>
          <a:prstGeom prst="rect">
            <a:avLst/>
          </a:prstGeom>
          <a:ln w="12700">
            <a:miter lim="400000"/>
          </a:ln>
        </p:spPr>
      </p:pic>
      <p:sp>
        <p:nvSpPr>
          <p:cNvPr id="790" name="TextBox 5"/>
          <p:cNvSpPr txBox="1"/>
          <p:nvPr/>
        </p:nvSpPr>
        <p:spPr>
          <a:xfrm>
            <a:off x="1131170" y="154780"/>
            <a:ext cx="4687169" cy="4276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 indent="84138">
              <a:defRPr sz="2100" b="1">
                <a:solidFill>
                  <a:srgbClr val="022B41"/>
                </a:solidFill>
                <a:latin typeface="나눔바른고딕"/>
                <a:ea typeface="나눔바른고딕"/>
                <a:cs typeface="나눔바른고딕"/>
                <a:sym typeface="나눔바른고딕"/>
              </a:defRPr>
            </a:pPr>
            <a:r>
              <a:rPr dirty="0" err="1"/>
              <a:t>프로젝트</a:t>
            </a:r>
            <a:r>
              <a:rPr dirty="0"/>
              <a:t> </a:t>
            </a:r>
            <a:r>
              <a:rPr dirty="0" err="1"/>
              <a:t>소개</a:t>
            </a:r>
            <a:r>
              <a:rPr dirty="0"/>
              <a:t> : ERD (</a:t>
            </a:r>
            <a:r>
              <a:rPr dirty="0" err="1"/>
              <a:t>논리</a:t>
            </a:r>
            <a:r>
              <a:rPr dirty="0"/>
              <a:t> </a:t>
            </a:r>
            <a:r>
              <a:rPr dirty="0" err="1"/>
              <a:t>모델링</a:t>
            </a:r>
            <a:r>
              <a:rPr dirty="0"/>
              <a:t>)</a:t>
            </a:r>
          </a:p>
        </p:txBody>
      </p:sp>
      <p:pic>
        <p:nvPicPr>
          <p:cNvPr id="791" name="그림 11" descr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5850" y="57209"/>
            <a:ext cx="1640417" cy="615157"/>
          </a:xfrm>
          <a:prstGeom prst="rect">
            <a:avLst/>
          </a:prstGeom>
          <a:ln w="12700">
            <a:miter lim="400000"/>
          </a:ln>
        </p:spPr>
      </p:pic>
      <p:pic>
        <p:nvPicPr>
          <p:cNvPr id="794" name="Picture 2" descr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7643" y="863687"/>
            <a:ext cx="8485093" cy="518685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6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905732" y="617796"/>
            <a:ext cx="10380537" cy="54571"/>
          </a:xfrm>
          <a:prstGeom prst="rect">
            <a:avLst/>
          </a:prstGeom>
          <a:ln w="12700">
            <a:miter lim="400000"/>
          </a:ln>
        </p:spPr>
      </p:pic>
      <p:sp>
        <p:nvSpPr>
          <p:cNvPr id="797" name="TextBox 5"/>
          <p:cNvSpPr txBox="1"/>
          <p:nvPr/>
        </p:nvSpPr>
        <p:spPr>
          <a:xfrm>
            <a:off x="1131170" y="154780"/>
            <a:ext cx="5983613" cy="4276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 indent="84138">
              <a:defRPr sz="2100" b="1">
                <a:solidFill>
                  <a:srgbClr val="022B41"/>
                </a:solidFill>
                <a:latin typeface="나눔바른고딕"/>
                <a:ea typeface="나눔바른고딕"/>
                <a:cs typeface="나눔바른고딕"/>
                <a:sym typeface="나눔바른고딕"/>
              </a:defRPr>
            </a:pPr>
            <a:r>
              <a:rPr dirty="0" err="1"/>
              <a:t>프로젝트</a:t>
            </a:r>
            <a:r>
              <a:rPr dirty="0"/>
              <a:t> </a:t>
            </a:r>
            <a:r>
              <a:rPr dirty="0" err="1"/>
              <a:t>소개</a:t>
            </a:r>
            <a:r>
              <a:rPr dirty="0"/>
              <a:t> : </a:t>
            </a:r>
            <a:r>
              <a:rPr dirty="0" err="1"/>
              <a:t>설계</a:t>
            </a:r>
            <a:r>
              <a:rPr dirty="0"/>
              <a:t> </a:t>
            </a:r>
            <a:r>
              <a:rPr dirty="0" err="1"/>
              <a:t>다이어그램</a:t>
            </a:r>
            <a:r>
              <a:rPr dirty="0"/>
              <a:t> (</a:t>
            </a:r>
            <a:r>
              <a:rPr dirty="0" err="1"/>
              <a:t>물리</a:t>
            </a:r>
            <a:r>
              <a:rPr dirty="0"/>
              <a:t> </a:t>
            </a:r>
            <a:r>
              <a:rPr dirty="0" err="1"/>
              <a:t>모델링</a:t>
            </a:r>
            <a:r>
              <a:rPr dirty="0"/>
              <a:t>)</a:t>
            </a:r>
          </a:p>
        </p:txBody>
      </p:sp>
      <p:pic>
        <p:nvPicPr>
          <p:cNvPr id="798" name="그림 6" descr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5850" y="57209"/>
            <a:ext cx="1640417" cy="615157"/>
          </a:xfrm>
          <a:prstGeom prst="rect">
            <a:avLst/>
          </a:prstGeom>
          <a:ln w="12700">
            <a:miter lim="400000"/>
          </a:ln>
        </p:spPr>
      </p:pic>
      <p:pic>
        <p:nvPicPr>
          <p:cNvPr id="799" name="Picture 3" descr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070" y="1050613"/>
            <a:ext cx="10654749" cy="5807387"/>
          </a:xfrm>
          <a:prstGeom prst="rect">
            <a:avLst/>
          </a:prstGeom>
          <a:ln w="12700">
            <a:miter lim="400000"/>
          </a:ln>
        </p:spPr>
      </p:pic>
      <p:sp>
        <p:nvSpPr>
          <p:cNvPr id="800" name="TextBox 10"/>
          <p:cNvSpPr txBox="1"/>
          <p:nvPr/>
        </p:nvSpPr>
        <p:spPr>
          <a:xfrm>
            <a:off x="4607921" y="819620"/>
            <a:ext cx="2976156" cy="313691"/>
          </a:xfrm>
          <a:prstGeom prst="rect">
            <a:avLst/>
          </a:prstGeom>
          <a:ln w="19050">
            <a:solidFill>
              <a:srgbClr val="00B05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1400">
                <a:solidFill>
                  <a:schemeClr val="accent5"/>
                </a:solidFill>
                <a:latin typeface="나눔고딕 ExtraBold"/>
                <a:ea typeface="나눔고딕 ExtraBold"/>
                <a:cs typeface="나눔고딕 ExtraBold"/>
                <a:sym typeface="나눔고딕 ExtraBold"/>
              </a:defRPr>
            </a:lvl1pPr>
          </a:lstStyle>
          <a:p>
            <a:r>
              <a:t>클래스 다이어그램</a:t>
            </a:r>
          </a:p>
        </p:txBody>
      </p:sp>
    </p:spTree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2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905732" y="617796"/>
            <a:ext cx="10380537" cy="54571"/>
          </a:xfrm>
          <a:prstGeom prst="rect">
            <a:avLst/>
          </a:prstGeom>
          <a:ln w="12700">
            <a:miter lim="400000"/>
          </a:ln>
        </p:spPr>
      </p:pic>
      <p:sp>
        <p:nvSpPr>
          <p:cNvPr id="803" name="TextBox 5"/>
          <p:cNvSpPr txBox="1"/>
          <p:nvPr/>
        </p:nvSpPr>
        <p:spPr>
          <a:xfrm>
            <a:off x="1131170" y="154780"/>
            <a:ext cx="6096347" cy="4276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 indent="84138">
              <a:defRPr sz="2100" b="1">
                <a:solidFill>
                  <a:srgbClr val="022B41"/>
                </a:solidFill>
                <a:latin typeface="나눔바른고딕"/>
                <a:ea typeface="나눔바른고딕"/>
                <a:cs typeface="나눔바른고딕"/>
                <a:sym typeface="나눔바른고딕"/>
              </a:defRPr>
            </a:pPr>
            <a:r>
              <a:t>프로젝트 소개 : 설계 다이어그램 (물리 모델링)</a:t>
            </a:r>
          </a:p>
        </p:txBody>
      </p:sp>
      <p:pic>
        <p:nvPicPr>
          <p:cNvPr id="804" name="그림 6" descr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5850" y="57209"/>
            <a:ext cx="1640417" cy="615157"/>
          </a:xfrm>
          <a:prstGeom prst="rect">
            <a:avLst/>
          </a:prstGeom>
          <a:ln w="12700">
            <a:miter lim="400000"/>
          </a:ln>
        </p:spPr>
      </p:pic>
      <p:pic>
        <p:nvPicPr>
          <p:cNvPr id="805" name="Picture 2" descr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569" y="1225200"/>
            <a:ext cx="11227632" cy="5477751"/>
          </a:xfrm>
          <a:prstGeom prst="rect">
            <a:avLst/>
          </a:prstGeom>
          <a:ln w="12700">
            <a:miter lim="400000"/>
          </a:ln>
        </p:spPr>
      </p:pic>
      <p:sp>
        <p:nvSpPr>
          <p:cNvPr id="806" name="TextBox 9"/>
          <p:cNvSpPr txBox="1"/>
          <p:nvPr/>
        </p:nvSpPr>
        <p:spPr>
          <a:xfrm>
            <a:off x="4791638" y="820465"/>
            <a:ext cx="2286411" cy="313691"/>
          </a:xfrm>
          <a:prstGeom prst="rect">
            <a:avLst/>
          </a:prstGeom>
          <a:ln w="19050">
            <a:solidFill>
              <a:srgbClr val="00B05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1400">
                <a:solidFill>
                  <a:schemeClr val="accent5"/>
                </a:solidFill>
                <a:latin typeface="나눔고딕 ExtraBold"/>
                <a:ea typeface="나눔고딕 ExtraBold"/>
                <a:cs typeface="나눔고딕 ExtraBold"/>
                <a:sym typeface="나눔고딕 ExtraBold"/>
              </a:defRPr>
            </a:lvl1pPr>
          </a:lstStyle>
          <a:p>
            <a:r>
              <a:t>유스케이스 다이어그램</a:t>
            </a:r>
          </a:p>
        </p:txBody>
      </p:sp>
    </p:spTree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8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905732" y="617796"/>
            <a:ext cx="10380537" cy="54571"/>
          </a:xfrm>
          <a:prstGeom prst="rect">
            <a:avLst/>
          </a:prstGeom>
          <a:ln w="12700">
            <a:miter lim="400000"/>
          </a:ln>
        </p:spPr>
      </p:pic>
      <p:sp>
        <p:nvSpPr>
          <p:cNvPr id="809" name="TextBox 5"/>
          <p:cNvSpPr txBox="1"/>
          <p:nvPr/>
        </p:nvSpPr>
        <p:spPr>
          <a:xfrm>
            <a:off x="1131171" y="154780"/>
            <a:ext cx="6115136" cy="4276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 indent="84138">
              <a:defRPr sz="2100" b="1">
                <a:solidFill>
                  <a:srgbClr val="022B41"/>
                </a:solidFill>
                <a:latin typeface="나눔바른고딕"/>
                <a:ea typeface="나눔바른고딕"/>
                <a:cs typeface="나눔바른고딕"/>
                <a:sym typeface="나눔바른고딕"/>
              </a:defRPr>
            </a:pPr>
            <a:r>
              <a:rPr dirty="0" err="1"/>
              <a:t>프로젝트</a:t>
            </a:r>
            <a:r>
              <a:rPr dirty="0"/>
              <a:t> </a:t>
            </a:r>
            <a:r>
              <a:rPr dirty="0" err="1"/>
              <a:t>소개</a:t>
            </a:r>
            <a:r>
              <a:rPr dirty="0"/>
              <a:t> : </a:t>
            </a:r>
            <a:r>
              <a:rPr dirty="0" err="1"/>
              <a:t>설계</a:t>
            </a:r>
            <a:r>
              <a:rPr dirty="0"/>
              <a:t> </a:t>
            </a:r>
            <a:r>
              <a:rPr dirty="0" err="1"/>
              <a:t>다이어그램</a:t>
            </a:r>
            <a:r>
              <a:rPr dirty="0"/>
              <a:t> (</a:t>
            </a:r>
            <a:r>
              <a:rPr dirty="0" err="1"/>
              <a:t>물리</a:t>
            </a:r>
            <a:r>
              <a:rPr dirty="0"/>
              <a:t> </a:t>
            </a:r>
            <a:r>
              <a:rPr dirty="0" err="1"/>
              <a:t>모델링</a:t>
            </a:r>
            <a:r>
              <a:rPr dirty="0"/>
              <a:t>)</a:t>
            </a:r>
          </a:p>
        </p:txBody>
      </p:sp>
      <p:pic>
        <p:nvPicPr>
          <p:cNvPr id="810" name="그림 6" descr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5850" y="57209"/>
            <a:ext cx="1640417" cy="615157"/>
          </a:xfrm>
          <a:prstGeom prst="rect">
            <a:avLst/>
          </a:prstGeom>
          <a:ln w="12700">
            <a:miter lim="400000"/>
          </a:ln>
        </p:spPr>
      </p:pic>
      <p:sp>
        <p:nvSpPr>
          <p:cNvPr id="811" name="TextBox 9"/>
          <p:cNvSpPr txBox="1"/>
          <p:nvPr/>
        </p:nvSpPr>
        <p:spPr>
          <a:xfrm>
            <a:off x="4362269" y="811669"/>
            <a:ext cx="2929078" cy="313691"/>
          </a:xfrm>
          <a:prstGeom prst="rect">
            <a:avLst/>
          </a:prstGeom>
          <a:ln w="19050">
            <a:solidFill>
              <a:srgbClr val="00B05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1400">
                <a:solidFill>
                  <a:schemeClr val="accent5"/>
                </a:solidFill>
                <a:latin typeface="나눔고딕 ExtraBold"/>
                <a:ea typeface="나눔고딕 ExtraBold"/>
                <a:cs typeface="나눔고딕 ExtraBold"/>
                <a:sym typeface="나눔고딕 ExtraBold"/>
              </a:defRPr>
            </a:lvl1pPr>
          </a:lstStyle>
          <a:p>
            <a:r>
              <a:t>게시판 작성 시퀀스 다이어그램</a:t>
            </a:r>
          </a:p>
        </p:txBody>
      </p:sp>
      <p:pic>
        <p:nvPicPr>
          <p:cNvPr id="812" name="Picture 2" descr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616" y="1406537"/>
            <a:ext cx="11024767" cy="520894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4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905732" y="617796"/>
            <a:ext cx="10380537" cy="54571"/>
          </a:xfrm>
          <a:prstGeom prst="rect">
            <a:avLst/>
          </a:prstGeom>
          <a:ln w="12700">
            <a:miter lim="400000"/>
          </a:ln>
        </p:spPr>
      </p:pic>
      <p:sp>
        <p:nvSpPr>
          <p:cNvPr id="815" name="TextBox 5"/>
          <p:cNvSpPr txBox="1"/>
          <p:nvPr/>
        </p:nvSpPr>
        <p:spPr>
          <a:xfrm>
            <a:off x="1131171" y="154780"/>
            <a:ext cx="4323796" cy="4276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1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>
              <a:defRPr>
                <a:latin typeface="+mn-lt"/>
                <a:ea typeface="+mn-ea"/>
                <a:cs typeface="+mn-cs"/>
                <a:sym typeface="Calibri"/>
              </a:defRPr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공지사항 게시판 목록 페이지</a:t>
            </a:r>
          </a:p>
        </p:txBody>
      </p:sp>
      <p:pic>
        <p:nvPicPr>
          <p:cNvPr id="816" name="그림 7" descr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5850" y="57209"/>
            <a:ext cx="1640417" cy="615157"/>
          </a:xfrm>
          <a:prstGeom prst="rect">
            <a:avLst/>
          </a:prstGeom>
          <a:ln w="12700">
            <a:miter lim="400000"/>
          </a:ln>
        </p:spPr>
      </p:pic>
      <p:pic>
        <p:nvPicPr>
          <p:cNvPr id="817" name="Picture 4" descr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993" y="777717"/>
            <a:ext cx="10485019" cy="5767985"/>
          </a:xfrm>
          <a:prstGeom prst="rect">
            <a:avLst/>
          </a:prstGeom>
          <a:ln w="12700">
            <a:miter lim="400000"/>
          </a:ln>
        </p:spPr>
      </p:pic>
      <p:sp>
        <p:nvSpPr>
          <p:cNvPr id="818" name="직사각형 2"/>
          <p:cNvSpPr/>
          <p:nvPr/>
        </p:nvSpPr>
        <p:spPr>
          <a:xfrm>
            <a:off x="4175185" y="5658923"/>
            <a:ext cx="2311881" cy="886778"/>
          </a:xfrm>
          <a:prstGeom prst="rect">
            <a:avLst/>
          </a:prstGeom>
          <a:ln w="28575">
            <a:solidFill>
              <a:srgbClr val="1E7452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19" name="직선 연결선 8"/>
          <p:cNvSpPr/>
          <p:nvPr/>
        </p:nvSpPr>
        <p:spPr>
          <a:xfrm flipV="1">
            <a:off x="6487064" y="5779696"/>
            <a:ext cx="1449239" cy="322617"/>
          </a:xfrm>
          <a:prstGeom prst="line">
            <a:avLst/>
          </a:prstGeom>
          <a:ln w="28575">
            <a:solidFill>
              <a:srgbClr val="1E7452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820" name="TextBox 10"/>
          <p:cNvSpPr txBox="1"/>
          <p:nvPr/>
        </p:nvSpPr>
        <p:spPr>
          <a:xfrm>
            <a:off x="7936301" y="5412533"/>
            <a:ext cx="3441942" cy="1077218"/>
          </a:xfrm>
          <a:prstGeom prst="rect">
            <a:avLst/>
          </a:prstGeom>
          <a:solidFill>
            <a:srgbClr val="FFFFFF"/>
          </a:solidFill>
          <a:ln w="28575">
            <a:solidFill>
              <a:srgbClr val="1E7452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1600">
                <a:latin typeface="+mj-lt"/>
                <a:ea typeface="+mj-ea"/>
                <a:cs typeface="+mj-cs"/>
                <a:sym typeface="Helvetica"/>
              </a:defRPr>
            </a:pPr>
            <a:r>
              <a:rPr sz="1600" dirty="0">
                <a:latin typeface="+mj-lt"/>
                <a:ea typeface="+mj-ea"/>
                <a:cs typeface="+mj-cs"/>
              </a:rPr>
              <a:t>글 </a:t>
            </a:r>
            <a:r>
              <a:rPr sz="1600" dirty="0" err="1">
                <a:latin typeface="+mj-lt"/>
                <a:ea typeface="+mj-ea"/>
                <a:cs typeface="+mj-cs"/>
              </a:rPr>
              <a:t>제목</a:t>
            </a:r>
            <a:r>
              <a:rPr sz="1600" dirty="0">
                <a:latin typeface="+mj-lt"/>
                <a:ea typeface="+mj-ea"/>
                <a:cs typeface="+mj-cs"/>
              </a:rPr>
              <a:t> , </a:t>
            </a:r>
            <a:r>
              <a:rPr sz="1600" dirty="0" err="1">
                <a:latin typeface="+mj-lt"/>
                <a:ea typeface="+mj-ea"/>
                <a:cs typeface="+mj-cs"/>
              </a:rPr>
              <a:t>글제목+글내용</a:t>
            </a:r>
            <a:r>
              <a:rPr sz="1600" dirty="0">
                <a:latin typeface="+mj-lt"/>
                <a:ea typeface="+mj-ea"/>
                <a:cs typeface="+mj-cs"/>
              </a:rPr>
              <a:t>, </a:t>
            </a:r>
            <a:r>
              <a:rPr sz="1600" dirty="0" err="1">
                <a:latin typeface="+mj-lt"/>
                <a:ea typeface="+mj-ea"/>
                <a:cs typeface="+mj-cs"/>
              </a:rPr>
              <a:t>글쓴이로</a:t>
            </a:r>
            <a:r>
              <a:rPr sz="1600" dirty="0">
                <a:latin typeface="+mj-lt"/>
                <a:ea typeface="+mj-ea"/>
                <a:cs typeface="+mj-cs"/>
              </a:rPr>
              <a:t> </a:t>
            </a:r>
            <a:r>
              <a:rPr sz="1600" dirty="0" err="1">
                <a:latin typeface="+mj-lt"/>
                <a:ea typeface="+mj-ea"/>
                <a:cs typeface="+mj-cs"/>
              </a:rPr>
              <a:t>검색하여</a:t>
            </a:r>
            <a:r>
              <a:rPr sz="1600" dirty="0">
                <a:latin typeface="+mj-lt"/>
                <a:ea typeface="+mj-ea"/>
                <a:cs typeface="+mj-cs"/>
              </a:rPr>
              <a:t> </a:t>
            </a:r>
            <a:r>
              <a:rPr sz="1600" dirty="0" err="1">
                <a:latin typeface="+mj-lt"/>
                <a:ea typeface="+mj-ea"/>
                <a:cs typeface="+mj-cs"/>
              </a:rPr>
              <a:t>조회가</a:t>
            </a:r>
            <a:r>
              <a:rPr sz="1600" dirty="0">
                <a:latin typeface="+mj-lt"/>
                <a:ea typeface="+mj-ea"/>
                <a:cs typeface="+mj-cs"/>
              </a:rPr>
              <a:t> </a:t>
            </a:r>
            <a:r>
              <a:rPr sz="1600" dirty="0" err="1">
                <a:latin typeface="+mj-lt"/>
                <a:ea typeface="+mj-ea"/>
                <a:cs typeface="+mj-cs"/>
              </a:rPr>
              <a:t>가능하다</a:t>
            </a:r>
            <a:r>
              <a:rPr sz="1600" dirty="0">
                <a:latin typeface="+mj-lt"/>
                <a:ea typeface="+mj-ea"/>
                <a:cs typeface="+mj-cs"/>
              </a:rPr>
              <a:t>.</a:t>
            </a:r>
          </a:p>
          <a:p>
            <a:pPr algn="ctr">
              <a:defRPr sz="1600">
                <a:latin typeface="+mj-lt"/>
                <a:ea typeface="+mj-ea"/>
                <a:cs typeface="+mj-cs"/>
                <a:sym typeface="Helvetica"/>
              </a:defRPr>
            </a:pPr>
            <a:r>
              <a:rPr sz="1600" dirty="0">
                <a:latin typeface="+mj-lt"/>
                <a:ea typeface="+mj-ea"/>
                <a:cs typeface="+mj-cs"/>
              </a:rPr>
              <a:t>글 </a:t>
            </a:r>
            <a:r>
              <a:rPr sz="1600" dirty="0" err="1">
                <a:latin typeface="+mj-lt"/>
                <a:ea typeface="+mj-ea"/>
                <a:cs typeface="+mj-cs"/>
              </a:rPr>
              <a:t>제목이랑</a:t>
            </a:r>
            <a:r>
              <a:rPr sz="1600" dirty="0">
                <a:latin typeface="+mj-lt"/>
                <a:ea typeface="+mj-ea"/>
                <a:cs typeface="+mj-cs"/>
              </a:rPr>
              <a:t> </a:t>
            </a:r>
            <a:r>
              <a:rPr sz="1600" dirty="0" err="1">
                <a:latin typeface="+mj-lt"/>
                <a:ea typeface="+mj-ea"/>
                <a:cs typeface="+mj-cs"/>
              </a:rPr>
              <a:t>글쓴이</a:t>
            </a:r>
            <a:r>
              <a:rPr sz="1600" dirty="0">
                <a:latin typeface="+mj-lt"/>
                <a:ea typeface="+mj-ea"/>
                <a:cs typeface="+mj-cs"/>
              </a:rPr>
              <a:t> </a:t>
            </a:r>
            <a:r>
              <a:rPr sz="1600" dirty="0" err="1">
                <a:latin typeface="+mj-lt"/>
                <a:ea typeface="+mj-ea"/>
                <a:cs typeface="+mj-cs"/>
              </a:rPr>
              <a:t>같은</a:t>
            </a:r>
            <a:r>
              <a:rPr sz="1600" dirty="0">
                <a:latin typeface="+mj-lt"/>
                <a:ea typeface="+mj-ea"/>
                <a:cs typeface="+mj-cs"/>
              </a:rPr>
              <a:t> </a:t>
            </a:r>
            <a:r>
              <a:rPr sz="1600" dirty="0" err="1">
                <a:latin typeface="+mj-lt"/>
                <a:ea typeface="+mj-ea"/>
                <a:cs typeface="+mj-cs"/>
              </a:rPr>
              <a:t>경우</a:t>
            </a:r>
            <a:r>
              <a:rPr sz="1600" dirty="0">
                <a:latin typeface="+mj-lt"/>
                <a:ea typeface="+mj-ea"/>
                <a:cs typeface="+mj-cs"/>
              </a:rPr>
              <a:t> </a:t>
            </a:r>
          </a:p>
          <a:p>
            <a:pPr algn="ctr">
              <a:defRPr sz="1600">
                <a:latin typeface="+mj-lt"/>
                <a:ea typeface="+mj-ea"/>
                <a:cs typeface="+mj-cs"/>
                <a:sym typeface="Helvetica"/>
              </a:defRPr>
            </a:pPr>
            <a:r>
              <a:rPr sz="1600" dirty="0" err="1">
                <a:latin typeface="+mj-lt"/>
                <a:ea typeface="+mj-ea"/>
                <a:cs typeface="+mj-cs"/>
              </a:rPr>
              <a:t>자동완성기능이</a:t>
            </a:r>
            <a:r>
              <a:rPr sz="1600" dirty="0">
                <a:latin typeface="+mj-lt"/>
                <a:ea typeface="+mj-ea"/>
                <a:cs typeface="+mj-cs"/>
              </a:rPr>
              <a:t> </a:t>
            </a:r>
            <a:r>
              <a:rPr sz="1600" dirty="0" err="1">
                <a:latin typeface="+mj-lt"/>
                <a:ea typeface="+mj-ea"/>
                <a:cs typeface="+mj-cs"/>
              </a:rPr>
              <a:t>구현된다</a:t>
            </a:r>
            <a:r>
              <a:rPr sz="1600" dirty="0">
                <a:latin typeface="+mj-lt"/>
                <a:ea typeface="+mj-ea"/>
                <a:cs typeface="+mj-cs"/>
              </a:rPr>
              <a:t>.</a:t>
            </a:r>
          </a:p>
        </p:txBody>
      </p:sp>
      <p:sp>
        <p:nvSpPr>
          <p:cNvPr id="821" name="직사각형 16"/>
          <p:cNvSpPr/>
          <p:nvPr/>
        </p:nvSpPr>
        <p:spPr>
          <a:xfrm>
            <a:off x="8697583" y="4865296"/>
            <a:ext cx="948269" cy="383568"/>
          </a:xfrm>
          <a:prstGeom prst="rect">
            <a:avLst/>
          </a:prstGeom>
          <a:ln w="28575">
            <a:solidFill>
              <a:srgbClr val="1E7452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22" name="TextBox 17"/>
          <p:cNvSpPr txBox="1"/>
          <p:nvPr/>
        </p:nvSpPr>
        <p:spPr>
          <a:xfrm>
            <a:off x="9286336" y="3397896"/>
            <a:ext cx="2588007" cy="830997"/>
          </a:xfrm>
          <a:prstGeom prst="rect">
            <a:avLst/>
          </a:prstGeom>
          <a:solidFill>
            <a:srgbClr val="FFFFFF"/>
          </a:solidFill>
          <a:ln w="28575">
            <a:solidFill>
              <a:srgbClr val="1E7452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sz="1600">
                <a:latin typeface="+mj-lt"/>
                <a:ea typeface="+mj-ea"/>
                <a:cs typeface="+mj-cs"/>
                <a:sym typeface="Helvetica"/>
              </a:defRPr>
            </a:pPr>
            <a:r>
              <a:rPr sz="1600" dirty="0" err="1">
                <a:latin typeface="+mj-lt"/>
                <a:ea typeface="+mj-ea"/>
                <a:cs typeface="+mj-cs"/>
              </a:rPr>
              <a:t>Gradelevel</a:t>
            </a:r>
            <a:r>
              <a:rPr sz="1600" dirty="0">
                <a:latin typeface="+mj-lt"/>
                <a:ea typeface="+mj-ea"/>
                <a:cs typeface="+mj-cs"/>
              </a:rPr>
              <a:t> 5 </a:t>
            </a:r>
            <a:r>
              <a:rPr sz="1600" dirty="0" err="1">
                <a:latin typeface="+mj-lt"/>
                <a:ea typeface="+mj-ea"/>
                <a:cs typeface="+mj-cs"/>
              </a:rPr>
              <a:t>이상인</a:t>
            </a:r>
            <a:endParaRPr sz="1600" dirty="0">
              <a:latin typeface="+mj-lt"/>
              <a:ea typeface="+mj-ea"/>
              <a:cs typeface="+mj-cs"/>
            </a:endParaRPr>
          </a:p>
          <a:p>
            <a:pPr algn="ctr">
              <a:defRPr sz="1600">
                <a:latin typeface="+mj-lt"/>
                <a:ea typeface="+mj-ea"/>
                <a:cs typeface="+mj-cs"/>
                <a:sym typeface="Helvetica"/>
              </a:defRPr>
            </a:pPr>
            <a:r>
              <a:rPr sz="1600" dirty="0" err="1">
                <a:latin typeface="+mj-lt"/>
                <a:ea typeface="+mj-ea"/>
                <a:cs typeface="+mj-cs"/>
              </a:rPr>
              <a:t>직원만</a:t>
            </a:r>
            <a:r>
              <a:rPr sz="1600" dirty="0">
                <a:latin typeface="+mj-lt"/>
                <a:ea typeface="+mj-ea"/>
                <a:cs typeface="+mj-cs"/>
              </a:rPr>
              <a:t> </a:t>
            </a:r>
            <a:r>
              <a:rPr sz="1600" dirty="0" err="1">
                <a:latin typeface="+mj-lt"/>
                <a:ea typeface="+mj-ea"/>
                <a:cs typeface="+mj-cs"/>
              </a:rPr>
              <a:t>공지사항</a:t>
            </a:r>
            <a:r>
              <a:rPr sz="1600" dirty="0">
                <a:latin typeface="+mj-lt"/>
                <a:ea typeface="+mj-ea"/>
                <a:cs typeface="+mj-cs"/>
              </a:rPr>
              <a:t> </a:t>
            </a:r>
            <a:r>
              <a:rPr sz="1600" dirty="0" err="1">
                <a:latin typeface="+mj-lt"/>
                <a:ea typeface="+mj-ea"/>
                <a:cs typeface="+mj-cs"/>
              </a:rPr>
              <a:t>글쓰기</a:t>
            </a:r>
            <a:endParaRPr sz="1600" dirty="0">
              <a:latin typeface="+mj-lt"/>
              <a:ea typeface="+mj-ea"/>
              <a:cs typeface="+mj-cs"/>
            </a:endParaRPr>
          </a:p>
          <a:p>
            <a:pPr algn="ctr">
              <a:defRPr sz="1600">
                <a:latin typeface="+mj-lt"/>
                <a:ea typeface="+mj-ea"/>
                <a:cs typeface="+mj-cs"/>
                <a:sym typeface="Helvetica"/>
              </a:defRPr>
            </a:pPr>
            <a:r>
              <a:rPr sz="1600" dirty="0" err="1">
                <a:latin typeface="+mj-lt"/>
                <a:ea typeface="+mj-ea"/>
                <a:cs typeface="+mj-cs"/>
              </a:rPr>
              <a:t>버튼이</a:t>
            </a:r>
            <a:r>
              <a:rPr sz="1600" dirty="0">
                <a:latin typeface="+mj-lt"/>
                <a:ea typeface="+mj-ea"/>
                <a:cs typeface="+mj-cs"/>
              </a:rPr>
              <a:t> </a:t>
            </a:r>
            <a:r>
              <a:rPr sz="1600" dirty="0" err="1">
                <a:latin typeface="+mj-lt"/>
                <a:ea typeface="+mj-ea"/>
                <a:cs typeface="+mj-cs"/>
              </a:rPr>
              <a:t>나타난다</a:t>
            </a:r>
            <a:r>
              <a:rPr sz="1600" dirty="0">
                <a:latin typeface="+mj-lt"/>
                <a:ea typeface="+mj-ea"/>
                <a:cs typeface="+mj-cs"/>
              </a:rPr>
              <a:t>.</a:t>
            </a:r>
          </a:p>
        </p:txBody>
      </p:sp>
      <p:sp>
        <p:nvSpPr>
          <p:cNvPr id="823" name="직선 연결선 20"/>
          <p:cNvSpPr/>
          <p:nvPr/>
        </p:nvSpPr>
        <p:spPr>
          <a:xfrm flipV="1">
            <a:off x="9286336" y="4228893"/>
            <a:ext cx="841076" cy="636405"/>
          </a:xfrm>
          <a:prstGeom prst="line">
            <a:avLst/>
          </a:prstGeom>
          <a:ln w="28575">
            <a:solidFill>
              <a:srgbClr val="1E7452"/>
            </a:solidFill>
          </a:ln>
        </p:spPr>
        <p:txBody>
          <a:bodyPr lIns="45719" rIns="45719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5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905732" y="617796"/>
            <a:ext cx="10380537" cy="54571"/>
          </a:xfrm>
          <a:prstGeom prst="rect">
            <a:avLst/>
          </a:prstGeom>
          <a:ln w="12700">
            <a:miter lim="400000"/>
          </a:ln>
        </p:spPr>
      </p:pic>
      <p:sp>
        <p:nvSpPr>
          <p:cNvPr id="826" name="TextBox 5"/>
          <p:cNvSpPr txBox="1"/>
          <p:nvPr/>
        </p:nvSpPr>
        <p:spPr>
          <a:xfrm>
            <a:off x="1131171" y="154780"/>
            <a:ext cx="4323796" cy="4276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1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>
              <a:defRPr>
                <a:latin typeface="+mn-lt"/>
                <a:ea typeface="+mn-ea"/>
                <a:cs typeface="+mn-cs"/>
                <a:sym typeface="Calibri"/>
              </a:defRPr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공지사항 게시판 글 작성 페이지</a:t>
            </a:r>
          </a:p>
        </p:txBody>
      </p:sp>
      <p:pic>
        <p:nvPicPr>
          <p:cNvPr id="827" name="그림 7" descr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5850" y="57209"/>
            <a:ext cx="1640417" cy="615157"/>
          </a:xfrm>
          <a:prstGeom prst="rect">
            <a:avLst/>
          </a:prstGeom>
          <a:ln w="12700">
            <a:miter lim="400000"/>
          </a:ln>
        </p:spPr>
      </p:pic>
      <p:pic>
        <p:nvPicPr>
          <p:cNvPr id="828" name="Picture 5" descr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0391" y="772741"/>
            <a:ext cx="7989409" cy="5988973"/>
          </a:xfrm>
          <a:prstGeom prst="rect">
            <a:avLst/>
          </a:prstGeom>
          <a:ln w="12700">
            <a:miter lim="400000"/>
          </a:ln>
        </p:spPr>
      </p:pic>
      <p:sp>
        <p:nvSpPr>
          <p:cNvPr id="829" name="직사각형 2"/>
          <p:cNvSpPr/>
          <p:nvPr/>
        </p:nvSpPr>
        <p:spPr>
          <a:xfrm>
            <a:off x="1889185" y="2016861"/>
            <a:ext cx="6892505" cy="698739"/>
          </a:xfrm>
          <a:prstGeom prst="rect">
            <a:avLst/>
          </a:prstGeom>
          <a:ln w="28575">
            <a:solidFill>
              <a:srgbClr val="1E7452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30" name="TextBox 10"/>
          <p:cNvSpPr txBox="1"/>
          <p:nvPr/>
        </p:nvSpPr>
        <p:spPr>
          <a:xfrm>
            <a:off x="9597355" y="1531837"/>
            <a:ext cx="2427071" cy="584775"/>
          </a:xfrm>
          <a:prstGeom prst="rect">
            <a:avLst/>
          </a:prstGeom>
          <a:solidFill>
            <a:srgbClr val="FFFFFF"/>
          </a:solidFill>
          <a:ln w="28575">
            <a:solidFill>
              <a:srgbClr val="1E7452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1600">
                <a:latin typeface="+mj-lt"/>
                <a:ea typeface="+mj-ea"/>
                <a:cs typeface="+mj-cs"/>
                <a:sym typeface="Helvetica"/>
              </a:defRPr>
            </a:pPr>
            <a:r>
              <a:rPr sz="1600" dirty="0" err="1">
                <a:latin typeface="+mj-lt"/>
                <a:ea typeface="+mj-ea"/>
                <a:cs typeface="+mj-cs"/>
              </a:rPr>
              <a:t>드래그</a:t>
            </a:r>
            <a:r>
              <a:rPr sz="1600" dirty="0">
                <a:latin typeface="+mj-lt"/>
                <a:ea typeface="+mj-ea"/>
                <a:cs typeface="+mj-cs"/>
              </a:rPr>
              <a:t> 앤 </a:t>
            </a:r>
            <a:r>
              <a:rPr sz="1600" dirty="0" err="1">
                <a:latin typeface="+mj-lt"/>
                <a:ea typeface="+mj-ea"/>
                <a:cs typeface="+mj-cs"/>
              </a:rPr>
              <a:t>드롭으로</a:t>
            </a:r>
            <a:r>
              <a:rPr sz="1600" dirty="0">
                <a:latin typeface="+mj-lt"/>
                <a:ea typeface="+mj-ea"/>
                <a:cs typeface="+mj-cs"/>
              </a:rPr>
              <a:t> </a:t>
            </a:r>
          </a:p>
          <a:p>
            <a:pPr algn="ctr">
              <a:defRPr sz="1600">
                <a:latin typeface="+mj-lt"/>
                <a:ea typeface="+mj-ea"/>
                <a:cs typeface="+mj-cs"/>
                <a:sym typeface="Helvetica"/>
              </a:defRPr>
            </a:pPr>
            <a:r>
              <a:rPr sz="1600" dirty="0" err="1">
                <a:latin typeface="+mj-lt"/>
                <a:ea typeface="+mj-ea"/>
                <a:cs typeface="+mj-cs"/>
              </a:rPr>
              <a:t>다중</a:t>
            </a:r>
            <a:r>
              <a:rPr sz="1600" dirty="0">
                <a:latin typeface="+mj-lt"/>
                <a:ea typeface="+mj-ea"/>
                <a:cs typeface="+mj-cs"/>
              </a:rPr>
              <a:t> </a:t>
            </a:r>
            <a:r>
              <a:rPr sz="1600" dirty="0" err="1">
                <a:latin typeface="+mj-lt"/>
                <a:ea typeface="+mj-ea"/>
                <a:cs typeface="+mj-cs"/>
              </a:rPr>
              <a:t>첨부파일이</a:t>
            </a:r>
            <a:r>
              <a:rPr sz="1600" dirty="0">
                <a:latin typeface="+mj-lt"/>
                <a:ea typeface="+mj-ea"/>
                <a:cs typeface="+mj-cs"/>
              </a:rPr>
              <a:t> </a:t>
            </a:r>
            <a:r>
              <a:rPr sz="1600" dirty="0" err="1">
                <a:latin typeface="+mj-lt"/>
                <a:ea typeface="+mj-ea"/>
                <a:cs typeface="+mj-cs"/>
              </a:rPr>
              <a:t>가능함</a:t>
            </a:r>
            <a:r>
              <a:rPr sz="1600" dirty="0">
                <a:latin typeface="+mj-lt"/>
                <a:ea typeface="+mj-ea"/>
                <a:cs typeface="+mj-cs"/>
              </a:rPr>
              <a:t>.</a:t>
            </a:r>
          </a:p>
        </p:txBody>
      </p:sp>
      <p:sp>
        <p:nvSpPr>
          <p:cNvPr id="831" name="직선 연결선 8"/>
          <p:cNvSpPr/>
          <p:nvPr/>
        </p:nvSpPr>
        <p:spPr>
          <a:xfrm flipV="1">
            <a:off x="8781691" y="2016860"/>
            <a:ext cx="815665" cy="243261"/>
          </a:xfrm>
          <a:prstGeom prst="line">
            <a:avLst/>
          </a:prstGeom>
          <a:ln w="28575">
            <a:solidFill>
              <a:srgbClr val="1E7452"/>
            </a:solidFill>
          </a:ln>
        </p:spPr>
        <p:txBody>
          <a:bodyPr lIns="45719" rIns="45719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3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905732" y="617796"/>
            <a:ext cx="10380537" cy="54571"/>
          </a:xfrm>
          <a:prstGeom prst="rect">
            <a:avLst/>
          </a:prstGeom>
          <a:ln w="12700">
            <a:miter lim="400000"/>
          </a:ln>
        </p:spPr>
      </p:pic>
      <p:sp>
        <p:nvSpPr>
          <p:cNvPr id="834" name="TextBox 5"/>
          <p:cNvSpPr txBox="1"/>
          <p:nvPr/>
        </p:nvSpPr>
        <p:spPr>
          <a:xfrm>
            <a:off x="1131171" y="154780"/>
            <a:ext cx="4323796" cy="4276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1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>
              <a:defRPr>
                <a:latin typeface="+mn-lt"/>
                <a:ea typeface="+mn-ea"/>
                <a:cs typeface="+mn-cs"/>
                <a:sym typeface="Calibri"/>
              </a:defRPr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공지사항 게시판 글 작성 페이지</a:t>
            </a:r>
          </a:p>
        </p:txBody>
      </p:sp>
      <p:pic>
        <p:nvPicPr>
          <p:cNvPr id="835" name="그림 7" descr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5850" y="57209"/>
            <a:ext cx="1640417" cy="615157"/>
          </a:xfrm>
          <a:prstGeom prst="rect">
            <a:avLst/>
          </a:prstGeom>
          <a:ln w="12700">
            <a:miter lim="400000"/>
          </a:ln>
        </p:spPr>
      </p:pic>
      <p:sp>
        <p:nvSpPr>
          <p:cNvPr id="836" name="TextBox 10"/>
          <p:cNvSpPr txBox="1"/>
          <p:nvPr/>
        </p:nvSpPr>
        <p:spPr>
          <a:xfrm>
            <a:off x="9645850" y="2783225"/>
            <a:ext cx="2303514" cy="1323439"/>
          </a:xfrm>
          <a:prstGeom prst="rect">
            <a:avLst/>
          </a:prstGeom>
          <a:solidFill>
            <a:srgbClr val="FFFFFF"/>
          </a:solidFill>
          <a:ln w="28575">
            <a:solidFill>
              <a:srgbClr val="1E7452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sz="1600">
                <a:latin typeface="+mj-lt"/>
                <a:ea typeface="+mj-ea"/>
                <a:cs typeface="+mj-cs"/>
                <a:sym typeface="Helvetica"/>
              </a:defRPr>
            </a:pPr>
            <a:r>
              <a:rPr sz="1600" dirty="0" err="1">
                <a:latin typeface="+mj-lt"/>
                <a:ea typeface="+mj-ea"/>
                <a:cs typeface="+mj-cs"/>
              </a:rPr>
              <a:t>네이버</a:t>
            </a:r>
            <a:r>
              <a:rPr sz="1600" dirty="0">
                <a:latin typeface="+mj-lt"/>
                <a:ea typeface="+mj-ea"/>
                <a:cs typeface="+mj-cs"/>
              </a:rPr>
              <a:t> </a:t>
            </a:r>
            <a:r>
              <a:rPr sz="1600" dirty="0" err="1">
                <a:latin typeface="+mj-lt"/>
                <a:ea typeface="+mj-ea"/>
                <a:cs typeface="+mj-cs"/>
              </a:rPr>
              <a:t>스마트</a:t>
            </a:r>
            <a:r>
              <a:rPr sz="1600" dirty="0">
                <a:latin typeface="+mj-lt"/>
                <a:ea typeface="+mj-ea"/>
                <a:cs typeface="+mj-cs"/>
              </a:rPr>
              <a:t> </a:t>
            </a:r>
            <a:r>
              <a:rPr sz="1600" dirty="0" err="1">
                <a:latin typeface="+mj-lt"/>
                <a:ea typeface="+mj-ea"/>
                <a:cs typeface="+mj-cs"/>
              </a:rPr>
              <a:t>에디터를</a:t>
            </a:r>
            <a:r>
              <a:rPr sz="1600" dirty="0">
                <a:latin typeface="+mj-lt"/>
                <a:ea typeface="+mj-ea"/>
                <a:cs typeface="+mj-cs"/>
              </a:rPr>
              <a:t> </a:t>
            </a:r>
            <a:r>
              <a:rPr sz="1600" dirty="0" err="1">
                <a:latin typeface="+mj-lt"/>
                <a:ea typeface="+mj-ea"/>
                <a:cs typeface="+mj-cs"/>
              </a:rPr>
              <a:t>사용하여</a:t>
            </a:r>
            <a:r>
              <a:rPr sz="1600" dirty="0">
                <a:latin typeface="+mj-lt"/>
                <a:ea typeface="+mj-ea"/>
                <a:cs typeface="+mj-cs"/>
              </a:rPr>
              <a:t> </a:t>
            </a:r>
            <a:r>
              <a:rPr sz="1600" dirty="0" err="1">
                <a:latin typeface="+mj-lt"/>
                <a:ea typeface="+mj-ea"/>
                <a:cs typeface="+mj-cs"/>
              </a:rPr>
              <a:t>이미지</a:t>
            </a:r>
            <a:r>
              <a:rPr sz="1600" dirty="0">
                <a:latin typeface="+mj-lt"/>
                <a:ea typeface="+mj-ea"/>
                <a:cs typeface="+mj-cs"/>
              </a:rPr>
              <a:t> </a:t>
            </a:r>
            <a:endParaRPr lang="en-US" sz="1600" dirty="0">
              <a:latin typeface="+mj-lt"/>
              <a:ea typeface="+mj-ea"/>
              <a:cs typeface="+mj-cs"/>
            </a:endParaRPr>
          </a:p>
          <a:p>
            <a:pPr algn="ctr">
              <a:defRPr sz="1600">
                <a:latin typeface="+mj-lt"/>
                <a:ea typeface="+mj-ea"/>
                <a:cs typeface="+mj-cs"/>
                <a:sym typeface="Helvetica"/>
              </a:defRPr>
            </a:pPr>
            <a:r>
              <a:rPr sz="1600" dirty="0" err="1">
                <a:latin typeface="+mj-lt"/>
                <a:ea typeface="+mj-ea"/>
                <a:cs typeface="+mj-cs"/>
              </a:rPr>
              <a:t>업로드도</a:t>
            </a:r>
            <a:r>
              <a:rPr sz="1600" dirty="0">
                <a:latin typeface="+mj-lt"/>
                <a:ea typeface="+mj-ea"/>
                <a:cs typeface="+mj-cs"/>
              </a:rPr>
              <a:t> </a:t>
            </a:r>
            <a:r>
              <a:rPr sz="1600" dirty="0" err="1">
                <a:latin typeface="+mj-lt"/>
                <a:ea typeface="+mj-ea"/>
                <a:cs typeface="+mj-cs"/>
              </a:rPr>
              <a:t>가능하고</a:t>
            </a:r>
            <a:endParaRPr sz="1600" dirty="0">
              <a:latin typeface="+mj-lt"/>
              <a:ea typeface="+mj-ea"/>
              <a:cs typeface="+mj-cs"/>
            </a:endParaRPr>
          </a:p>
          <a:p>
            <a:pPr algn="ctr">
              <a:defRPr sz="1600">
                <a:latin typeface="+mj-lt"/>
                <a:ea typeface="+mj-ea"/>
                <a:cs typeface="+mj-cs"/>
                <a:sym typeface="Helvetica"/>
              </a:defRPr>
            </a:pPr>
            <a:r>
              <a:rPr sz="1600" dirty="0" err="1">
                <a:latin typeface="+mj-lt"/>
                <a:ea typeface="+mj-ea"/>
                <a:cs typeface="+mj-cs"/>
              </a:rPr>
              <a:t>다양한</a:t>
            </a:r>
            <a:r>
              <a:rPr sz="1600" dirty="0">
                <a:latin typeface="+mj-lt"/>
                <a:ea typeface="+mj-ea"/>
                <a:cs typeface="+mj-cs"/>
              </a:rPr>
              <a:t> </a:t>
            </a:r>
            <a:r>
              <a:rPr sz="1600" dirty="0" err="1">
                <a:latin typeface="+mj-lt"/>
                <a:ea typeface="+mj-ea"/>
                <a:cs typeface="+mj-cs"/>
              </a:rPr>
              <a:t>글자</a:t>
            </a:r>
            <a:r>
              <a:rPr sz="1600" dirty="0">
                <a:latin typeface="+mj-lt"/>
                <a:ea typeface="+mj-ea"/>
                <a:cs typeface="+mj-cs"/>
              </a:rPr>
              <a:t> </a:t>
            </a:r>
            <a:r>
              <a:rPr sz="1600" dirty="0" err="1">
                <a:latin typeface="+mj-lt"/>
                <a:ea typeface="+mj-ea"/>
                <a:cs typeface="+mj-cs"/>
              </a:rPr>
              <a:t>옵션</a:t>
            </a:r>
            <a:r>
              <a:rPr sz="1600" dirty="0">
                <a:latin typeface="+mj-lt"/>
                <a:ea typeface="+mj-ea"/>
                <a:cs typeface="+mj-cs"/>
              </a:rPr>
              <a:t> </a:t>
            </a:r>
          </a:p>
          <a:p>
            <a:pPr algn="ctr">
              <a:defRPr sz="1600">
                <a:latin typeface="+mj-lt"/>
                <a:ea typeface="+mj-ea"/>
                <a:cs typeface="+mj-cs"/>
                <a:sym typeface="Helvetica"/>
              </a:defRPr>
            </a:pPr>
            <a:r>
              <a:rPr sz="1600" dirty="0" err="1">
                <a:latin typeface="+mj-lt"/>
                <a:ea typeface="+mj-ea"/>
                <a:cs typeface="+mj-cs"/>
              </a:rPr>
              <a:t>선택이</a:t>
            </a:r>
            <a:r>
              <a:rPr sz="1600" dirty="0">
                <a:latin typeface="+mj-lt"/>
                <a:ea typeface="+mj-ea"/>
                <a:cs typeface="+mj-cs"/>
              </a:rPr>
              <a:t> </a:t>
            </a:r>
            <a:r>
              <a:rPr sz="1600" dirty="0" err="1">
                <a:latin typeface="+mj-lt"/>
                <a:ea typeface="+mj-ea"/>
                <a:cs typeface="+mj-cs"/>
              </a:rPr>
              <a:t>가능하다</a:t>
            </a:r>
            <a:r>
              <a:rPr sz="1600" dirty="0">
                <a:latin typeface="+mj-lt"/>
                <a:ea typeface="+mj-ea"/>
                <a:cs typeface="+mj-cs"/>
              </a:rPr>
              <a:t>. </a:t>
            </a:r>
          </a:p>
        </p:txBody>
      </p:sp>
      <p:sp>
        <p:nvSpPr>
          <p:cNvPr id="837" name="직사각형 12"/>
          <p:cNvSpPr/>
          <p:nvPr/>
        </p:nvSpPr>
        <p:spPr>
          <a:xfrm>
            <a:off x="5664677" y="2605177"/>
            <a:ext cx="2401021" cy="458999"/>
          </a:xfrm>
          <a:prstGeom prst="rect">
            <a:avLst/>
          </a:prstGeom>
          <a:ln w="28575">
            <a:solidFill>
              <a:srgbClr val="1E7452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838" name="Picture 3" descr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9965" y="672367"/>
            <a:ext cx="7469425" cy="6109402"/>
          </a:xfrm>
          <a:prstGeom prst="rect">
            <a:avLst/>
          </a:prstGeom>
          <a:ln w="12700">
            <a:miter lim="400000"/>
          </a:ln>
        </p:spPr>
      </p:pic>
      <p:sp>
        <p:nvSpPr>
          <p:cNvPr id="839" name="직사각형 2"/>
          <p:cNvSpPr/>
          <p:nvPr/>
        </p:nvSpPr>
        <p:spPr>
          <a:xfrm>
            <a:off x="2216985" y="3202674"/>
            <a:ext cx="2216993" cy="1826526"/>
          </a:xfrm>
          <a:prstGeom prst="rect">
            <a:avLst/>
          </a:prstGeom>
          <a:ln w="28575">
            <a:solidFill>
              <a:srgbClr val="1E7452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40" name="직사각형 14"/>
          <p:cNvSpPr/>
          <p:nvPr/>
        </p:nvSpPr>
        <p:spPr>
          <a:xfrm>
            <a:off x="5500687" y="2458527"/>
            <a:ext cx="2877955" cy="1345722"/>
          </a:xfrm>
          <a:prstGeom prst="rect">
            <a:avLst/>
          </a:prstGeom>
          <a:ln w="28575">
            <a:solidFill>
              <a:srgbClr val="1E7452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41" name="직선 연결선 8"/>
          <p:cNvSpPr/>
          <p:nvPr/>
        </p:nvSpPr>
        <p:spPr>
          <a:xfrm>
            <a:off x="8378641" y="3467822"/>
            <a:ext cx="1267210" cy="54068"/>
          </a:xfrm>
          <a:prstGeom prst="line">
            <a:avLst/>
          </a:prstGeom>
          <a:ln w="28575">
            <a:solidFill>
              <a:srgbClr val="1E7452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842" name="직선 연결선 16"/>
          <p:cNvSpPr/>
          <p:nvPr/>
        </p:nvSpPr>
        <p:spPr>
          <a:xfrm flipV="1">
            <a:off x="4433977" y="3727067"/>
            <a:ext cx="5211875" cy="1233359"/>
          </a:xfrm>
          <a:prstGeom prst="line">
            <a:avLst/>
          </a:prstGeom>
          <a:ln w="28575">
            <a:solidFill>
              <a:srgbClr val="1E7452"/>
            </a:solidFill>
          </a:ln>
        </p:spPr>
        <p:txBody>
          <a:bodyPr lIns="45719" rIns="45719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4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905732" y="617796"/>
            <a:ext cx="10380537" cy="54571"/>
          </a:xfrm>
          <a:prstGeom prst="rect">
            <a:avLst/>
          </a:prstGeom>
          <a:ln w="12700">
            <a:miter lim="400000"/>
          </a:ln>
        </p:spPr>
      </p:pic>
      <p:sp>
        <p:nvSpPr>
          <p:cNvPr id="845" name="TextBox 5"/>
          <p:cNvSpPr txBox="1"/>
          <p:nvPr/>
        </p:nvSpPr>
        <p:spPr>
          <a:xfrm>
            <a:off x="1131171" y="154780"/>
            <a:ext cx="5361932" cy="4276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1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>
              <a:defRPr>
                <a:latin typeface="+mn-lt"/>
                <a:ea typeface="+mn-ea"/>
                <a:cs typeface="+mn-cs"/>
                <a:sym typeface="Calibri"/>
              </a:defRPr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공지사항 게시판 글 상세보기 페이지</a:t>
            </a:r>
          </a:p>
        </p:txBody>
      </p:sp>
      <p:pic>
        <p:nvPicPr>
          <p:cNvPr id="846" name="그림 7" descr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5850" y="57209"/>
            <a:ext cx="1640417" cy="615157"/>
          </a:xfrm>
          <a:prstGeom prst="rect">
            <a:avLst/>
          </a:prstGeom>
          <a:ln w="12700">
            <a:miter lim="400000"/>
          </a:ln>
        </p:spPr>
      </p:pic>
      <p:pic>
        <p:nvPicPr>
          <p:cNvPr id="847" name="Picture 3" descr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9774" y="760088"/>
            <a:ext cx="8364773" cy="5994395"/>
          </a:xfrm>
          <a:prstGeom prst="rect">
            <a:avLst/>
          </a:prstGeom>
          <a:ln w="12700">
            <a:miter lim="400000"/>
          </a:ln>
        </p:spPr>
      </p:pic>
      <p:sp>
        <p:nvSpPr>
          <p:cNvPr id="848" name="TextBox 10"/>
          <p:cNvSpPr txBox="1"/>
          <p:nvPr/>
        </p:nvSpPr>
        <p:spPr>
          <a:xfrm>
            <a:off x="4150822" y="1018238"/>
            <a:ext cx="4277187" cy="338554"/>
          </a:xfrm>
          <a:prstGeom prst="rect">
            <a:avLst/>
          </a:prstGeom>
          <a:solidFill>
            <a:srgbClr val="FFFFFF"/>
          </a:solidFill>
          <a:ln w="28575">
            <a:solidFill>
              <a:srgbClr val="1E7452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1600">
                <a:latin typeface="+mj-lt"/>
                <a:ea typeface="+mj-ea"/>
                <a:cs typeface="+mj-cs"/>
                <a:sym typeface="Helvetica"/>
              </a:defRPr>
            </a:pPr>
            <a:r>
              <a:rPr sz="1600" dirty="0" err="1">
                <a:latin typeface="+mj-lt"/>
                <a:ea typeface="+mj-ea"/>
                <a:cs typeface="+mj-cs"/>
              </a:rPr>
              <a:t>제목</a:t>
            </a:r>
            <a:r>
              <a:rPr sz="1600" dirty="0">
                <a:latin typeface="+mj-lt"/>
                <a:ea typeface="+mj-ea"/>
                <a:cs typeface="+mj-cs"/>
              </a:rPr>
              <a:t>, </a:t>
            </a:r>
            <a:r>
              <a:rPr sz="1600" dirty="0" err="1">
                <a:latin typeface="+mj-lt"/>
                <a:ea typeface="+mj-ea"/>
                <a:cs typeface="+mj-cs"/>
              </a:rPr>
              <a:t>작성자</a:t>
            </a:r>
            <a:r>
              <a:rPr sz="1600" dirty="0">
                <a:latin typeface="+mj-lt"/>
                <a:ea typeface="+mj-ea"/>
                <a:cs typeface="+mj-cs"/>
              </a:rPr>
              <a:t> , </a:t>
            </a:r>
            <a:r>
              <a:rPr sz="1600" dirty="0" err="1">
                <a:latin typeface="+mj-lt"/>
                <a:ea typeface="+mj-ea"/>
                <a:cs typeface="+mj-cs"/>
              </a:rPr>
              <a:t>조회수</a:t>
            </a:r>
            <a:r>
              <a:rPr sz="1600" dirty="0">
                <a:latin typeface="+mj-lt"/>
                <a:ea typeface="+mj-ea"/>
                <a:cs typeface="+mj-cs"/>
              </a:rPr>
              <a:t> , </a:t>
            </a:r>
            <a:r>
              <a:rPr sz="1600" dirty="0" err="1">
                <a:latin typeface="+mj-lt"/>
                <a:ea typeface="+mj-ea"/>
                <a:cs typeface="+mj-cs"/>
              </a:rPr>
              <a:t>작성일자</a:t>
            </a:r>
            <a:r>
              <a:rPr sz="1600" dirty="0">
                <a:latin typeface="+mj-lt"/>
                <a:ea typeface="+mj-ea"/>
                <a:cs typeface="+mj-cs"/>
              </a:rPr>
              <a:t> </a:t>
            </a:r>
            <a:r>
              <a:rPr sz="1600" dirty="0" err="1">
                <a:latin typeface="+mj-lt"/>
                <a:ea typeface="+mj-ea"/>
                <a:cs typeface="+mj-cs"/>
              </a:rPr>
              <a:t>표시</a:t>
            </a:r>
            <a:r>
              <a:rPr sz="1600" dirty="0">
                <a:latin typeface="+mj-lt"/>
                <a:ea typeface="+mj-ea"/>
                <a:cs typeface="+mj-cs"/>
              </a:rPr>
              <a:t> </a:t>
            </a:r>
          </a:p>
        </p:txBody>
      </p:sp>
      <p:sp>
        <p:nvSpPr>
          <p:cNvPr id="849" name="TextBox 18"/>
          <p:cNvSpPr txBox="1"/>
          <p:nvPr/>
        </p:nvSpPr>
        <p:spPr>
          <a:xfrm>
            <a:off x="4150821" y="1711855"/>
            <a:ext cx="4277186" cy="584775"/>
          </a:xfrm>
          <a:prstGeom prst="rect">
            <a:avLst/>
          </a:prstGeom>
          <a:solidFill>
            <a:srgbClr val="FFFFFF"/>
          </a:solidFill>
          <a:ln w="28575">
            <a:solidFill>
              <a:srgbClr val="1E7452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1600">
                <a:latin typeface="+mj-lt"/>
                <a:ea typeface="+mj-ea"/>
                <a:cs typeface="+mj-cs"/>
                <a:sym typeface="Helvetica"/>
              </a:defRPr>
            </a:pPr>
            <a:r>
              <a:rPr sz="1600" dirty="0" err="1">
                <a:latin typeface="+mj-lt"/>
                <a:ea typeface="+mj-ea"/>
                <a:cs typeface="+mj-cs"/>
              </a:rPr>
              <a:t>조회수</a:t>
            </a:r>
            <a:r>
              <a:rPr sz="1600" dirty="0">
                <a:latin typeface="+mj-lt"/>
                <a:ea typeface="+mj-ea"/>
                <a:cs typeface="+mj-cs"/>
              </a:rPr>
              <a:t> </a:t>
            </a:r>
            <a:r>
              <a:rPr sz="1600" dirty="0" err="1">
                <a:latin typeface="+mj-lt"/>
                <a:ea typeface="+mj-ea"/>
                <a:cs typeface="+mj-cs"/>
              </a:rPr>
              <a:t>같은</a:t>
            </a:r>
            <a:r>
              <a:rPr sz="1600" dirty="0">
                <a:latin typeface="+mj-lt"/>
                <a:ea typeface="+mj-ea"/>
                <a:cs typeface="+mj-cs"/>
              </a:rPr>
              <a:t> </a:t>
            </a:r>
            <a:r>
              <a:rPr sz="1600" dirty="0" err="1">
                <a:latin typeface="+mj-lt"/>
                <a:ea typeface="+mj-ea"/>
                <a:cs typeface="+mj-cs"/>
              </a:rPr>
              <a:t>경우</a:t>
            </a:r>
            <a:r>
              <a:rPr sz="1600" dirty="0">
                <a:latin typeface="+mj-lt"/>
                <a:ea typeface="+mj-ea"/>
                <a:cs typeface="+mj-cs"/>
              </a:rPr>
              <a:t> </a:t>
            </a:r>
            <a:r>
              <a:rPr sz="1600" dirty="0" err="1">
                <a:latin typeface="+mj-lt"/>
                <a:ea typeface="+mj-ea"/>
                <a:cs typeface="+mj-cs"/>
              </a:rPr>
              <a:t>다른</a:t>
            </a:r>
            <a:r>
              <a:rPr sz="1600" dirty="0">
                <a:latin typeface="+mj-lt"/>
                <a:ea typeface="+mj-ea"/>
                <a:cs typeface="+mj-cs"/>
              </a:rPr>
              <a:t> </a:t>
            </a:r>
            <a:r>
              <a:rPr sz="1600" dirty="0" err="1">
                <a:latin typeface="+mj-lt"/>
                <a:ea typeface="+mj-ea"/>
                <a:cs typeface="+mj-cs"/>
              </a:rPr>
              <a:t>직원이</a:t>
            </a:r>
            <a:r>
              <a:rPr sz="1600" dirty="0">
                <a:latin typeface="+mj-lt"/>
                <a:ea typeface="+mj-ea"/>
                <a:cs typeface="+mj-cs"/>
              </a:rPr>
              <a:t> </a:t>
            </a:r>
            <a:r>
              <a:rPr sz="1600" dirty="0" err="1">
                <a:latin typeface="+mj-lt"/>
                <a:ea typeface="+mj-ea"/>
                <a:cs typeface="+mj-cs"/>
              </a:rPr>
              <a:t>봤을</a:t>
            </a:r>
            <a:r>
              <a:rPr sz="1600" dirty="0">
                <a:latin typeface="+mj-lt"/>
                <a:ea typeface="+mj-ea"/>
                <a:cs typeface="+mj-cs"/>
              </a:rPr>
              <a:t> </a:t>
            </a:r>
            <a:r>
              <a:rPr sz="1600" dirty="0" err="1">
                <a:latin typeface="+mj-lt"/>
                <a:ea typeface="+mj-ea"/>
                <a:cs typeface="+mj-cs"/>
              </a:rPr>
              <a:t>때만</a:t>
            </a:r>
            <a:r>
              <a:rPr sz="1600" dirty="0">
                <a:latin typeface="+mj-lt"/>
                <a:ea typeface="+mj-ea"/>
                <a:cs typeface="+mj-cs"/>
              </a:rPr>
              <a:t> </a:t>
            </a:r>
          </a:p>
          <a:p>
            <a:pPr algn="ctr">
              <a:defRPr sz="1600">
                <a:latin typeface="+mj-lt"/>
                <a:ea typeface="+mj-ea"/>
                <a:cs typeface="+mj-cs"/>
                <a:sym typeface="Helvetica"/>
              </a:defRPr>
            </a:pPr>
            <a:r>
              <a:rPr sz="1600" dirty="0" err="1">
                <a:latin typeface="+mj-lt"/>
                <a:ea typeface="+mj-ea"/>
                <a:cs typeface="+mj-cs"/>
              </a:rPr>
              <a:t>증가하도록</a:t>
            </a:r>
            <a:r>
              <a:rPr sz="1600" dirty="0">
                <a:latin typeface="+mj-lt"/>
                <a:ea typeface="+mj-ea"/>
                <a:cs typeface="+mj-cs"/>
              </a:rPr>
              <a:t> </a:t>
            </a:r>
            <a:r>
              <a:rPr sz="1600" dirty="0" err="1">
                <a:latin typeface="+mj-lt"/>
                <a:ea typeface="+mj-ea"/>
                <a:cs typeface="+mj-cs"/>
              </a:rPr>
              <a:t>설정했다</a:t>
            </a:r>
            <a:r>
              <a:rPr sz="1600" dirty="0">
                <a:latin typeface="+mj-lt"/>
                <a:ea typeface="+mj-ea"/>
                <a:cs typeface="+mj-cs"/>
              </a:rPr>
              <a:t>.</a:t>
            </a:r>
          </a:p>
        </p:txBody>
      </p:sp>
      <p:sp>
        <p:nvSpPr>
          <p:cNvPr id="850" name="직사각형 20"/>
          <p:cNvSpPr/>
          <p:nvPr/>
        </p:nvSpPr>
        <p:spPr>
          <a:xfrm>
            <a:off x="2348256" y="1276708"/>
            <a:ext cx="307481" cy="314925"/>
          </a:xfrm>
          <a:prstGeom prst="rect">
            <a:avLst/>
          </a:prstGeom>
          <a:ln w="28575">
            <a:solidFill>
              <a:srgbClr val="1E7452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51" name="직선 연결선 23"/>
          <p:cNvSpPr/>
          <p:nvPr/>
        </p:nvSpPr>
        <p:spPr>
          <a:xfrm>
            <a:off x="2655735" y="1525520"/>
            <a:ext cx="1495087" cy="303280"/>
          </a:xfrm>
          <a:prstGeom prst="line">
            <a:avLst/>
          </a:prstGeom>
          <a:ln w="28575">
            <a:solidFill>
              <a:srgbClr val="1E7452"/>
            </a:solidFill>
          </a:ln>
        </p:spPr>
        <p:txBody>
          <a:bodyPr lIns="45719" rIns="45719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3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905732" y="617796"/>
            <a:ext cx="10380537" cy="54571"/>
          </a:xfrm>
          <a:prstGeom prst="rect">
            <a:avLst/>
          </a:prstGeom>
          <a:ln w="12700">
            <a:miter lim="400000"/>
          </a:ln>
        </p:spPr>
      </p:pic>
      <p:sp>
        <p:nvSpPr>
          <p:cNvPr id="854" name="TextBox 5"/>
          <p:cNvSpPr txBox="1"/>
          <p:nvPr/>
        </p:nvSpPr>
        <p:spPr>
          <a:xfrm>
            <a:off x="1131171" y="154780"/>
            <a:ext cx="4630203" cy="4276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1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>
              <a:defRPr>
                <a:latin typeface="+mn-lt"/>
                <a:ea typeface="+mn-ea"/>
                <a:cs typeface="+mn-cs"/>
                <a:sym typeface="Calibri"/>
              </a:defRPr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공지사항 게시판 글 상세보기 페이지</a:t>
            </a:r>
          </a:p>
        </p:txBody>
      </p:sp>
      <p:pic>
        <p:nvPicPr>
          <p:cNvPr id="855" name="그림 7" descr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5850" y="57209"/>
            <a:ext cx="1640417" cy="615157"/>
          </a:xfrm>
          <a:prstGeom prst="rect">
            <a:avLst/>
          </a:prstGeom>
          <a:ln w="12700">
            <a:miter lim="400000"/>
          </a:ln>
        </p:spPr>
      </p:pic>
      <p:pic>
        <p:nvPicPr>
          <p:cNvPr id="856" name="Picture 3" descr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6016" y="763721"/>
            <a:ext cx="8023592" cy="5994396"/>
          </a:xfrm>
          <a:prstGeom prst="rect">
            <a:avLst/>
          </a:prstGeom>
          <a:ln w="12700">
            <a:miter lim="400000"/>
          </a:ln>
        </p:spPr>
      </p:pic>
      <p:sp>
        <p:nvSpPr>
          <p:cNvPr id="857" name="TextBox 10"/>
          <p:cNvSpPr txBox="1"/>
          <p:nvPr/>
        </p:nvSpPr>
        <p:spPr>
          <a:xfrm>
            <a:off x="2648309" y="5671927"/>
            <a:ext cx="4468484" cy="338554"/>
          </a:xfrm>
          <a:prstGeom prst="rect">
            <a:avLst/>
          </a:prstGeom>
          <a:solidFill>
            <a:srgbClr val="FFFFFF"/>
          </a:solidFill>
          <a:ln w="28575">
            <a:solidFill>
              <a:srgbClr val="1E7452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1600">
                <a:latin typeface="+mj-lt"/>
                <a:ea typeface="+mj-ea"/>
                <a:cs typeface="+mj-cs"/>
                <a:sym typeface="Helvetica"/>
              </a:defRPr>
            </a:pPr>
            <a:r>
              <a:rPr sz="1600" dirty="0" err="1">
                <a:latin typeface="+mj-lt"/>
                <a:ea typeface="+mj-ea"/>
                <a:cs typeface="+mj-cs"/>
              </a:rPr>
              <a:t>작성자에게만</a:t>
            </a:r>
            <a:r>
              <a:rPr sz="1600" dirty="0">
                <a:latin typeface="+mj-lt"/>
                <a:ea typeface="+mj-ea"/>
                <a:cs typeface="+mj-cs"/>
              </a:rPr>
              <a:t> </a:t>
            </a:r>
            <a:r>
              <a:rPr sz="1600" dirty="0" err="1">
                <a:latin typeface="+mj-lt"/>
                <a:ea typeface="+mj-ea"/>
                <a:cs typeface="+mj-cs"/>
              </a:rPr>
              <a:t>삭제,수정</a:t>
            </a:r>
            <a:r>
              <a:rPr sz="1600" dirty="0">
                <a:latin typeface="+mj-lt"/>
                <a:ea typeface="+mj-ea"/>
                <a:cs typeface="+mj-cs"/>
              </a:rPr>
              <a:t> </a:t>
            </a:r>
            <a:r>
              <a:rPr sz="1600" dirty="0" err="1">
                <a:latin typeface="+mj-lt"/>
                <a:ea typeface="+mj-ea"/>
                <a:cs typeface="+mj-cs"/>
              </a:rPr>
              <a:t>버튼이</a:t>
            </a:r>
            <a:r>
              <a:rPr sz="1600" dirty="0">
                <a:latin typeface="+mj-lt"/>
                <a:ea typeface="+mj-ea"/>
                <a:cs typeface="+mj-cs"/>
              </a:rPr>
              <a:t> </a:t>
            </a:r>
            <a:r>
              <a:rPr sz="1600" dirty="0" err="1">
                <a:latin typeface="+mj-lt"/>
                <a:ea typeface="+mj-ea"/>
                <a:cs typeface="+mj-cs"/>
              </a:rPr>
              <a:t>나타나게</a:t>
            </a:r>
            <a:r>
              <a:rPr sz="1600" dirty="0">
                <a:latin typeface="+mj-lt"/>
                <a:ea typeface="+mj-ea"/>
                <a:cs typeface="+mj-cs"/>
              </a:rPr>
              <a:t> </a:t>
            </a:r>
            <a:r>
              <a:rPr sz="1600" dirty="0" err="1">
                <a:latin typeface="+mj-lt"/>
                <a:ea typeface="+mj-ea"/>
                <a:cs typeface="+mj-cs"/>
              </a:rPr>
              <a:t>설정</a:t>
            </a:r>
            <a:r>
              <a:rPr sz="1600" dirty="0">
                <a:latin typeface="+mj-lt"/>
                <a:ea typeface="+mj-ea"/>
                <a:cs typeface="+mj-cs"/>
              </a:rPr>
              <a:t>.</a:t>
            </a:r>
          </a:p>
        </p:txBody>
      </p:sp>
      <p:sp>
        <p:nvSpPr>
          <p:cNvPr id="858" name="TextBox 18"/>
          <p:cNvSpPr txBox="1"/>
          <p:nvPr/>
        </p:nvSpPr>
        <p:spPr>
          <a:xfrm>
            <a:off x="5807093" y="4183810"/>
            <a:ext cx="2284485" cy="584775"/>
          </a:xfrm>
          <a:prstGeom prst="rect">
            <a:avLst/>
          </a:prstGeom>
          <a:solidFill>
            <a:srgbClr val="FFFFFF"/>
          </a:solidFill>
          <a:ln w="28575">
            <a:solidFill>
              <a:srgbClr val="1E7452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1600">
                <a:latin typeface="+mj-lt"/>
                <a:ea typeface="+mj-ea"/>
                <a:cs typeface="+mj-cs"/>
                <a:sym typeface="Helvetica"/>
              </a:defRPr>
            </a:pPr>
            <a:r>
              <a:rPr sz="1600" dirty="0" err="1">
                <a:latin typeface="+mj-lt"/>
                <a:ea typeface="+mj-ea"/>
                <a:cs typeface="+mj-cs"/>
              </a:rPr>
              <a:t>업로드</a:t>
            </a:r>
            <a:r>
              <a:rPr sz="1600" dirty="0">
                <a:latin typeface="+mj-lt"/>
                <a:ea typeface="+mj-ea"/>
                <a:cs typeface="+mj-cs"/>
              </a:rPr>
              <a:t> 한 </a:t>
            </a:r>
            <a:r>
              <a:rPr sz="1600" dirty="0" err="1">
                <a:latin typeface="+mj-lt"/>
                <a:ea typeface="+mj-ea"/>
                <a:cs typeface="+mj-cs"/>
              </a:rPr>
              <a:t>첨부파일은</a:t>
            </a:r>
            <a:r>
              <a:rPr sz="1600" dirty="0">
                <a:latin typeface="+mj-lt"/>
                <a:ea typeface="+mj-ea"/>
                <a:cs typeface="+mj-cs"/>
              </a:rPr>
              <a:t> </a:t>
            </a:r>
          </a:p>
          <a:p>
            <a:pPr algn="ctr">
              <a:defRPr sz="1600">
                <a:latin typeface="+mj-lt"/>
                <a:ea typeface="+mj-ea"/>
                <a:cs typeface="+mj-cs"/>
                <a:sym typeface="Helvetica"/>
              </a:defRPr>
            </a:pPr>
            <a:r>
              <a:rPr sz="1600" dirty="0" err="1">
                <a:latin typeface="+mj-lt"/>
                <a:ea typeface="+mj-ea"/>
                <a:cs typeface="+mj-cs"/>
              </a:rPr>
              <a:t>다운로드가</a:t>
            </a:r>
            <a:r>
              <a:rPr sz="1600" dirty="0">
                <a:latin typeface="+mj-lt"/>
                <a:ea typeface="+mj-ea"/>
                <a:cs typeface="+mj-cs"/>
              </a:rPr>
              <a:t> </a:t>
            </a:r>
            <a:r>
              <a:rPr sz="1600" dirty="0" err="1">
                <a:latin typeface="+mj-lt"/>
                <a:ea typeface="+mj-ea"/>
                <a:cs typeface="+mj-cs"/>
              </a:rPr>
              <a:t>가능하다</a:t>
            </a:r>
            <a:r>
              <a:rPr sz="1600" dirty="0">
                <a:latin typeface="+mj-lt"/>
                <a:ea typeface="+mj-ea"/>
                <a:cs typeface="+mj-cs"/>
              </a:rPr>
              <a:t>.</a:t>
            </a:r>
          </a:p>
        </p:txBody>
      </p:sp>
      <p:sp>
        <p:nvSpPr>
          <p:cNvPr id="859" name="직사각형 20"/>
          <p:cNvSpPr/>
          <p:nvPr/>
        </p:nvSpPr>
        <p:spPr>
          <a:xfrm>
            <a:off x="7719528" y="5434641"/>
            <a:ext cx="2011068" cy="237287"/>
          </a:xfrm>
          <a:prstGeom prst="rect">
            <a:avLst/>
          </a:prstGeom>
          <a:ln w="28575">
            <a:solidFill>
              <a:srgbClr val="1E7452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60" name="직선 연결선 23"/>
          <p:cNvSpPr/>
          <p:nvPr/>
        </p:nvSpPr>
        <p:spPr>
          <a:xfrm>
            <a:off x="8091576" y="4648684"/>
            <a:ext cx="1040243" cy="785959"/>
          </a:xfrm>
          <a:prstGeom prst="line">
            <a:avLst/>
          </a:prstGeom>
          <a:ln w="28575">
            <a:solidFill>
              <a:srgbClr val="1E7452"/>
            </a:solidFill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861" name="Picture 3" descr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33062" y="763721"/>
            <a:ext cx="2718544" cy="2134755"/>
          </a:xfrm>
          <a:prstGeom prst="rect">
            <a:avLst/>
          </a:prstGeom>
          <a:ln w="12700">
            <a:miter lim="400000"/>
          </a:ln>
        </p:spPr>
      </p:pic>
      <p:sp>
        <p:nvSpPr>
          <p:cNvPr id="862" name="직선 화살표 연결선 9"/>
          <p:cNvSpPr/>
          <p:nvPr/>
        </p:nvSpPr>
        <p:spPr>
          <a:xfrm flipV="1">
            <a:off x="9299274" y="2958860"/>
            <a:ext cx="1" cy="2475783"/>
          </a:xfrm>
          <a:prstGeom prst="line">
            <a:avLst/>
          </a:prstGeom>
          <a:ln w="38100">
            <a:solidFill>
              <a:srgbClr val="1E7452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863" name="TextBox 16"/>
          <p:cNvSpPr txBox="1"/>
          <p:nvPr/>
        </p:nvSpPr>
        <p:spPr>
          <a:xfrm>
            <a:off x="4104816" y="6111785"/>
            <a:ext cx="4297313" cy="584775"/>
          </a:xfrm>
          <a:prstGeom prst="rect">
            <a:avLst/>
          </a:prstGeom>
          <a:solidFill>
            <a:srgbClr val="FFFFFF"/>
          </a:solidFill>
          <a:ln w="28575">
            <a:solidFill>
              <a:srgbClr val="1E7452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1600">
                <a:latin typeface="+mj-lt"/>
                <a:ea typeface="+mj-ea"/>
                <a:cs typeface="+mj-cs"/>
                <a:sym typeface="Helvetica"/>
              </a:defRPr>
            </a:pPr>
            <a:r>
              <a:rPr lang="ko-KR" altLang="en-US" sz="1600" dirty="0" err="1">
                <a:latin typeface="+mj-lt"/>
                <a:ea typeface="+mj-ea"/>
                <a:cs typeface="+mj-cs"/>
              </a:rPr>
              <a:t>이전글</a:t>
            </a:r>
            <a:r>
              <a:rPr lang="en-US" altLang="ko-KR" sz="1600" dirty="0">
                <a:latin typeface="+mj-lt"/>
                <a:ea typeface="+mj-ea"/>
                <a:cs typeface="+mj-cs"/>
              </a:rPr>
              <a:t>, </a:t>
            </a:r>
            <a:r>
              <a:rPr lang="ko-KR" altLang="en-US" sz="1600" dirty="0" err="1">
                <a:latin typeface="+mj-lt"/>
                <a:ea typeface="+mj-ea"/>
                <a:cs typeface="+mj-cs"/>
              </a:rPr>
              <a:t>다음글의</a:t>
            </a:r>
            <a:r>
              <a:rPr lang="ko-KR" altLang="en-US" sz="1600" dirty="0">
                <a:latin typeface="+mj-lt"/>
                <a:ea typeface="+mj-ea"/>
                <a:cs typeface="+mj-cs"/>
              </a:rPr>
              <a:t> 조회를 할 수 있게 했으며 </a:t>
            </a:r>
          </a:p>
          <a:p>
            <a:pPr algn="ctr">
              <a:defRPr sz="1600">
                <a:latin typeface="+mj-lt"/>
                <a:ea typeface="+mj-ea"/>
                <a:cs typeface="+mj-cs"/>
                <a:sym typeface="Helvetica"/>
              </a:defRPr>
            </a:pPr>
            <a:r>
              <a:rPr lang="ko-KR" altLang="en-US" sz="1600" dirty="0">
                <a:latin typeface="+mj-lt"/>
                <a:ea typeface="+mj-ea"/>
                <a:cs typeface="+mj-cs"/>
              </a:rPr>
              <a:t>누르면 그 글의 상세보기가 가능하다</a:t>
            </a:r>
            <a:r>
              <a:rPr lang="en-US" altLang="ko-KR" sz="1600" dirty="0">
                <a:latin typeface="+mj-lt"/>
                <a:ea typeface="+mj-ea"/>
                <a:cs typeface="+mj-cs"/>
              </a:rPr>
              <a:t>.</a:t>
            </a:r>
          </a:p>
        </p:txBody>
      </p:sp>
    </p:spTree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5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905732" y="617796"/>
            <a:ext cx="10380537" cy="54571"/>
          </a:xfrm>
          <a:prstGeom prst="rect">
            <a:avLst/>
          </a:prstGeom>
          <a:ln w="12700">
            <a:miter lim="400000"/>
          </a:ln>
        </p:spPr>
      </p:pic>
      <p:sp>
        <p:nvSpPr>
          <p:cNvPr id="866" name="TextBox 5"/>
          <p:cNvSpPr txBox="1"/>
          <p:nvPr/>
        </p:nvSpPr>
        <p:spPr>
          <a:xfrm>
            <a:off x="1131171" y="154780"/>
            <a:ext cx="4630203" cy="4276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2100" b="1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공지사항 게시판 글 수정</a:t>
            </a:r>
            <a:r>
              <a:t>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페이지</a:t>
            </a:r>
          </a:p>
        </p:txBody>
      </p:sp>
      <p:pic>
        <p:nvPicPr>
          <p:cNvPr id="867" name="그림 7" descr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5850" y="57209"/>
            <a:ext cx="1640417" cy="615157"/>
          </a:xfrm>
          <a:prstGeom prst="rect">
            <a:avLst/>
          </a:prstGeom>
          <a:ln w="12700">
            <a:miter lim="400000"/>
          </a:ln>
        </p:spPr>
      </p:pic>
      <p:pic>
        <p:nvPicPr>
          <p:cNvPr id="868" name="Picture 2" descr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172" y="672367"/>
            <a:ext cx="5152789" cy="6046621"/>
          </a:xfrm>
          <a:prstGeom prst="rect">
            <a:avLst/>
          </a:prstGeom>
          <a:ln w="12700">
            <a:miter lim="400000"/>
          </a:ln>
        </p:spPr>
      </p:pic>
      <p:sp>
        <p:nvSpPr>
          <p:cNvPr id="869" name="직사각형 15"/>
          <p:cNvSpPr/>
          <p:nvPr/>
        </p:nvSpPr>
        <p:spPr>
          <a:xfrm>
            <a:off x="740726" y="1566279"/>
            <a:ext cx="3855129" cy="569344"/>
          </a:xfrm>
          <a:prstGeom prst="rect">
            <a:avLst/>
          </a:prstGeom>
          <a:ln w="28575">
            <a:solidFill>
              <a:srgbClr val="1E7452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70" name="직사각형 17"/>
          <p:cNvSpPr/>
          <p:nvPr/>
        </p:nvSpPr>
        <p:spPr>
          <a:xfrm>
            <a:off x="258277" y="5721682"/>
            <a:ext cx="4878267" cy="681488"/>
          </a:xfrm>
          <a:prstGeom prst="rect">
            <a:avLst/>
          </a:prstGeom>
          <a:ln w="28575">
            <a:solidFill>
              <a:srgbClr val="1E7452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71" name="직선 연결선 19"/>
          <p:cNvSpPr/>
          <p:nvPr/>
        </p:nvSpPr>
        <p:spPr>
          <a:xfrm>
            <a:off x="3346651" y="2135622"/>
            <a:ext cx="608637" cy="346330"/>
          </a:xfrm>
          <a:prstGeom prst="line">
            <a:avLst/>
          </a:prstGeom>
          <a:ln w="28575">
            <a:solidFill>
              <a:srgbClr val="1E7452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872" name="TextBox 21"/>
          <p:cNvSpPr txBox="1"/>
          <p:nvPr/>
        </p:nvSpPr>
        <p:spPr>
          <a:xfrm>
            <a:off x="2711565" y="2475146"/>
            <a:ext cx="2705941" cy="584775"/>
          </a:xfrm>
          <a:prstGeom prst="rect">
            <a:avLst/>
          </a:prstGeom>
          <a:solidFill>
            <a:srgbClr val="FFFFFF"/>
          </a:solidFill>
          <a:ln w="28575">
            <a:solidFill>
              <a:srgbClr val="1E7452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sz="1600">
                <a:latin typeface="+mj-lt"/>
                <a:ea typeface="+mj-ea"/>
                <a:cs typeface="+mj-cs"/>
                <a:sym typeface="Helvetica"/>
              </a:defRPr>
            </a:pPr>
            <a:r>
              <a:rPr sz="1600" dirty="0" err="1">
                <a:latin typeface="+mj-lt"/>
                <a:ea typeface="+mj-ea"/>
                <a:cs typeface="+mj-cs"/>
              </a:rPr>
              <a:t>수정에서</a:t>
            </a:r>
            <a:r>
              <a:rPr sz="1600" dirty="0">
                <a:latin typeface="+mj-lt"/>
                <a:ea typeface="+mj-ea"/>
                <a:cs typeface="+mj-cs"/>
              </a:rPr>
              <a:t> </a:t>
            </a:r>
            <a:r>
              <a:rPr sz="1600" dirty="0" err="1">
                <a:latin typeface="+mj-lt"/>
                <a:ea typeface="+mj-ea"/>
                <a:cs typeface="+mj-cs"/>
              </a:rPr>
              <a:t>새로운</a:t>
            </a:r>
            <a:r>
              <a:rPr sz="1600" dirty="0">
                <a:latin typeface="+mj-lt"/>
                <a:ea typeface="+mj-ea"/>
                <a:cs typeface="+mj-cs"/>
              </a:rPr>
              <a:t> </a:t>
            </a:r>
            <a:r>
              <a:rPr sz="1600" dirty="0" err="1">
                <a:latin typeface="+mj-lt"/>
                <a:ea typeface="+mj-ea"/>
                <a:cs typeface="+mj-cs"/>
              </a:rPr>
              <a:t>첨부파일을</a:t>
            </a:r>
            <a:r>
              <a:rPr sz="1600" dirty="0">
                <a:latin typeface="+mj-lt"/>
                <a:ea typeface="+mj-ea"/>
                <a:cs typeface="+mj-cs"/>
              </a:rPr>
              <a:t> </a:t>
            </a:r>
            <a:r>
              <a:rPr sz="1600" dirty="0" err="1">
                <a:latin typeface="+mj-lt"/>
                <a:ea typeface="+mj-ea"/>
                <a:cs typeface="+mj-cs"/>
              </a:rPr>
              <a:t>추가할</a:t>
            </a:r>
            <a:r>
              <a:rPr sz="1600" dirty="0">
                <a:latin typeface="+mj-lt"/>
                <a:ea typeface="+mj-ea"/>
                <a:cs typeface="+mj-cs"/>
              </a:rPr>
              <a:t> 수 </a:t>
            </a:r>
            <a:r>
              <a:rPr sz="1600" dirty="0" err="1">
                <a:latin typeface="+mj-lt"/>
                <a:ea typeface="+mj-ea"/>
                <a:cs typeface="+mj-cs"/>
              </a:rPr>
              <a:t>있다</a:t>
            </a:r>
            <a:r>
              <a:rPr sz="1600" dirty="0">
                <a:latin typeface="+mj-lt"/>
                <a:ea typeface="+mj-ea"/>
                <a:cs typeface="+mj-cs"/>
              </a:rPr>
              <a:t>. </a:t>
            </a:r>
          </a:p>
        </p:txBody>
      </p:sp>
      <p:sp>
        <p:nvSpPr>
          <p:cNvPr id="873" name="직선 연결선 24"/>
          <p:cNvSpPr/>
          <p:nvPr/>
        </p:nvSpPr>
        <p:spPr>
          <a:xfrm flipV="1">
            <a:off x="3955286" y="5247862"/>
            <a:ext cx="1" cy="473821"/>
          </a:xfrm>
          <a:prstGeom prst="line">
            <a:avLst/>
          </a:prstGeom>
          <a:ln w="28575">
            <a:solidFill>
              <a:srgbClr val="1E7452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874" name="TextBox 25"/>
          <p:cNvSpPr txBox="1"/>
          <p:nvPr/>
        </p:nvSpPr>
        <p:spPr>
          <a:xfrm>
            <a:off x="2691409" y="4323072"/>
            <a:ext cx="2596552" cy="830997"/>
          </a:xfrm>
          <a:prstGeom prst="rect">
            <a:avLst/>
          </a:prstGeom>
          <a:solidFill>
            <a:srgbClr val="FFFFFF"/>
          </a:solidFill>
          <a:ln w="28575">
            <a:solidFill>
              <a:srgbClr val="1E7452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1600">
                <a:latin typeface="+mj-lt"/>
                <a:ea typeface="+mj-ea"/>
                <a:cs typeface="+mj-cs"/>
                <a:sym typeface="Helvetica"/>
              </a:defRPr>
            </a:pPr>
            <a:r>
              <a:rPr sz="1600" dirty="0" err="1">
                <a:latin typeface="+mj-lt"/>
                <a:ea typeface="+mj-ea"/>
                <a:cs typeface="+mj-cs"/>
              </a:rPr>
              <a:t>기존의</a:t>
            </a:r>
            <a:r>
              <a:rPr sz="1600" dirty="0">
                <a:latin typeface="+mj-lt"/>
                <a:ea typeface="+mj-ea"/>
                <a:cs typeface="+mj-cs"/>
              </a:rPr>
              <a:t> </a:t>
            </a:r>
            <a:r>
              <a:rPr sz="1600" dirty="0" err="1">
                <a:latin typeface="+mj-lt"/>
                <a:ea typeface="+mj-ea"/>
                <a:cs typeface="+mj-cs"/>
              </a:rPr>
              <a:t>첨부파일을</a:t>
            </a:r>
            <a:endParaRPr sz="1600" dirty="0">
              <a:latin typeface="+mj-lt"/>
              <a:ea typeface="+mj-ea"/>
              <a:cs typeface="+mj-cs"/>
            </a:endParaRPr>
          </a:p>
          <a:p>
            <a:pPr algn="ctr">
              <a:defRPr sz="1600">
                <a:latin typeface="+mj-lt"/>
                <a:ea typeface="+mj-ea"/>
                <a:cs typeface="+mj-cs"/>
                <a:sym typeface="Helvetica"/>
              </a:defRPr>
            </a:pPr>
            <a:r>
              <a:rPr sz="1600" dirty="0" err="1">
                <a:latin typeface="+mj-lt"/>
                <a:ea typeface="+mj-ea"/>
                <a:cs typeface="+mj-cs"/>
              </a:rPr>
              <a:t>삭제버튼을</a:t>
            </a:r>
            <a:r>
              <a:rPr sz="1600" dirty="0">
                <a:latin typeface="+mj-lt"/>
                <a:ea typeface="+mj-ea"/>
                <a:cs typeface="+mj-cs"/>
              </a:rPr>
              <a:t> </a:t>
            </a:r>
            <a:r>
              <a:rPr sz="1600" dirty="0" err="1">
                <a:latin typeface="+mj-lt"/>
                <a:ea typeface="+mj-ea"/>
                <a:cs typeface="+mj-cs"/>
              </a:rPr>
              <a:t>눌러</a:t>
            </a:r>
            <a:r>
              <a:rPr sz="1600" dirty="0">
                <a:latin typeface="+mj-lt"/>
                <a:ea typeface="+mj-ea"/>
                <a:cs typeface="+mj-cs"/>
              </a:rPr>
              <a:t> </a:t>
            </a:r>
            <a:r>
              <a:rPr sz="1600" dirty="0" err="1">
                <a:latin typeface="+mj-lt"/>
                <a:ea typeface="+mj-ea"/>
                <a:cs typeface="+mj-cs"/>
              </a:rPr>
              <a:t>개별로</a:t>
            </a:r>
            <a:r>
              <a:rPr sz="1600" dirty="0">
                <a:latin typeface="+mj-lt"/>
                <a:ea typeface="+mj-ea"/>
                <a:cs typeface="+mj-cs"/>
              </a:rPr>
              <a:t> </a:t>
            </a:r>
            <a:endParaRPr lang="en-US" sz="1600" dirty="0">
              <a:latin typeface="+mj-lt"/>
              <a:ea typeface="+mj-ea"/>
              <a:cs typeface="+mj-cs"/>
            </a:endParaRPr>
          </a:p>
          <a:p>
            <a:pPr algn="ctr">
              <a:defRPr sz="1600">
                <a:latin typeface="+mj-lt"/>
                <a:ea typeface="+mj-ea"/>
                <a:cs typeface="+mj-cs"/>
                <a:sym typeface="Helvetica"/>
              </a:defRPr>
            </a:pPr>
            <a:r>
              <a:rPr sz="1600" dirty="0" err="1">
                <a:latin typeface="+mj-lt"/>
                <a:ea typeface="+mj-ea"/>
                <a:cs typeface="+mj-cs"/>
              </a:rPr>
              <a:t>삭제가</a:t>
            </a:r>
            <a:r>
              <a:rPr sz="1600" dirty="0">
                <a:latin typeface="+mj-lt"/>
                <a:ea typeface="+mj-ea"/>
                <a:cs typeface="+mj-cs"/>
              </a:rPr>
              <a:t> </a:t>
            </a:r>
            <a:r>
              <a:rPr sz="1600" dirty="0" err="1">
                <a:latin typeface="+mj-lt"/>
                <a:ea typeface="+mj-ea"/>
                <a:cs typeface="+mj-cs"/>
              </a:rPr>
              <a:t>가능하다</a:t>
            </a:r>
            <a:r>
              <a:rPr sz="1600" dirty="0">
                <a:latin typeface="+mj-lt"/>
                <a:ea typeface="+mj-ea"/>
                <a:cs typeface="+mj-cs"/>
              </a:rPr>
              <a:t>.</a:t>
            </a:r>
          </a:p>
        </p:txBody>
      </p:sp>
      <p:sp>
        <p:nvSpPr>
          <p:cNvPr id="875" name="직사각형 26"/>
          <p:cNvSpPr/>
          <p:nvPr/>
        </p:nvSpPr>
        <p:spPr>
          <a:xfrm>
            <a:off x="2788330" y="6042952"/>
            <a:ext cx="205518" cy="130560"/>
          </a:xfrm>
          <a:prstGeom prst="rect">
            <a:avLst/>
          </a:prstGeom>
          <a:ln w="28575">
            <a:solidFill>
              <a:srgbClr val="1E7452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876" name="Picture 4" descr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25141" y="672367"/>
            <a:ext cx="6505183" cy="6046621"/>
          </a:xfrm>
          <a:prstGeom prst="rect">
            <a:avLst/>
          </a:prstGeom>
          <a:ln w="12700">
            <a:miter lim="400000"/>
          </a:ln>
        </p:spPr>
      </p:pic>
      <p:sp>
        <p:nvSpPr>
          <p:cNvPr id="877" name="직선 화살표 연결선 27"/>
          <p:cNvSpPr/>
          <p:nvPr/>
        </p:nvSpPr>
        <p:spPr>
          <a:xfrm>
            <a:off x="5136543" y="3800723"/>
            <a:ext cx="500933" cy="1"/>
          </a:xfrm>
          <a:prstGeom prst="line">
            <a:avLst/>
          </a:prstGeom>
          <a:ln w="38100">
            <a:solidFill>
              <a:srgbClr val="000000"/>
            </a:solidFill>
            <a:tailEnd type="triangle"/>
          </a:ln>
          <a:effectLst>
            <a:outerShdw blurRad="38100" dist="25400" dir="5400000" rotWithShape="0">
              <a:srgbClr val="000000">
                <a:alpha val="75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878" name="직사각형 29"/>
          <p:cNvSpPr/>
          <p:nvPr/>
        </p:nvSpPr>
        <p:spPr>
          <a:xfrm>
            <a:off x="10797870" y="5613620"/>
            <a:ext cx="1232454" cy="246491"/>
          </a:xfrm>
          <a:prstGeom prst="rect">
            <a:avLst/>
          </a:prstGeom>
          <a:ln w="38100">
            <a:solidFill>
              <a:srgbClr val="1E7452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79" name="TextBox 35"/>
          <p:cNvSpPr txBox="1"/>
          <p:nvPr/>
        </p:nvSpPr>
        <p:spPr>
          <a:xfrm>
            <a:off x="10132076" y="5115438"/>
            <a:ext cx="1826687" cy="338554"/>
          </a:xfrm>
          <a:prstGeom prst="rect">
            <a:avLst/>
          </a:prstGeom>
          <a:solidFill>
            <a:srgbClr val="FFFFFF"/>
          </a:solidFill>
          <a:ln w="28575">
            <a:solidFill>
              <a:srgbClr val="1E7452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1600">
                <a:latin typeface="+mj-lt"/>
                <a:ea typeface="+mj-ea"/>
                <a:cs typeface="+mj-cs"/>
                <a:sym typeface="Helvetica"/>
              </a:defRPr>
            </a:pPr>
            <a:r>
              <a:rPr sz="1600" dirty="0" err="1">
                <a:latin typeface="+mj-lt"/>
                <a:ea typeface="+mj-ea"/>
                <a:cs typeface="+mj-cs"/>
              </a:rPr>
              <a:t>수정</a:t>
            </a:r>
            <a:r>
              <a:rPr sz="1600" dirty="0">
                <a:latin typeface="+mj-lt"/>
                <a:ea typeface="+mj-ea"/>
                <a:cs typeface="+mj-cs"/>
              </a:rPr>
              <a:t> 후 </a:t>
            </a:r>
            <a:r>
              <a:rPr sz="1600" dirty="0" err="1">
                <a:latin typeface="+mj-lt"/>
                <a:ea typeface="+mj-ea"/>
                <a:cs typeface="+mj-cs"/>
              </a:rPr>
              <a:t>파일목록</a:t>
            </a:r>
            <a:r>
              <a:rPr sz="1600" dirty="0">
                <a:latin typeface="+mj-lt"/>
                <a:ea typeface="+mj-ea"/>
                <a:cs typeface="+mj-cs"/>
              </a:rPr>
              <a:t>.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905732" y="617796"/>
            <a:ext cx="10380537" cy="54572"/>
          </a:xfrm>
          <a:prstGeom prst="rect">
            <a:avLst/>
          </a:prstGeom>
          <a:ln w="12700">
            <a:miter lim="400000"/>
          </a:ln>
        </p:spPr>
      </p:pic>
      <p:sp>
        <p:nvSpPr>
          <p:cNvPr id="182" name="TextBox 5"/>
          <p:cNvSpPr txBox="1"/>
          <p:nvPr/>
        </p:nvSpPr>
        <p:spPr>
          <a:xfrm>
            <a:off x="1131170" y="154780"/>
            <a:ext cx="4323798" cy="4276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1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기능별 시연</a:t>
            </a:r>
          </a:p>
        </p:txBody>
      </p:sp>
      <p:sp>
        <p:nvSpPr>
          <p:cNvPr id="183" name="TextBox 6"/>
          <p:cNvSpPr txBox="1"/>
          <p:nvPr/>
        </p:nvSpPr>
        <p:spPr>
          <a:xfrm>
            <a:off x="4214938" y="3036584"/>
            <a:ext cx="4469457" cy="817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45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회원초대 페이지</a:t>
            </a:r>
          </a:p>
        </p:txBody>
      </p:sp>
      <p:pic>
        <p:nvPicPr>
          <p:cNvPr id="184" name="그림 7" descr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5849" y="57209"/>
            <a:ext cx="1640418" cy="61515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1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905732" y="617796"/>
            <a:ext cx="10380537" cy="54571"/>
          </a:xfrm>
          <a:prstGeom prst="rect">
            <a:avLst/>
          </a:prstGeom>
          <a:ln w="12700">
            <a:miter lim="400000"/>
          </a:ln>
        </p:spPr>
      </p:pic>
      <p:sp>
        <p:nvSpPr>
          <p:cNvPr id="882" name="TextBox 5"/>
          <p:cNvSpPr txBox="1"/>
          <p:nvPr/>
        </p:nvSpPr>
        <p:spPr>
          <a:xfrm>
            <a:off x="1131171" y="154780"/>
            <a:ext cx="4630203" cy="4276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2100" b="1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공지사항 게시판 글 삭제</a:t>
            </a:r>
            <a:r>
              <a:t>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페이지</a:t>
            </a:r>
          </a:p>
        </p:txBody>
      </p:sp>
      <p:pic>
        <p:nvPicPr>
          <p:cNvPr id="883" name="그림 7" descr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5850" y="57209"/>
            <a:ext cx="1640417" cy="615157"/>
          </a:xfrm>
          <a:prstGeom prst="rect">
            <a:avLst/>
          </a:prstGeom>
          <a:ln w="12700">
            <a:miter lim="400000"/>
          </a:ln>
        </p:spPr>
      </p:pic>
      <p:sp>
        <p:nvSpPr>
          <p:cNvPr id="884" name="직선 화살표 연결선 27"/>
          <p:cNvSpPr/>
          <p:nvPr/>
        </p:nvSpPr>
        <p:spPr>
          <a:xfrm>
            <a:off x="6440556" y="3840479"/>
            <a:ext cx="500933" cy="1"/>
          </a:xfrm>
          <a:prstGeom prst="line">
            <a:avLst/>
          </a:prstGeom>
          <a:ln w="38100">
            <a:solidFill>
              <a:srgbClr val="000000"/>
            </a:solidFill>
            <a:tailEnd type="triangle"/>
          </a:ln>
          <a:effectLst>
            <a:outerShdw blurRad="38100" dist="25400" dir="5400000" rotWithShape="0">
              <a:srgbClr val="000000">
                <a:alpha val="75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pic>
        <p:nvPicPr>
          <p:cNvPr id="885" name="Picture 3" descr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685" y="869746"/>
            <a:ext cx="6146359" cy="5618518"/>
          </a:xfrm>
          <a:prstGeom prst="rect">
            <a:avLst/>
          </a:prstGeom>
          <a:ln w="12700">
            <a:miter lim="400000"/>
          </a:ln>
        </p:spPr>
      </p:pic>
      <p:sp>
        <p:nvSpPr>
          <p:cNvPr id="886" name="TextBox 20"/>
          <p:cNvSpPr txBox="1"/>
          <p:nvPr/>
        </p:nvSpPr>
        <p:spPr>
          <a:xfrm>
            <a:off x="905731" y="4781024"/>
            <a:ext cx="4310326" cy="584775"/>
          </a:xfrm>
          <a:prstGeom prst="rect">
            <a:avLst/>
          </a:prstGeom>
          <a:solidFill>
            <a:srgbClr val="FFFFFF"/>
          </a:solidFill>
          <a:ln w="28575">
            <a:solidFill>
              <a:srgbClr val="1E7452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1600">
                <a:latin typeface="+mj-lt"/>
                <a:ea typeface="+mj-ea"/>
                <a:cs typeface="+mj-cs"/>
                <a:sym typeface="Helvetica"/>
              </a:defRPr>
            </a:pPr>
            <a:r>
              <a:rPr lang="ko-KR" altLang="en-US" sz="1600" dirty="0">
                <a:latin typeface="+mj-lt"/>
                <a:ea typeface="+mj-ea"/>
                <a:cs typeface="+mj-cs"/>
              </a:rPr>
              <a:t>삭제 버튼을 누르면 암호를 입력해 </a:t>
            </a:r>
          </a:p>
          <a:p>
            <a:pPr algn="ctr">
              <a:defRPr sz="1600">
                <a:latin typeface="+mj-lt"/>
                <a:ea typeface="+mj-ea"/>
                <a:cs typeface="+mj-cs"/>
                <a:sym typeface="Helvetica"/>
              </a:defRPr>
            </a:pPr>
            <a:r>
              <a:rPr lang="ko-KR" altLang="en-US" sz="1600" dirty="0">
                <a:latin typeface="+mj-lt"/>
                <a:ea typeface="+mj-ea"/>
                <a:cs typeface="+mj-cs"/>
              </a:rPr>
              <a:t>삭제 할 수 있는 페이지가 나타난다</a:t>
            </a:r>
            <a:r>
              <a:rPr lang="en-US" altLang="ko-KR" sz="1600" dirty="0">
                <a:latin typeface="+mj-lt"/>
                <a:ea typeface="+mj-ea"/>
                <a:cs typeface="+mj-cs"/>
              </a:rPr>
              <a:t>. </a:t>
            </a:r>
          </a:p>
        </p:txBody>
      </p:sp>
      <p:pic>
        <p:nvPicPr>
          <p:cNvPr id="887" name="Picture 5" descr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56098" y="2964630"/>
            <a:ext cx="4343401" cy="142875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9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905732" y="617796"/>
            <a:ext cx="10380537" cy="54571"/>
          </a:xfrm>
          <a:prstGeom prst="rect">
            <a:avLst/>
          </a:prstGeom>
          <a:ln w="12700">
            <a:miter lim="400000"/>
          </a:ln>
        </p:spPr>
      </p:pic>
      <p:sp>
        <p:nvSpPr>
          <p:cNvPr id="890" name="TextBox 5"/>
          <p:cNvSpPr txBox="1"/>
          <p:nvPr/>
        </p:nvSpPr>
        <p:spPr>
          <a:xfrm>
            <a:off x="1131171" y="154780"/>
            <a:ext cx="4323796" cy="4276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1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>
              <a:defRPr>
                <a:latin typeface="+mn-lt"/>
                <a:ea typeface="+mn-ea"/>
                <a:cs typeface="+mn-cs"/>
                <a:sym typeface="Calibri"/>
              </a:defRPr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기능별 시연</a:t>
            </a:r>
          </a:p>
        </p:txBody>
      </p:sp>
      <p:sp>
        <p:nvSpPr>
          <p:cNvPr id="891" name="TextBox 6"/>
          <p:cNvSpPr txBox="1"/>
          <p:nvPr/>
        </p:nvSpPr>
        <p:spPr>
          <a:xfrm>
            <a:off x="4469884" y="3043196"/>
            <a:ext cx="3252231" cy="8172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45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>
              <a:defRPr>
                <a:latin typeface="+mn-lt"/>
                <a:ea typeface="+mn-ea"/>
                <a:cs typeface="+mn-cs"/>
                <a:sym typeface="Calibri"/>
              </a:defRPr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자유 게시판 </a:t>
            </a:r>
          </a:p>
        </p:txBody>
      </p:sp>
      <p:pic>
        <p:nvPicPr>
          <p:cNvPr id="892" name="그림 7" descr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5850" y="57209"/>
            <a:ext cx="1640417" cy="61515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4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905732" y="617796"/>
            <a:ext cx="10380537" cy="54571"/>
          </a:xfrm>
          <a:prstGeom prst="rect">
            <a:avLst/>
          </a:prstGeom>
          <a:ln w="12700">
            <a:miter lim="400000"/>
          </a:ln>
        </p:spPr>
      </p:pic>
      <p:sp>
        <p:nvSpPr>
          <p:cNvPr id="895" name="TextBox 5"/>
          <p:cNvSpPr txBox="1"/>
          <p:nvPr/>
        </p:nvSpPr>
        <p:spPr>
          <a:xfrm>
            <a:off x="1131170" y="154780"/>
            <a:ext cx="4580697" cy="4276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 indent="84138">
              <a:defRPr sz="2100" b="1">
                <a:solidFill>
                  <a:srgbClr val="022B41"/>
                </a:solidFill>
                <a:latin typeface="나눔바른고딕"/>
                <a:ea typeface="나눔바른고딕"/>
                <a:cs typeface="나눔바른고딕"/>
                <a:sym typeface="나눔바른고딕"/>
              </a:defRPr>
            </a:pPr>
            <a:r>
              <a:rPr dirty="0" err="1"/>
              <a:t>프로젝트</a:t>
            </a:r>
            <a:r>
              <a:rPr dirty="0"/>
              <a:t> </a:t>
            </a:r>
            <a:r>
              <a:rPr dirty="0" err="1"/>
              <a:t>소개</a:t>
            </a:r>
            <a:r>
              <a:rPr dirty="0"/>
              <a:t> : ERD (</a:t>
            </a:r>
            <a:r>
              <a:rPr dirty="0" err="1"/>
              <a:t>물리</a:t>
            </a:r>
            <a:r>
              <a:rPr dirty="0"/>
              <a:t> </a:t>
            </a:r>
            <a:r>
              <a:rPr dirty="0" err="1"/>
              <a:t>모델링</a:t>
            </a:r>
            <a:r>
              <a:rPr dirty="0"/>
              <a:t>)</a:t>
            </a:r>
          </a:p>
        </p:txBody>
      </p:sp>
      <p:pic>
        <p:nvPicPr>
          <p:cNvPr id="896" name="그림 6" descr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5850" y="57209"/>
            <a:ext cx="1640417" cy="615157"/>
          </a:xfrm>
          <a:prstGeom prst="rect">
            <a:avLst/>
          </a:prstGeom>
          <a:ln w="12700">
            <a:miter lim="400000"/>
          </a:ln>
        </p:spPr>
      </p:pic>
      <p:pic>
        <p:nvPicPr>
          <p:cNvPr id="897" name="Picture 2" descr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444" y="1128241"/>
            <a:ext cx="11286269" cy="5654223"/>
          </a:xfrm>
          <a:prstGeom prst="rect">
            <a:avLst/>
          </a:prstGeom>
          <a:ln w="12700">
            <a:miter lim="400000"/>
          </a:ln>
        </p:spPr>
      </p:pic>
      <p:sp>
        <p:nvSpPr>
          <p:cNvPr id="898" name="TextBox 9"/>
          <p:cNvSpPr txBox="1"/>
          <p:nvPr/>
        </p:nvSpPr>
        <p:spPr>
          <a:xfrm>
            <a:off x="4507834" y="820465"/>
            <a:ext cx="3176332" cy="313691"/>
          </a:xfrm>
          <a:prstGeom prst="rect">
            <a:avLst/>
          </a:prstGeom>
          <a:ln w="19050">
            <a:solidFill>
              <a:srgbClr val="00B05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1400">
                <a:solidFill>
                  <a:schemeClr val="accent5"/>
                </a:solidFill>
                <a:latin typeface="나눔고딕 ExtraBold"/>
                <a:ea typeface="나눔고딕 ExtraBold"/>
                <a:cs typeface="나눔고딕 ExtraBold"/>
                <a:sym typeface="나눔고딕 ExtraBold"/>
              </a:defRPr>
            </a:lvl1pPr>
          </a:lstStyle>
          <a:p>
            <a:r>
              <a:t>클래스 다이어그램</a:t>
            </a:r>
          </a:p>
        </p:txBody>
      </p:sp>
    </p:spTree>
  </p:cSld>
  <p:clrMapOvr>
    <a:masterClrMapping/>
  </p:clrMapOvr>
  <p:transition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0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905732" y="617796"/>
            <a:ext cx="10380537" cy="54571"/>
          </a:xfrm>
          <a:prstGeom prst="rect">
            <a:avLst/>
          </a:prstGeom>
          <a:ln w="12700">
            <a:miter lim="400000"/>
          </a:ln>
        </p:spPr>
      </p:pic>
      <p:sp>
        <p:nvSpPr>
          <p:cNvPr id="901" name="TextBox 5"/>
          <p:cNvSpPr txBox="1"/>
          <p:nvPr/>
        </p:nvSpPr>
        <p:spPr>
          <a:xfrm>
            <a:off x="1131170" y="154780"/>
            <a:ext cx="4774851" cy="4276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 indent="84138">
              <a:defRPr sz="2100" b="1">
                <a:solidFill>
                  <a:srgbClr val="022B41"/>
                </a:solidFill>
                <a:latin typeface="나눔바른고딕"/>
                <a:ea typeface="나눔바른고딕"/>
                <a:cs typeface="나눔바른고딕"/>
                <a:sym typeface="나눔바른고딕"/>
              </a:defRPr>
            </a:pPr>
            <a:r>
              <a:rPr dirty="0" err="1"/>
              <a:t>프로젝트</a:t>
            </a:r>
            <a:r>
              <a:rPr dirty="0"/>
              <a:t> </a:t>
            </a:r>
            <a:r>
              <a:rPr dirty="0" err="1"/>
              <a:t>소개</a:t>
            </a:r>
            <a:r>
              <a:rPr dirty="0"/>
              <a:t> : ERD (</a:t>
            </a:r>
            <a:r>
              <a:rPr dirty="0" err="1"/>
              <a:t>물리</a:t>
            </a:r>
            <a:r>
              <a:rPr dirty="0"/>
              <a:t> </a:t>
            </a:r>
            <a:r>
              <a:rPr dirty="0" err="1"/>
              <a:t>모델링</a:t>
            </a:r>
            <a:r>
              <a:rPr dirty="0"/>
              <a:t>)</a:t>
            </a:r>
          </a:p>
        </p:txBody>
      </p:sp>
      <p:pic>
        <p:nvPicPr>
          <p:cNvPr id="902" name="그림 6" descr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5850" y="57209"/>
            <a:ext cx="1640417" cy="615157"/>
          </a:xfrm>
          <a:prstGeom prst="rect">
            <a:avLst/>
          </a:prstGeom>
          <a:ln w="12700">
            <a:miter lim="400000"/>
          </a:ln>
        </p:spPr>
      </p:pic>
      <p:pic>
        <p:nvPicPr>
          <p:cNvPr id="903" name="Picture 4" descr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493" y="1224951"/>
            <a:ext cx="11341543" cy="5493902"/>
          </a:xfrm>
          <a:prstGeom prst="rect">
            <a:avLst/>
          </a:prstGeom>
          <a:ln w="12700">
            <a:miter lim="400000"/>
          </a:ln>
        </p:spPr>
      </p:pic>
      <p:sp>
        <p:nvSpPr>
          <p:cNvPr id="904" name="TextBox 8"/>
          <p:cNvSpPr txBox="1"/>
          <p:nvPr/>
        </p:nvSpPr>
        <p:spPr>
          <a:xfrm>
            <a:off x="4704174" y="827573"/>
            <a:ext cx="2286411" cy="313691"/>
          </a:xfrm>
          <a:prstGeom prst="rect">
            <a:avLst/>
          </a:prstGeom>
          <a:ln w="19050">
            <a:solidFill>
              <a:srgbClr val="00B05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1400">
                <a:solidFill>
                  <a:schemeClr val="accent5"/>
                </a:solidFill>
                <a:latin typeface="나눔고딕 ExtraBold"/>
                <a:ea typeface="나눔고딕 ExtraBold"/>
                <a:cs typeface="나눔고딕 ExtraBold"/>
                <a:sym typeface="나눔고딕 ExtraBold"/>
              </a:defRPr>
            </a:lvl1pPr>
          </a:lstStyle>
          <a:p>
            <a:r>
              <a:t>유스케이스 다이어그램</a:t>
            </a:r>
          </a:p>
        </p:txBody>
      </p:sp>
    </p:spTree>
  </p:cSld>
  <p:clrMapOvr>
    <a:masterClrMapping/>
  </p:clrMapOvr>
  <p:transition spd="med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6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905732" y="617796"/>
            <a:ext cx="10380537" cy="54571"/>
          </a:xfrm>
          <a:prstGeom prst="rect">
            <a:avLst/>
          </a:prstGeom>
          <a:ln w="12700">
            <a:miter lim="400000"/>
          </a:ln>
        </p:spPr>
      </p:pic>
      <p:sp>
        <p:nvSpPr>
          <p:cNvPr id="907" name="TextBox 5"/>
          <p:cNvSpPr txBox="1"/>
          <p:nvPr/>
        </p:nvSpPr>
        <p:spPr>
          <a:xfrm>
            <a:off x="1131171" y="154780"/>
            <a:ext cx="4323796" cy="4276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1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>
              <a:defRPr>
                <a:latin typeface="+mn-lt"/>
                <a:ea typeface="+mn-ea"/>
                <a:cs typeface="+mn-cs"/>
                <a:sym typeface="Calibri"/>
              </a:defRPr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자유 게시판 답변글 작성 페이지</a:t>
            </a:r>
          </a:p>
        </p:txBody>
      </p:sp>
      <p:pic>
        <p:nvPicPr>
          <p:cNvPr id="908" name="그림 7" descr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5850" y="57209"/>
            <a:ext cx="1640417" cy="615157"/>
          </a:xfrm>
          <a:prstGeom prst="rect">
            <a:avLst/>
          </a:prstGeom>
          <a:ln w="12700">
            <a:miter lim="400000"/>
          </a:ln>
        </p:spPr>
      </p:pic>
      <p:pic>
        <p:nvPicPr>
          <p:cNvPr id="909" name="Picture 2" descr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621" y="672367"/>
            <a:ext cx="5944586" cy="5325779"/>
          </a:xfrm>
          <a:prstGeom prst="rect">
            <a:avLst/>
          </a:prstGeom>
          <a:ln w="12700">
            <a:miter lim="400000"/>
          </a:ln>
        </p:spPr>
      </p:pic>
      <p:sp>
        <p:nvSpPr>
          <p:cNvPr id="910" name="직사각형 2"/>
          <p:cNvSpPr/>
          <p:nvPr/>
        </p:nvSpPr>
        <p:spPr>
          <a:xfrm>
            <a:off x="3824577" y="3246953"/>
            <a:ext cx="644057" cy="299329"/>
          </a:xfrm>
          <a:prstGeom prst="rect">
            <a:avLst/>
          </a:prstGeom>
          <a:ln w="28575">
            <a:solidFill>
              <a:srgbClr val="1E7452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11" name="직선 연결선 8"/>
          <p:cNvSpPr/>
          <p:nvPr/>
        </p:nvSpPr>
        <p:spPr>
          <a:xfrm flipV="1">
            <a:off x="4206240" y="2617839"/>
            <a:ext cx="589706" cy="629115"/>
          </a:xfrm>
          <a:prstGeom prst="line">
            <a:avLst/>
          </a:prstGeom>
          <a:ln w="28575">
            <a:solidFill>
              <a:srgbClr val="1E7452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912" name="TextBox 10"/>
          <p:cNvSpPr txBox="1"/>
          <p:nvPr/>
        </p:nvSpPr>
        <p:spPr>
          <a:xfrm>
            <a:off x="3733791" y="1971508"/>
            <a:ext cx="2253541" cy="584775"/>
          </a:xfrm>
          <a:prstGeom prst="rect">
            <a:avLst/>
          </a:prstGeom>
          <a:solidFill>
            <a:srgbClr val="FFFFFF"/>
          </a:solidFill>
          <a:ln w="28575">
            <a:solidFill>
              <a:srgbClr val="1E7452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1600">
                <a:latin typeface="+mj-lt"/>
                <a:ea typeface="+mj-ea"/>
                <a:cs typeface="+mj-cs"/>
                <a:sym typeface="Helvetica"/>
              </a:defRPr>
            </a:pPr>
            <a:r>
              <a:rPr sz="1600" dirty="0" err="1">
                <a:latin typeface="+mj-lt"/>
                <a:ea typeface="+mj-ea"/>
                <a:cs typeface="+mj-cs"/>
              </a:rPr>
              <a:t>자유게시판은</a:t>
            </a:r>
            <a:r>
              <a:rPr sz="1600" dirty="0">
                <a:latin typeface="+mj-lt"/>
                <a:ea typeface="+mj-ea"/>
                <a:cs typeface="+mj-cs"/>
              </a:rPr>
              <a:t> </a:t>
            </a:r>
          </a:p>
          <a:p>
            <a:pPr algn="ctr">
              <a:defRPr sz="1600">
                <a:latin typeface="+mj-lt"/>
                <a:ea typeface="+mj-ea"/>
                <a:cs typeface="+mj-cs"/>
                <a:sym typeface="Helvetica"/>
              </a:defRPr>
            </a:pPr>
            <a:r>
              <a:rPr sz="1600" dirty="0" err="1">
                <a:latin typeface="+mj-lt"/>
                <a:ea typeface="+mj-ea"/>
                <a:cs typeface="+mj-cs"/>
              </a:rPr>
              <a:t>답변글쓰기가</a:t>
            </a:r>
            <a:r>
              <a:rPr sz="1600" dirty="0">
                <a:latin typeface="+mj-lt"/>
                <a:ea typeface="+mj-ea"/>
                <a:cs typeface="+mj-cs"/>
              </a:rPr>
              <a:t> </a:t>
            </a:r>
            <a:r>
              <a:rPr sz="1600" dirty="0" err="1">
                <a:latin typeface="+mj-lt"/>
                <a:ea typeface="+mj-ea"/>
                <a:cs typeface="+mj-cs"/>
              </a:rPr>
              <a:t>가능함</a:t>
            </a:r>
            <a:r>
              <a:rPr sz="1600" dirty="0">
                <a:latin typeface="+mj-lt"/>
                <a:ea typeface="+mj-ea"/>
                <a:cs typeface="+mj-cs"/>
              </a:rPr>
              <a:t>.</a:t>
            </a:r>
          </a:p>
        </p:txBody>
      </p:sp>
      <p:pic>
        <p:nvPicPr>
          <p:cNvPr id="913" name="Picture 3" descr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56996" y="790699"/>
            <a:ext cx="4859861" cy="3829211"/>
          </a:xfrm>
          <a:prstGeom prst="rect">
            <a:avLst/>
          </a:prstGeom>
          <a:ln w="12700">
            <a:miter lim="400000"/>
          </a:ln>
        </p:spPr>
      </p:pic>
      <p:pic>
        <p:nvPicPr>
          <p:cNvPr id="914" name="Picture 4" descr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89182" y="4961990"/>
            <a:ext cx="5508451" cy="1203133"/>
          </a:xfrm>
          <a:prstGeom prst="rect">
            <a:avLst/>
          </a:prstGeom>
          <a:ln w="12700">
            <a:miter lim="400000"/>
          </a:ln>
        </p:spPr>
      </p:pic>
      <p:sp>
        <p:nvSpPr>
          <p:cNvPr id="915" name="직선 화살표 연결선 14"/>
          <p:cNvSpPr/>
          <p:nvPr/>
        </p:nvSpPr>
        <p:spPr>
          <a:xfrm>
            <a:off x="6190089" y="3311402"/>
            <a:ext cx="500934" cy="1"/>
          </a:xfrm>
          <a:prstGeom prst="line">
            <a:avLst/>
          </a:prstGeom>
          <a:ln w="38100">
            <a:solidFill>
              <a:srgbClr val="000000"/>
            </a:solidFill>
            <a:tailEnd type="triangle"/>
          </a:ln>
          <a:effectLst>
            <a:outerShdw blurRad="38100" dist="25400" dir="5400000" rotWithShape="0">
              <a:srgbClr val="000000">
                <a:alpha val="75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916" name="직선 화살표 연결선 15"/>
          <p:cNvSpPr/>
          <p:nvPr/>
        </p:nvSpPr>
        <p:spPr>
          <a:xfrm>
            <a:off x="9202130" y="4515032"/>
            <a:ext cx="1" cy="446959"/>
          </a:xfrm>
          <a:prstGeom prst="line">
            <a:avLst/>
          </a:prstGeom>
          <a:ln w="38100">
            <a:solidFill>
              <a:srgbClr val="000000"/>
            </a:solidFill>
            <a:tailEnd type="triangle"/>
          </a:ln>
          <a:effectLst>
            <a:outerShdw blurRad="38100" dist="25400" dir="5400000" rotWithShape="0">
              <a:srgbClr val="000000">
                <a:alpha val="75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917" name="직사각형 19"/>
          <p:cNvSpPr/>
          <p:nvPr/>
        </p:nvSpPr>
        <p:spPr>
          <a:xfrm>
            <a:off x="7746996" y="5941054"/>
            <a:ext cx="1619641" cy="224069"/>
          </a:xfrm>
          <a:prstGeom prst="rect">
            <a:avLst/>
          </a:prstGeom>
          <a:ln w="28575">
            <a:solidFill>
              <a:srgbClr val="1E7452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9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905732" y="617796"/>
            <a:ext cx="10380537" cy="54571"/>
          </a:xfrm>
          <a:prstGeom prst="rect">
            <a:avLst/>
          </a:prstGeom>
          <a:ln w="12700">
            <a:miter lim="400000"/>
          </a:ln>
        </p:spPr>
      </p:pic>
      <p:sp>
        <p:nvSpPr>
          <p:cNvPr id="920" name="TextBox 5"/>
          <p:cNvSpPr txBox="1"/>
          <p:nvPr/>
        </p:nvSpPr>
        <p:spPr>
          <a:xfrm>
            <a:off x="1131171" y="154780"/>
            <a:ext cx="4323796" cy="4276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1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>
              <a:defRPr>
                <a:latin typeface="+mn-lt"/>
                <a:ea typeface="+mn-ea"/>
                <a:cs typeface="+mn-cs"/>
                <a:sym typeface="Calibri"/>
              </a:defRPr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자유 게시판 좋아요 페이지</a:t>
            </a:r>
          </a:p>
        </p:txBody>
      </p:sp>
      <p:pic>
        <p:nvPicPr>
          <p:cNvPr id="921" name="그림 7" descr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5850" y="57209"/>
            <a:ext cx="1640417" cy="615157"/>
          </a:xfrm>
          <a:prstGeom prst="rect">
            <a:avLst/>
          </a:prstGeom>
          <a:ln w="12700">
            <a:miter lim="400000"/>
          </a:ln>
        </p:spPr>
      </p:pic>
      <p:sp>
        <p:nvSpPr>
          <p:cNvPr id="922" name="직선 화살표 연결선 14"/>
          <p:cNvSpPr/>
          <p:nvPr/>
        </p:nvSpPr>
        <p:spPr>
          <a:xfrm>
            <a:off x="5845533" y="3314222"/>
            <a:ext cx="500933" cy="1"/>
          </a:xfrm>
          <a:prstGeom prst="line">
            <a:avLst/>
          </a:prstGeom>
          <a:ln w="38100">
            <a:solidFill>
              <a:srgbClr val="000000"/>
            </a:solidFill>
            <a:tailEnd type="triangle"/>
          </a:ln>
          <a:effectLst>
            <a:outerShdw blurRad="38100" dist="25400" dir="5400000" rotWithShape="0">
              <a:srgbClr val="000000">
                <a:alpha val="75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pic>
        <p:nvPicPr>
          <p:cNvPr id="923" name="Picture 2" descr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859" y="791604"/>
            <a:ext cx="5435178" cy="5784127"/>
          </a:xfrm>
          <a:prstGeom prst="rect">
            <a:avLst/>
          </a:prstGeom>
          <a:ln w="12700">
            <a:miter lim="400000"/>
          </a:ln>
        </p:spPr>
      </p:pic>
      <p:sp>
        <p:nvSpPr>
          <p:cNvPr id="924" name="직사각형 2"/>
          <p:cNvSpPr/>
          <p:nvPr/>
        </p:nvSpPr>
        <p:spPr>
          <a:xfrm>
            <a:off x="298879" y="4009370"/>
            <a:ext cx="558124" cy="610539"/>
          </a:xfrm>
          <a:prstGeom prst="rect">
            <a:avLst/>
          </a:prstGeom>
          <a:ln w="28575">
            <a:solidFill>
              <a:srgbClr val="1E7452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25" name="직선 연결선 8"/>
          <p:cNvSpPr/>
          <p:nvPr/>
        </p:nvSpPr>
        <p:spPr>
          <a:xfrm flipV="1">
            <a:off x="857002" y="3785647"/>
            <a:ext cx="482921" cy="528993"/>
          </a:xfrm>
          <a:prstGeom prst="line">
            <a:avLst/>
          </a:prstGeom>
          <a:ln w="28575">
            <a:solidFill>
              <a:srgbClr val="1E7452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926" name="TextBox 10"/>
          <p:cNvSpPr txBox="1"/>
          <p:nvPr/>
        </p:nvSpPr>
        <p:spPr>
          <a:xfrm>
            <a:off x="1197094" y="3139315"/>
            <a:ext cx="2253541" cy="584775"/>
          </a:xfrm>
          <a:prstGeom prst="rect">
            <a:avLst/>
          </a:prstGeom>
          <a:solidFill>
            <a:srgbClr val="FFFFFF"/>
          </a:solidFill>
          <a:ln w="28575">
            <a:solidFill>
              <a:srgbClr val="1E7452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1600">
                <a:latin typeface="+mj-lt"/>
                <a:ea typeface="+mj-ea"/>
                <a:cs typeface="+mj-cs"/>
                <a:sym typeface="Helvetica"/>
              </a:defRPr>
            </a:pPr>
            <a:r>
              <a:rPr sz="1600" dirty="0" err="1">
                <a:latin typeface="+mj-lt"/>
                <a:ea typeface="+mj-ea"/>
                <a:cs typeface="+mj-cs"/>
              </a:rPr>
              <a:t>좋아요를</a:t>
            </a:r>
            <a:r>
              <a:rPr sz="1600" dirty="0">
                <a:latin typeface="+mj-lt"/>
                <a:ea typeface="+mj-ea"/>
                <a:cs typeface="+mj-cs"/>
              </a:rPr>
              <a:t> </a:t>
            </a:r>
            <a:r>
              <a:rPr sz="1600" dirty="0" err="1">
                <a:latin typeface="+mj-lt"/>
                <a:ea typeface="+mj-ea"/>
                <a:cs typeface="+mj-cs"/>
              </a:rPr>
              <a:t>누르면</a:t>
            </a:r>
            <a:r>
              <a:rPr sz="1600" dirty="0">
                <a:latin typeface="+mj-lt"/>
                <a:ea typeface="+mj-ea"/>
                <a:cs typeface="+mj-cs"/>
              </a:rPr>
              <a:t> </a:t>
            </a:r>
          </a:p>
          <a:p>
            <a:pPr algn="ctr">
              <a:defRPr sz="1600">
                <a:latin typeface="+mj-lt"/>
                <a:ea typeface="+mj-ea"/>
                <a:cs typeface="+mj-cs"/>
                <a:sym typeface="Helvetica"/>
              </a:defRPr>
            </a:pPr>
            <a:r>
              <a:rPr sz="1600" dirty="0" err="1">
                <a:latin typeface="+mj-lt"/>
                <a:ea typeface="+mj-ea"/>
                <a:cs typeface="+mj-cs"/>
              </a:rPr>
              <a:t>좋아요</a:t>
            </a:r>
            <a:r>
              <a:rPr sz="1600" dirty="0">
                <a:latin typeface="+mj-lt"/>
                <a:ea typeface="+mj-ea"/>
                <a:cs typeface="+mj-cs"/>
              </a:rPr>
              <a:t> </a:t>
            </a:r>
            <a:r>
              <a:rPr sz="1600" dirty="0" err="1">
                <a:latin typeface="+mj-lt"/>
                <a:ea typeface="+mj-ea"/>
                <a:cs typeface="+mj-cs"/>
              </a:rPr>
              <a:t>성공</a:t>
            </a:r>
            <a:r>
              <a:rPr sz="1600" dirty="0">
                <a:latin typeface="+mj-lt"/>
                <a:ea typeface="+mj-ea"/>
                <a:cs typeface="+mj-cs"/>
              </a:rPr>
              <a:t> </a:t>
            </a:r>
            <a:r>
              <a:rPr sz="1600" dirty="0" err="1">
                <a:latin typeface="+mj-lt"/>
                <a:ea typeface="+mj-ea"/>
                <a:cs typeface="+mj-cs"/>
              </a:rPr>
              <a:t>창이</a:t>
            </a:r>
            <a:r>
              <a:rPr sz="1600" dirty="0">
                <a:latin typeface="+mj-lt"/>
                <a:ea typeface="+mj-ea"/>
                <a:cs typeface="+mj-cs"/>
              </a:rPr>
              <a:t> </a:t>
            </a:r>
            <a:r>
              <a:rPr sz="1600" dirty="0" err="1">
                <a:latin typeface="+mj-lt"/>
                <a:ea typeface="+mj-ea"/>
                <a:cs typeface="+mj-cs"/>
              </a:rPr>
              <a:t>뜬다</a:t>
            </a:r>
            <a:r>
              <a:rPr sz="1600" dirty="0">
                <a:latin typeface="+mj-lt"/>
                <a:ea typeface="+mj-ea"/>
                <a:cs typeface="+mj-cs"/>
              </a:rPr>
              <a:t>.</a:t>
            </a:r>
          </a:p>
        </p:txBody>
      </p:sp>
      <p:pic>
        <p:nvPicPr>
          <p:cNvPr id="927" name="Picture 4" descr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6704" y="985962"/>
            <a:ext cx="5664899" cy="5589770"/>
          </a:xfrm>
          <a:prstGeom prst="rect">
            <a:avLst/>
          </a:prstGeom>
          <a:ln w="12700">
            <a:miter lim="400000"/>
          </a:ln>
        </p:spPr>
      </p:pic>
      <p:sp>
        <p:nvSpPr>
          <p:cNvPr id="928" name="직사각형 17"/>
          <p:cNvSpPr/>
          <p:nvPr/>
        </p:nvSpPr>
        <p:spPr>
          <a:xfrm>
            <a:off x="6490691" y="4050143"/>
            <a:ext cx="558124" cy="643237"/>
          </a:xfrm>
          <a:prstGeom prst="rect">
            <a:avLst/>
          </a:prstGeom>
          <a:ln w="28575">
            <a:solidFill>
              <a:srgbClr val="1E7452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29" name="직선 연결선 19"/>
          <p:cNvSpPr/>
          <p:nvPr/>
        </p:nvSpPr>
        <p:spPr>
          <a:xfrm flipV="1">
            <a:off x="7048814" y="3544841"/>
            <a:ext cx="482920" cy="528994"/>
          </a:xfrm>
          <a:prstGeom prst="line">
            <a:avLst/>
          </a:prstGeom>
          <a:ln w="28575">
            <a:solidFill>
              <a:srgbClr val="1E7452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930" name="TextBox 18"/>
          <p:cNvSpPr txBox="1"/>
          <p:nvPr/>
        </p:nvSpPr>
        <p:spPr>
          <a:xfrm>
            <a:off x="7076219" y="2975547"/>
            <a:ext cx="2767496" cy="584775"/>
          </a:xfrm>
          <a:prstGeom prst="rect">
            <a:avLst/>
          </a:prstGeom>
          <a:solidFill>
            <a:srgbClr val="FFFFFF"/>
          </a:solidFill>
          <a:ln w="28575">
            <a:solidFill>
              <a:srgbClr val="1E7452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1600">
                <a:latin typeface="+mj-lt"/>
                <a:ea typeface="+mj-ea"/>
                <a:cs typeface="+mj-cs"/>
                <a:sym typeface="Helvetica"/>
              </a:defRPr>
            </a:pPr>
            <a:r>
              <a:rPr lang="ko-KR" altLang="en-US" sz="1600" dirty="0">
                <a:latin typeface="+mj-lt"/>
                <a:ea typeface="+mj-ea"/>
                <a:cs typeface="+mj-cs"/>
              </a:rPr>
              <a:t>바뀐 이미지와 함께 </a:t>
            </a:r>
          </a:p>
          <a:p>
            <a:pPr algn="ctr">
              <a:defRPr sz="1600">
                <a:latin typeface="+mj-lt"/>
                <a:ea typeface="+mj-ea"/>
                <a:cs typeface="+mj-cs"/>
                <a:sym typeface="Helvetica"/>
              </a:defRPr>
            </a:pPr>
            <a:r>
              <a:rPr lang="ko-KR" altLang="en-US" sz="1600" dirty="0">
                <a:latin typeface="+mj-lt"/>
                <a:ea typeface="+mj-ea"/>
                <a:cs typeface="+mj-cs"/>
              </a:rPr>
              <a:t>좋아요 개수 </a:t>
            </a:r>
            <a:r>
              <a:rPr lang="en-US" altLang="ko-KR" sz="1600" dirty="0">
                <a:latin typeface="+mj-lt"/>
                <a:ea typeface="+mj-ea"/>
                <a:cs typeface="+mj-cs"/>
              </a:rPr>
              <a:t>1</a:t>
            </a:r>
            <a:r>
              <a:rPr lang="ko-KR" altLang="en-US" sz="1600" dirty="0">
                <a:latin typeface="+mj-lt"/>
                <a:ea typeface="+mj-ea"/>
                <a:cs typeface="+mj-cs"/>
              </a:rPr>
              <a:t>이 올라간다</a:t>
            </a:r>
            <a:r>
              <a:rPr lang="en-US" altLang="ko-KR" sz="1600" dirty="0">
                <a:latin typeface="+mj-lt"/>
                <a:ea typeface="+mj-ea"/>
                <a:cs typeface="+mj-cs"/>
              </a:rPr>
              <a:t>.</a:t>
            </a:r>
          </a:p>
        </p:txBody>
      </p:sp>
    </p:spTree>
  </p:cSld>
  <p:clrMapOvr>
    <a:masterClrMapping/>
  </p:clrMapOvr>
  <p:transition spd="med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2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5707" y="916168"/>
            <a:ext cx="5546665" cy="5851328"/>
          </a:xfrm>
          <a:prstGeom prst="rect">
            <a:avLst/>
          </a:prstGeom>
          <a:ln w="12700">
            <a:miter lim="400000"/>
          </a:ln>
        </p:spPr>
      </p:pic>
      <p:pic>
        <p:nvPicPr>
          <p:cNvPr id="933" name="Object 4" descr="Object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905732" y="617796"/>
            <a:ext cx="10380537" cy="54571"/>
          </a:xfrm>
          <a:prstGeom prst="rect">
            <a:avLst/>
          </a:prstGeom>
          <a:ln w="12700">
            <a:miter lim="400000"/>
          </a:ln>
        </p:spPr>
      </p:pic>
      <p:sp>
        <p:nvSpPr>
          <p:cNvPr id="934" name="TextBox 5"/>
          <p:cNvSpPr txBox="1"/>
          <p:nvPr/>
        </p:nvSpPr>
        <p:spPr>
          <a:xfrm>
            <a:off x="1131171" y="154780"/>
            <a:ext cx="4323796" cy="4276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1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>
              <a:defRPr>
                <a:latin typeface="+mn-lt"/>
                <a:ea typeface="+mn-ea"/>
                <a:cs typeface="+mn-cs"/>
                <a:sym typeface="Calibri"/>
              </a:defRPr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자유 게시판 좋아요 취소 페이지</a:t>
            </a:r>
          </a:p>
        </p:txBody>
      </p:sp>
      <p:pic>
        <p:nvPicPr>
          <p:cNvPr id="935" name="그림 7" descr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45850" y="57209"/>
            <a:ext cx="1640417" cy="615157"/>
          </a:xfrm>
          <a:prstGeom prst="rect">
            <a:avLst/>
          </a:prstGeom>
          <a:ln w="12700">
            <a:miter lim="400000"/>
          </a:ln>
        </p:spPr>
      </p:pic>
      <p:sp>
        <p:nvSpPr>
          <p:cNvPr id="936" name="직선 화살표 연결선 14"/>
          <p:cNvSpPr/>
          <p:nvPr/>
        </p:nvSpPr>
        <p:spPr>
          <a:xfrm>
            <a:off x="5845533" y="3314222"/>
            <a:ext cx="500933" cy="1"/>
          </a:xfrm>
          <a:prstGeom prst="line">
            <a:avLst/>
          </a:prstGeom>
          <a:ln w="38100">
            <a:solidFill>
              <a:srgbClr val="000000"/>
            </a:solidFill>
            <a:tailEnd type="triangle"/>
          </a:ln>
          <a:effectLst>
            <a:outerShdw blurRad="38100" dist="25400" dir="5400000" rotWithShape="0">
              <a:srgbClr val="000000">
                <a:alpha val="75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937" name="직사각형 2"/>
          <p:cNvSpPr/>
          <p:nvPr/>
        </p:nvSpPr>
        <p:spPr>
          <a:xfrm>
            <a:off x="298879" y="4009370"/>
            <a:ext cx="558124" cy="610539"/>
          </a:xfrm>
          <a:prstGeom prst="rect">
            <a:avLst/>
          </a:prstGeom>
          <a:ln w="28575">
            <a:solidFill>
              <a:srgbClr val="1E7452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38" name="직선 연결선 8"/>
          <p:cNvSpPr/>
          <p:nvPr/>
        </p:nvSpPr>
        <p:spPr>
          <a:xfrm flipV="1">
            <a:off x="857002" y="3785647"/>
            <a:ext cx="482921" cy="528993"/>
          </a:xfrm>
          <a:prstGeom prst="line">
            <a:avLst/>
          </a:prstGeom>
          <a:ln w="28575">
            <a:solidFill>
              <a:srgbClr val="1E7452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939" name="TextBox 10"/>
          <p:cNvSpPr txBox="1"/>
          <p:nvPr/>
        </p:nvSpPr>
        <p:spPr>
          <a:xfrm>
            <a:off x="1197094" y="3139315"/>
            <a:ext cx="2253541" cy="1006236"/>
          </a:xfrm>
          <a:prstGeom prst="rect">
            <a:avLst/>
          </a:prstGeom>
          <a:solidFill>
            <a:srgbClr val="FFFFFF"/>
          </a:solidFill>
          <a:ln w="28575">
            <a:solidFill>
              <a:srgbClr val="1E7452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b="1">
                <a:latin typeface="나눔스퀘어 Bold"/>
                <a:ea typeface="나눔스퀘어 Bold"/>
                <a:cs typeface="나눔스퀘어 Bold"/>
                <a:sym typeface="나눔스퀘어 Bold"/>
              </a:defRPr>
            </a:pPr>
            <a:r>
              <a:t>좋아요를 누르면 </a:t>
            </a:r>
          </a:p>
          <a:p>
            <a:pPr>
              <a:defRPr b="1">
                <a:latin typeface="나눔스퀘어 Bold"/>
                <a:ea typeface="나눔스퀘어 Bold"/>
                <a:cs typeface="나눔스퀘어 Bold"/>
                <a:sym typeface="나눔스퀘어 Bold"/>
              </a:defRPr>
            </a:pPr>
            <a:r>
              <a:t>좋아요 성공이란 창이 뜬다.</a:t>
            </a:r>
          </a:p>
        </p:txBody>
      </p:sp>
      <p:sp>
        <p:nvSpPr>
          <p:cNvPr id="940" name="직사각형 17"/>
          <p:cNvSpPr/>
          <p:nvPr/>
        </p:nvSpPr>
        <p:spPr>
          <a:xfrm>
            <a:off x="6490691" y="4050143"/>
            <a:ext cx="558124" cy="643237"/>
          </a:xfrm>
          <a:prstGeom prst="rect">
            <a:avLst/>
          </a:prstGeom>
          <a:ln w="28575">
            <a:solidFill>
              <a:srgbClr val="1E7452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41" name="직선 연결선 19"/>
          <p:cNvSpPr/>
          <p:nvPr/>
        </p:nvSpPr>
        <p:spPr>
          <a:xfrm flipV="1">
            <a:off x="7048814" y="3544841"/>
            <a:ext cx="482920" cy="528994"/>
          </a:xfrm>
          <a:prstGeom prst="line">
            <a:avLst/>
          </a:prstGeom>
          <a:ln w="28575">
            <a:solidFill>
              <a:srgbClr val="1E7452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942" name="TextBox 18"/>
          <p:cNvSpPr txBox="1"/>
          <p:nvPr/>
        </p:nvSpPr>
        <p:spPr>
          <a:xfrm>
            <a:off x="7076219" y="2975547"/>
            <a:ext cx="2767496" cy="584775"/>
          </a:xfrm>
          <a:prstGeom prst="rect">
            <a:avLst/>
          </a:prstGeom>
          <a:solidFill>
            <a:srgbClr val="FFFFFF"/>
          </a:solidFill>
          <a:ln w="28575">
            <a:solidFill>
              <a:srgbClr val="1E7452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1600">
                <a:latin typeface="+mj-lt"/>
                <a:ea typeface="+mj-ea"/>
                <a:cs typeface="+mj-cs"/>
                <a:sym typeface="Helvetica"/>
              </a:defRPr>
            </a:pPr>
            <a:r>
              <a:rPr sz="1600" dirty="0" err="1">
                <a:latin typeface="+mj-lt"/>
                <a:ea typeface="+mj-ea"/>
                <a:cs typeface="+mj-cs"/>
              </a:rPr>
              <a:t>바뀐</a:t>
            </a:r>
            <a:r>
              <a:rPr sz="1600" dirty="0">
                <a:latin typeface="+mj-lt"/>
                <a:ea typeface="+mj-ea"/>
                <a:cs typeface="+mj-cs"/>
              </a:rPr>
              <a:t> </a:t>
            </a:r>
            <a:r>
              <a:rPr sz="1600" dirty="0" err="1">
                <a:latin typeface="+mj-lt"/>
                <a:ea typeface="+mj-ea"/>
                <a:cs typeface="+mj-cs"/>
              </a:rPr>
              <a:t>이미지와</a:t>
            </a:r>
            <a:r>
              <a:rPr sz="1600" dirty="0">
                <a:latin typeface="+mj-lt"/>
                <a:ea typeface="+mj-ea"/>
                <a:cs typeface="+mj-cs"/>
              </a:rPr>
              <a:t> </a:t>
            </a:r>
            <a:r>
              <a:rPr sz="1600" dirty="0" err="1">
                <a:latin typeface="+mj-lt"/>
                <a:ea typeface="+mj-ea"/>
                <a:cs typeface="+mj-cs"/>
              </a:rPr>
              <a:t>함께</a:t>
            </a:r>
            <a:r>
              <a:rPr sz="1600" dirty="0">
                <a:latin typeface="+mj-lt"/>
                <a:ea typeface="+mj-ea"/>
                <a:cs typeface="+mj-cs"/>
              </a:rPr>
              <a:t> </a:t>
            </a:r>
          </a:p>
          <a:p>
            <a:pPr algn="ctr">
              <a:defRPr sz="1600">
                <a:latin typeface="+mj-lt"/>
                <a:ea typeface="+mj-ea"/>
                <a:cs typeface="+mj-cs"/>
                <a:sym typeface="Helvetica"/>
              </a:defRPr>
            </a:pPr>
            <a:r>
              <a:rPr sz="1600" dirty="0" err="1">
                <a:latin typeface="+mj-lt"/>
                <a:ea typeface="+mj-ea"/>
                <a:cs typeface="+mj-cs"/>
              </a:rPr>
              <a:t>좋아요</a:t>
            </a:r>
            <a:r>
              <a:rPr sz="1600" dirty="0">
                <a:latin typeface="+mj-lt"/>
                <a:ea typeface="+mj-ea"/>
                <a:cs typeface="+mj-cs"/>
              </a:rPr>
              <a:t> </a:t>
            </a:r>
            <a:r>
              <a:rPr sz="1600" dirty="0" err="1">
                <a:latin typeface="+mj-lt"/>
                <a:ea typeface="+mj-ea"/>
                <a:cs typeface="+mj-cs"/>
              </a:rPr>
              <a:t>개수가</a:t>
            </a:r>
            <a:r>
              <a:rPr sz="1600" dirty="0">
                <a:latin typeface="+mj-lt"/>
                <a:ea typeface="+mj-ea"/>
                <a:cs typeface="+mj-cs"/>
              </a:rPr>
              <a:t> -1 이 </a:t>
            </a:r>
            <a:r>
              <a:rPr sz="1600" dirty="0" err="1">
                <a:latin typeface="+mj-lt"/>
                <a:ea typeface="+mj-ea"/>
                <a:cs typeface="+mj-cs"/>
              </a:rPr>
              <a:t>된다</a:t>
            </a:r>
            <a:r>
              <a:rPr sz="1600" dirty="0">
                <a:latin typeface="+mj-lt"/>
                <a:ea typeface="+mj-ea"/>
                <a:cs typeface="+mj-cs"/>
              </a:rPr>
              <a:t>.</a:t>
            </a:r>
          </a:p>
        </p:txBody>
      </p:sp>
      <p:pic>
        <p:nvPicPr>
          <p:cNvPr id="943" name="Picture 3" descr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8879" y="916168"/>
            <a:ext cx="5435179" cy="5729358"/>
          </a:xfrm>
          <a:prstGeom prst="rect">
            <a:avLst/>
          </a:prstGeom>
          <a:ln w="12700">
            <a:miter lim="400000"/>
          </a:ln>
        </p:spPr>
      </p:pic>
      <p:sp>
        <p:nvSpPr>
          <p:cNvPr id="944" name="TextBox 20"/>
          <p:cNvSpPr txBox="1"/>
          <p:nvPr/>
        </p:nvSpPr>
        <p:spPr>
          <a:xfrm>
            <a:off x="406401" y="3668307"/>
            <a:ext cx="2610069" cy="584775"/>
          </a:xfrm>
          <a:prstGeom prst="rect">
            <a:avLst/>
          </a:prstGeom>
          <a:solidFill>
            <a:srgbClr val="FFFFFF"/>
          </a:solidFill>
          <a:ln w="28575">
            <a:solidFill>
              <a:srgbClr val="1E7452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1600">
                <a:latin typeface="+mj-lt"/>
                <a:ea typeface="+mj-ea"/>
                <a:cs typeface="+mj-cs"/>
                <a:sym typeface="Helvetica"/>
              </a:defRPr>
            </a:pPr>
            <a:r>
              <a:rPr sz="1600" dirty="0" err="1">
                <a:latin typeface="+mj-lt"/>
                <a:ea typeface="+mj-ea"/>
                <a:cs typeface="+mj-cs"/>
              </a:rPr>
              <a:t>한번</a:t>
            </a:r>
            <a:r>
              <a:rPr sz="1600" dirty="0">
                <a:latin typeface="+mj-lt"/>
                <a:ea typeface="+mj-ea"/>
                <a:cs typeface="+mj-cs"/>
              </a:rPr>
              <a:t> 더 </a:t>
            </a:r>
            <a:r>
              <a:rPr sz="1600" dirty="0" err="1">
                <a:latin typeface="+mj-lt"/>
                <a:ea typeface="+mj-ea"/>
                <a:cs typeface="+mj-cs"/>
              </a:rPr>
              <a:t>누르면</a:t>
            </a:r>
            <a:r>
              <a:rPr sz="1600" dirty="0">
                <a:latin typeface="+mj-lt"/>
                <a:ea typeface="+mj-ea"/>
                <a:cs typeface="+mj-cs"/>
              </a:rPr>
              <a:t> </a:t>
            </a:r>
            <a:r>
              <a:rPr sz="1600" dirty="0" err="1">
                <a:latin typeface="+mj-lt"/>
                <a:ea typeface="+mj-ea"/>
                <a:cs typeface="+mj-cs"/>
              </a:rPr>
              <a:t>좋아요</a:t>
            </a:r>
            <a:r>
              <a:rPr sz="1600" dirty="0">
                <a:latin typeface="+mj-lt"/>
                <a:ea typeface="+mj-ea"/>
                <a:cs typeface="+mj-cs"/>
              </a:rPr>
              <a:t> </a:t>
            </a:r>
          </a:p>
          <a:p>
            <a:pPr algn="ctr">
              <a:defRPr sz="1600">
                <a:latin typeface="+mj-lt"/>
                <a:ea typeface="+mj-ea"/>
                <a:cs typeface="+mj-cs"/>
                <a:sym typeface="Helvetica"/>
              </a:defRPr>
            </a:pPr>
            <a:r>
              <a:rPr sz="1600" dirty="0" err="1">
                <a:latin typeface="+mj-lt"/>
                <a:ea typeface="+mj-ea"/>
                <a:cs typeface="+mj-cs"/>
              </a:rPr>
              <a:t>취소</a:t>
            </a:r>
            <a:r>
              <a:rPr sz="1600" dirty="0">
                <a:latin typeface="+mj-lt"/>
                <a:ea typeface="+mj-ea"/>
                <a:cs typeface="+mj-cs"/>
              </a:rPr>
              <a:t> </a:t>
            </a:r>
            <a:r>
              <a:rPr sz="1600" dirty="0" err="1">
                <a:latin typeface="+mj-lt"/>
                <a:ea typeface="+mj-ea"/>
                <a:cs typeface="+mj-cs"/>
              </a:rPr>
              <a:t>창이</a:t>
            </a:r>
            <a:r>
              <a:rPr sz="1600" dirty="0">
                <a:latin typeface="+mj-lt"/>
                <a:ea typeface="+mj-ea"/>
                <a:cs typeface="+mj-cs"/>
              </a:rPr>
              <a:t> </a:t>
            </a:r>
            <a:r>
              <a:rPr sz="1600" dirty="0" err="1">
                <a:latin typeface="+mj-lt"/>
                <a:ea typeface="+mj-ea"/>
                <a:cs typeface="+mj-cs"/>
              </a:rPr>
              <a:t>뜬다</a:t>
            </a:r>
            <a:r>
              <a:rPr sz="1600" dirty="0">
                <a:latin typeface="+mj-lt"/>
                <a:ea typeface="+mj-ea"/>
                <a:cs typeface="+mj-cs"/>
              </a:rPr>
              <a:t>.</a:t>
            </a:r>
          </a:p>
        </p:txBody>
      </p:sp>
    </p:spTree>
  </p:cSld>
  <p:clrMapOvr>
    <a:masterClrMapping/>
  </p:clrMapOvr>
  <p:transition spd="med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6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905732" y="617796"/>
            <a:ext cx="10380537" cy="54571"/>
          </a:xfrm>
          <a:prstGeom prst="rect">
            <a:avLst/>
          </a:prstGeom>
          <a:ln w="12700">
            <a:miter lim="400000"/>
          </a:ln>
        </p:spPr>
      </p:pic>
      <p:sp>
        <p:nvSpPr>
          <p:cNvPr id="947" name="TextBox 5"/>
          <p:cNvSpPr txBox="1"/>
          <p:nvPr/>
        </p:nvSpPr>
        <p:spPr>
          <a:xfrm>
            <a:off x="1131171" y="154780"/>
            <a:ext cx="4323796" cy="4276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1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>
              <a:defRPr>
                <a:latin typeface="+mn-lt"/>
                <a:ea typeface="+mn-ea"/>
                <a:cs typeface="+mn-cs"/>
                <a:sym typeface="Calibri"/>
              </a:defRPr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자유 게시판 댓글 쓰기 페이지</a:t>
            </a:r>
          </a:p>
        </p:txBody>
      </p:sp>
      <p:pic>
        <p:nvPicPr>
          <p:cNvPr id="948" name="그림 7" descr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5850" y="57209"/>
            <a:ext cx="1640417" cy="615157"/>
          </a:xfrm>
          <a:prstGeom prst="rect">
            <a:avLst/>
          </a:prstGeom>
          <a:ln w="12700">
            <a:miter lim="400000"/>
          </a:ln>
        </p:spPr>
      </p:pic>
      <p:pic>
        <p:nvPicPr>
          <p:cNvPr id="949" name="Picture 2" descr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5451" y="929744"/>
            <a:ext cx="9899376" cy="2672756"/>
          </a:xfrm>
          <a:prstGeom prst="rect">
            <a:avLst/>
          </a:prstGeom>
          <a:ln w="12700">
            <a:miter lim="400000"/>
          </a:ln>
        </p:spPr>
      </p:pic>
      <p:sp>
        <p:nvSpPr>
          <p:cNvPr id="950" name="TextBox 16"/>
          <p:cNvSpPr txBox="1"/>
          <p:nvPr/>
        </p:nvSpPr>
        <p:spPr>
          <a:xfrm>
            <a:off x="3577645" y="2115256"/>
            <a:ext cx="2767496" cy="338554"/>
          </a:xfrm>
          <a:prstGeom prst="rect">
            <a:avLst/>
          </a:prstGeom>
          <a:solidFill>
            <a:srgbClr val="FFFFFF"/>
          </a:solidFill>
          <a:ln w="28575">
            <a:solidFill>
              <a:srgbClr val="1E7452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1600">
                <a:latin typeface="+mj-lt"/>
                <a:ea typeface="+mj-ea"/>
                <a:cs typeface="+mj-cs"/>
                <a:sym typeface="Helvetica"/>
              </a:defRPr>
            </a:pPr>
            <a:r>
              <a:rPr sz="1600" dirty="0" err="1">
                <a:latin typeface="+mj-lt"/>
                <a:ea typeface="+mj-ea"/>
                <a:cs typeface="+mj-cs"/>
              </a:rPr>
              <a:t>파일첨부가</a:t>
            </a:r>
            <a:r>
              <a:rPr sz="1600" dirty="0">
                <a:latin typeface="+mj-lt"/>
                <a:ea typeface="+mj-ea"/>
                <a:cs typeface="+mj-cs"/>
              </a:rPr>
              <a:t> </a:t>
            </a:r>
            <a:r>
              <a:rPr sz="1600" dirty="0" err="1">
                <a:latin typeface="+mj-lt"/>
                <a:ea typeface="+mj-ea"/>
                <a:cs typeface="+mj-cs"/>
              </a:rPr>
              <a:t>가능하다</a:t>
            </a:r>
            <a:r>
              <a:rPr sz="1600" dirty="0">
                <a:latin typeface="+mj-lt"/>
                <a:ea typeface="+mj-ea"/>
                <a:cs typeface="+mj-cs"/>
              </a:rPr>
              <a:t>.</a:t>
            </a:r>
          </a:p>
        </p:txBody>
      </p:sp>
      <p:sp>
        <p:nvSpPr>
          <p:cNvPr id="951" name="직선 연결선 21"/>
          <p:cNvSpPr/>
          <p:nvPr/>
        </p:nvSpPr>
        <p:spPr>
          <a:xfrm>
            <a:off x="3172569" y="2296353"/>
            <a:ext cx="405076" cy="2"/>
          </a:xfrm>
          <a:prstGeom prst="line">
            <a:avLst/>
          </a:prstGeom>
          <a:ln w="28575">
            <a:solidFill>
              <a:srgbClr val="1E7452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952" name="직사각형 22"/>
          <p:cNvSpPr/>
          <p:nvPr/>
        </p:nvSpPr>
        <p:spPr>
          <a:xfrm>
            <a:off x="1141110" y="2072992"/>
            <a:ext cx="2031460" cy="386260"/>
          </a:xfrm>
          <a:prstGeom prst="rect">
            <a:avLst/>
          </a:prstGeom>
          <a:ln w="28575">
            <a:solidFill>
              <a:srgbClr val="1E7452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953" name="Picture 3" descr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5451" y="4170383"/>
            <a:ext cx="9966862" cy="2385468"/>
          </a:xfrm>
          <a:prstGeom prst="rect">
            <a:avLst/>
          </a:prstGeom>
          <a:ln w="12700">
            <a:miter lim="400000"/>
          </a:ln>
        </p:spPr>
      </p:pic>
      <p:pic>
        <p:nvPicPr>
          <p:cNvPr id="954" name="Picture 4" descr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37283" y="5341832"/>
            <a:ext cx="3257551" cy="1200151"/>
          </a:xfrm>
          <a:prstGeom prst="rect">
            <a:avLst/>
          </a:prstGeom>
          <a:ln w="12700">
            <a:miter lim="400000"/>
          </a:ln>
        </p:spPr>
      </p:pic>
      <p:sp>
        <p:nvSpPr>
          <p:cNvPr id="955" name="직선 화살표 연결선 23"/>
          <p:cNvSpPr/>
          <p:nvPr/>
        </p:nvSpPr>
        <p:spPr>
          <a:xfrm>
            <a:off x="5929784" y="3664243"/>
            <a:ext cx="1" cy="446958"/>
          </a:xfrm>
          <a:prstGeom prst="line">
            <a:avLst/>
          </a:prstGeom>
          <a:ln w="38100">
            <a:solidFill>
              <a:srgbClr val="000000"/>
            </a:solidFill>
            <a:tailEnd type="triangle"/>
          </a:ln>
          <a:effectLst>
            <a:outerShdw blurRad="38100" dist="25400" dir="5400000" rotWithShape="0">
              <a:srgbClr val="000000">
                <a:alpha val="75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956" name="직사각형 24"/>
          <p:cNvSpPr/>
          <p:nvPr/>
        </p:nvSpPr>
        <p:spPr>
          <a:xfrm>
            <a:off x="7217233" y="4610784"/>
            <a:ext cx="2031460" cy="386260"/>
          </a:xfrm>
          <a:prstGeom prst="rect">
            <a:avLst/>
          </a:prstGeom>
          <a:ln w="28575">
            <a:solidFill>
              <a:srgbClr val="1E7452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57" name="TextBox 25"/>
          <p:cNvSpPr txBox="1"/>
          <p:nvPr/>
        </p:nvSpPr>
        <p:spPr>
          <a:xfrm>
            <a:off x="8821380" y="6484289"/>
            <a:ext cx="2906795" cy="338554"/>
          </a:xfrm>
          <a:prstGeom prst="rect">
            <a:avLst/>
          </a:prstGeom>
          <a:solidFill>
            <a:srgbClr val="FFFFFF"/>
          </a:solidFill>
          <a:ln w="28575">
            <a:solidFill>
              <a:srgbClr val="1E7452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1600">
                <a:latin typeface="+mj-lt"/>
                <a:ea typeface="+mj-ea"/>
                <a:cs typeface="+mj-cs"/>
                <a:sym typeface="Helvetica"/>
              </a:defRPr>
            </a:pPr>
            <a:r>
              <a:rPr sz="1600" dirty="0" err="1">
                <a:latin typeface="+mj-lt"/>
                <a:ea typeface="+mj-ea"/>
                <a:cs typeface="+mj-cs"/>
              </a:rPr>
              <a:t>다운</a:t>
            </a:r>
            <a:r>
              <a:rPr sz="1600" dirty="0">
                <a:latin typeface="+mj-lt"/>
                <a:ea typeface="+mj-ea"/>
                <a:cs typeface="+mj-cs"/>
              </a:rPr>
              <a:t> </a:t>
            </a:r>
            <a:r>
              <a:rPr sz="1600" dirty="0" err="1">
                <a:latin typeface="+mj-lt"/>
                <a:ea typeface="+mj-ea"/>
                <a:cs typeface="+mj-cs"/>
              </a:rPr>
              <a:t>완료된</a:t>
            </a:r>
            <a:r>
              <a:rPr sz="1600" dirty="0">
                <a:latin typeface="+mj-lt"/>
                <a:ea typeface="+mj-ea"/>
                <a:cs typeface="+mj-cs"/>
              </a:rPr>
              <a:t> </a:t>
            </a:r>
            <a:r>
              <a:rPr sz="1600" dirty="0" err="1">
                <a:latin typeface="+mj-lt"/>
                <a:ea typeface="+mj-ea"/>
                <a:cs typeface="+mj-cs"/>
              </a:rPr>
              <a:t>모습</a:t>
            </a:r>
            <a:r>
              <a:rPr sz="1600" dirty="0">
                <a:latin typeface="+mj-lt"/>
                <a:ea typeface="+mj-ea"/>
                <a:cs typeface="+mj-cs"/>
              </a:rPr>
              <a:t>.</a:t>
            </a:r>
          </a:p>
        </p:txBody>
      </p:sp>
    </p:spTree>
  </p:cSld>
  <p:clrMapOvr>
    <a:masterClrMapping/>
  </p:clrMapOvr>
  <p:transition spd="med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9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905732" y="617796"/>
            <a:ext cx="10380537" cy="54571"/>
          </a:xfrm>
          <a:prstGeom prst="rect">
            <a:avLst/>
          </a:prstGeom>
          <a:ln w="12700">
            <a:miter lim="400000"/>
          </a:ln>
        </p:spPr>
      </p:pic>
      <p:sp>
        <p:nvSpPr>
          <p:cNvPr id="960" name="TextBox 5"/>
          <p:cNvSpPr txBox="1"/>
          <p:nvPr/>
        </p:nvSpPr>
        <p:spPr>
          <a:xfrm>
            <a:off x="1131171" y="154780"/>
            <a:ext cx="4323796" cy="4276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1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>
              <a:defRPr>
                <a:latin typeface="+mn-lt"/>
                <a:ea typeface="+mn-ea"/>
                <a:cs typeface="+mn-cs"/>
                <a:sym typeface="Calibri"/>
              </a:defRPr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자유 게시판 수정 페이지</a:t>
            </a:r>
          </a:p>
        </p:txBody>
      </p:sp>
      <p:pic>
        <p:nvPicPr>
          <p:cNvPr id="961" name="그림 7" descr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5850" y="57209"/>
            <a:ext cx="1640417" cy="615157"/>
          </a:xfrm>
          <a:prstGeom prst="rect">
            <a:avLst/>
          </a:prstGeom>
          <a:ln w="12700">
            <a:miter lim="400000"/>
          </a:ln>
        </p:spPr>
      </p:pic>
      <p:pic>
        <p:nvPicPr>
          <p:cNvPr id="962" name="Picture 3" descr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3270" y="825119"/>
            <a:ext cx="9966862" cy="2179183"/>
          </a:xfrm>
          <a:prstGeom prst="rect">
            <a:avLst/>
          </a:prstGeom>
          <a:ln w="12700">
            <a:miter lim="400000"/>
          </a:ln>
        </p:spPr>
      </p:pic>
      <p:sp>
        <p:nvSpPr>
          <p:cNvPr id="963" name="직사각형 24"/>
          <p:cNvSpPr/>
          <p:nvPr/>
        </p:nvSpPr>
        <p:spPr>
          <a:xfrm>
            <a:off x="3472167" y="1263285"/>
            <a:ext cx="344458" cy="303123"/>
          </a:xfrm>
          <a:prstGeom prst="rect">
            <a:avLst/>
          </a:prstGeom>
          <a:ln w="28575">
            <a:solidFill>
              <a:srgbClr val="1E7452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964" name="Picture 5" descr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6564" y="3547517"/>
            <a:ext cx="10006440" cy="1457174"/>
          </a:xfrm>
          <a:prstGeom prst="rect">
            <a:avLst/>
          </a:prstGeom>
          <a:ln w="12700">
            <a:miter lim="400000"/>
          </a:ln>
        </p:spPr>
      </p:pic>
      <p:pic>
        <p:nvPicPr>
          <p:cNvPr id="965" name="Picture 2" descr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8279" y="5311471"/>
            <a:ext cx="9943009" cy="1406327"/>
          </a:xfrm>
          <a:prstGeom prst="rect">
            <a:avLst/>
          </a:prstGeom>
          <a:ln w="12700">
            <a:miter lim="400000"/>
          </a:ln>
        </p:spPr>
      </p:pic>
      <p:sp>
        <p:nvSpPr>
          <p:cNvPr id="966" name="직선 화살표 연결선 17"/>
          <p:cNvSpPr/>
          <p:nvPr/>
        </p:nvSpPr>
        <p:spPr>
          <a:xfrm>
            <a:off x="5934416" y="5004690"/>
            <a:ext cx="1" cy="306781"/>
          </a:xfrm>
          <a:prstGeom prst="line">
            <a:avLst/>
          </a:prstGeom>
          <a:ln w="38100">
            <a:solidFill>
              <a:srgbClr val="000000"/>
            </a:solidFill>
            <a:tailEnd type="triangle"/>
          </a:ln>
          <a:effectLst>
            <a:outerShdw blurRad="38100" dist="25400" dir="5400000" rotWithShape="0">
              <a:srgbClr val="000000">
                <a:alpha val="75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967" name="TextBox 18"/>
          <p:cNvSpPr txBox="1"/>
          <p:nvPr/>
        </p:nvSpPr>
        <p:spPr>
          <a:xfrm>
            <a:off x="4038820" y="1267068"/>
            <a:ext cx="2767496" cy="338554"/>
          </a:xfrm>
          <a:prstGeom prst="rect">
            <a:avLst/>
          </a:prstGeom>
          <a:solidFill>
            <a:srgbClr val="FFFFFF"/>
          </a:solidFill>
          <a:ln w="28575">
            <a:solidFill>
              <a:srgbClr val="1E7452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1600">
                <a:latin typeface="+mj-lt"/>
                <a:ea typeface="+mj-ea"/>
                <a:cs typeface="+mj-cs"/>
                <a:sym typeface="Helvetica"/>
              </a:defRPr>
            </a:pPr>
            <a:r>
              <a:rPr lang="ko-KR" altLang="en-US" sz="1600" dirty="0">
                <a:latin typeface="+mj-lt"/>
                <a:ea typeface="+mj-ea"/>
                <a:cs typeface="+mj-cs"/>
              </a:rPr>
              <a:t>수정버튼을 누르면</a:t>
            </a:r>
            <a:r>
              <a:rPr lang="en-US" altLang="ko-KR" sz="1600" dirty="0">
                <a:latin typeface="+mj-lt"/>
                <a:ea typeface="+mj-ea"/>
                <a:cs typeface="+mj-cs"/>
              </a:rPr>
              <a:t>,</a:t>
            </a:r>
            <a:endParaRPr sz="1600" dirty="0">
              <a:latin typeface="+mj-lt"/>
              <a:ea typeface="+mj-ea"/>
              <a:cs typeface="+mj-cs"/>
            </a:endParaRPr>
          </a:p>
        </p:txBody>
      </p:sp>
      <p:sp>
        <p:nvSpPr>
          <p:cNvPr id="968" name="직선 연결선 19"/>
          <p:cNvSpPr/>
          <p:nvPr/>
        </p:nvSpPr>
        <p:spPr>
          <a:xfrm>
            <a:off x="3816624" y="1451733"/>
            <a:ext cx="202538" cy="1"/>
          </a:xfrm>
          <a:prstGeom prst="line">
            <a:avLst/>
          </a:prstGeom>
          <a:ln w="28575">
            <a:solidFill>
              <a:srgbClr val="1E7452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969" name="직사각형 26"/>
          <p:cNvSpPr/>
          <p:nvPr/>
        </p:nvSpPr>
        <p:spPr>
          <a:xfrm>
            <a:off x="1199419" y="4182738"/>
            <a:ext cx="9455330" cy="429017"/>
          </a:xfrm>
          <a:prstGeom prst="rect">
            <a:avLst/>
          </a:prstGeom>
          <a:ln w="28575">
            <a:solidFill>
              <a:srgbClr val="1E7452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70" name="직선 연결선 27"/>
          <p:cNvSpPr/>
          <p:nvPr/>
        </p:nvSpPr>
        <p:spPr>
          <a:xfrm flipV="1">
            <a:off x="10654748" y="4071068"/>
            <a:ext cx="333956" cy="340052"/>
          </a:xfrm>
          <a:prstGeom prst="line">
            <a:avLst/>
          </a:prstGeom>
          <a:ln w="28575">
            <a:solidFill>
              <a:srgbClr val="1E7452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971" name="TextBox 28"/>
          <p:cNvSpPr txBox="1"/>
          <p:nvPr/>
        </p:nvSpPr>
        <p:spPr>
          <a:xfrm>
            <a:off x="9271000" y="3693540"/>
            <a:ext cx="2767496" cy="338554"/>
          </a:xfrm>
          <a:prstGeom prst="rect">
            <a:avLst/>
          </a:prstGeom>
          <a:solidFill>
            <a:srgbClr val="FFFFFF"/>
          </a:solidFill>
          <a:ln w="28575">
            <a:solidFill>
              <a:srgbClr val="1E7452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1600">
                <a:latin typeface="+mj-lt"/>
                <a:ea typeface="+mj-ea"/>
                <a:cs typeface="+mj-cs"/>
                <a:sym typeface="Helvetica"/>
              </a:defRPr>
            </a:pPr>
            <a:r>
              <a:rPr sz="1600" dirty="0" err="1">
                <a:latin typeface="+mj-lt"/>
                <a:ea typeface="+mj-ea"/>
                <a:cs typeface="+mj-cs"/>
              </a:rPr>
              <a:t>입력이</a:t>
            </a:r>
            <a:r>
              <a:rPr sz="1600" dirty="0">
                <a:latin typeface="+mj-lt"/>
                <a:ea typeface="+mj-ea"/>
                <a:cs typeface="+mj-cs"/>
              </a:rPr>
              <a:t> </a:t>
            </a:r>
            <a:r>
              <a:rPr sz="1600" dirty="0" err="1">
                <a:latin typeface="+mj-lt"/>
                <a:ea typeface="+mj-ea"/>
                <a:cs typeface="+mj-cs"/>
              </a:rPr>
              <a:t>가능한</a:t>
            </a:r>
            <a:r>
              <a:rPr sz="1600" dirty="0">
                <a:latin typeface="+mj-lt"/>
                <a:ea typeface="+mj-ea"/>
                <a:cs typeface="+mj-cs"/>
              </a:rPr>
              <a:t> </a:t>
            </a:r>
            <a:r>
              <a:rPr sz="1600" dirty="0" err="1">
                <a:latin typeface="+mj-lt"/>
                <a:ea typeface="+mj-ea"/>
                <a:cs typeface="+mj-cs"/>
              </a:rPr>
              <a:t>창이</a:t>
            </a:r>
            <a:r>
              <a:rPr sz="1600" dirty="0">
                <a:latin typeface="+mj-lt"/>
                <a:ea typeface="+mj-ea"/>
                <a:cs typeface="+mj-cs"/>
              </a:rPr>
              <a:t> </a:t>
            </a:r>
            <a:r>
              <a:rPr sz="1600" dirty="0" err="1">
                <a:latin typeface="+mj-lt"/>
                <a:ea typeface="+mj-ea"/>
                <a:cs typeface="+mj-cs"/>
              </a:rPr>
              <a:t>뜨게함</a:t>
            </a:r>
            <a:r>
              <a:rPr sz="1600" dirty="0">
                <a:latin typeface="+mj-lt"/>
                <a:ea typeface="+mj-ea"/>
                <a:cs typeface="+mj-cs"/>
              </a:rPr>
              <a:t>.</a:t>
            </a:r>
          </a:p>
        </p:txBody>
      </p:sp>
      <p:sp>
        <p:nvSpPr>
          <p:cNvPr id="972" name="직선 화살표 연결선 29"/>
          <p:cNvSpPr/>
          <p:nvPr/>
        </p:nvSpPr>
        <p:spPr>
          <a:xfrm>
            <a:off x="5896701" y="3113605"/>
            <a:ext cx="1" cy="306781"/>
          </a:xfrm>
          <a:prstGeom prst="line">
            <a:avLst/>
          </a:prstGeom>
          <a:ln w="38100">
            <a:solidFill>
              <a:srgbClr val="000000"/>
            </a:solidFill>
            <a:tailEnd type="triangle"/>
          </a:ln>
          <a:effectLst>
            <a:outerShdw blurRad="38100" dist="25400" dir="5400000" rotWithShape="0">
              <a:srgbClr val="000000">
                <a:alpha val="75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973" name="TextBox 30"/>
          <p:cNvSpPr txBox="1"/>
          <p:nvPr/>
        </p:nvSpPr>
        <p:spPr>
          <a:xfrm>
            <a:off x="2853857" y="6151819"/>
            <a:ext cx="2767496" cy="338554"/>
          </a:xfrm>
          <a:prstGeom prst="rect">
            <a:avLst/>
          </a:prstGeom>
          <a:solidFill>
            <a:srgbClr val="FFFFFF"/>
          </a:solidFill>
          <a:ln w="28575">
            <a:solidFill>
              <a:srgbClr val="1E7452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1600">
                <a:latin typeface="+mj-lt"/>
                <a:ea typeface="+mj-ea"/>
                <a:cs typeface="+mj-cs"/>
                <a:sym typeface="Helvetica"/>
              </a:defRPr>
            </a:pPr>
            <a:r>
              <a:rPr sz="1600" dirty="0" err="1">
                <a:latin typeface="+mj-lt"/>
                <a:ea typeface="+mj-ea"/>
                <a:cs typeface="+mj-cs"/>
              </a:rPr>
              <a:t>수정된</a:t>
            </a:r>
            <a:r>
              <a:rPr sz="1600" dirty="0">
                <a:latin typeface="+mj-lt"/>
                <a:ea typeface="+mj-ea"/>
                <a:cs typeface="+mj-cs"/>
              </a:rPr>
              <a:t> </a:t>
            </a:r>
            <a:r>
              <a:rPr sz="1600" dirty="0" err="1">
                <a:latin typeface="+mj-lt"/>
                <a:ea typeface="+mj-ea"/>
                <a:cs typeface="+mj-cs"/>
              </a:rPr>
              <a:t>모습</a:t>
            </a:r>
            <a:r>
              <a:rPr sz="1600" dirty="0">
                <a:latin typeface="+mj-lt"/>
                <a:ea typeface="+mj-ea"/>
                <a:cs typeface="+mj-cs"/>
              </a:rPr>
              <a:t>.</a:t>
            </a:r>
          </a:p>
        </p:txBody>
      </p:sp>
      <p:sp>
        <p:nvSpPr>
          <p:cNvPr id="974" name="직사각형 31"/>
          <p:cNvSpPr/>
          <p:nvPr/>
        </p:nvSpPr>
        <p:spPr>
          <a:xfrm>
            <a:off x="1115155" y="5942586"/>
            <a:ext cx="1492211" cy="209235"/>
          </a:xfrm>
          <a:prstGeom prst="rect">
            <a:avLst/>
          </a:prstGeom>
          <a:ln w="28575">
            <a:solidFill>
              <a:srgbClr val="1E7452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75" name="직선 연결선 32"/>
          <p:cNvSpPr/>
          <p:nvPr/>
        </p:nvSpPr>
        <p:spPr>
          <a:xfrm>
            <a:off x="2506096" y="6151819"/>
            <a:ext cx="347761" cy="184667"/>
          </a:xfrm>
          <a:prstGeom prst="line">
            <a:avLst/>
          </a:prstGeom>
          <a:ln w="28575">
            <a:solidFill>
              <a:srgbClr val="1E7452"/>
            </a:solidFill>
          </a:ln>
        </p:spPr>
        <p:txBody>
          <a:bodyPr lIns="45719" rIns="45719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7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905732" y="617796"/>
            <a:ext cx="10380537" cy="54571"/>
          </a:xfrm>
          <a:prstGeom prst="rect">
            <a:avLst/>
          </a:prstGeom>
          <a:ln w="12700">
            <a:miter lim="400000"/>
          </a:ln>
        </p:spPr>
      </p:pic>
      <p:sp>
        <p:nvSpPr>
          <p:cNvPr id="978" name="TextBox 5"/>
          <p:cNvSpPr txBox="1"/>
          <p:nvPr/>
        </p:nvSpPr>
        <p:spPr>
          <a:xfrm>
            <a:off x="1131171" y="154780"/>
            <a:ext cx="4323796" cy="4276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1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>
              <a:defRPr>
                <a:latin typeface="+mn-lt"/>
                <a:ea typeface="+mn-ea"/>
                <a:cs typeface="+mn-cs"/>
                <a:sym typeface="Calibri"/>
              </a:defRPr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자유 게시판 댓글 쓰기 페이지</a:t>
            </a:r>
          </a:p>
        </p:txBody>
      </p:sp>
      <p:pic>
        <p:nvPicPr>
          <p:cNvPr id="979" name="그림 7" descr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5850" y="57209"/>
            <a:ext cx="1640417" cy="615157"/>
          </a:xfrm>
          <a:prstGeom prst="rect">
            <a:avLst/>
          </a:prstGeom>
          <a:ln w="12700">
            <a:miter lim="400000"/>
          </a:ln>
        </p:spPr>
      </p:pic>
      <p:pic>
        <p:nvPicPr>
          <p:cNvPr id="980" name="Picture 3" descr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3270" y="825119"/>
            <a:ext cx="9966862" cy="2179183"/>
          </a:xfrm>
          <a:prstGeom prst="rect">
            <a:avLst/>
          </a:prstGeom>
          <a:ln w="12700">
            <a:miter lim="400000"/>
          </a:ln>
        </p:spPr>
      </p:pic>
      <p:sp>
        <p:nvSpPr>
          <p:cNvPr id="981" name="직사각형 24"/>
          <p:cNvSpPr/>
          <p:nvPr/>
        </p:nvSpPr>
        <p:spPr>
          <a:xfrm>
            <a:off x="2951309" y="1255335"/>
            <a:ext cx="404139" cy="303123"/>
          </a:xfrm>
          <a:prstGeom prst="rect">
            <a:avLst/>
          </a:prstGeom>
          <a:ln w="28575">
            <a:solidFill>
              <a:srgbClr val="1E7452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82" name="TextBox 18"/>
          <p:cNvSpPr txBox="1"/>
          <p:nvPr/>
        </p:nvSpPr>
        <p:spPr>
          <a:xfrm>
            <a:off x="4038820" y="1267068"/>
            <a:ext cx="2767496" cy="338554"/>
          </a:xfrm>
          <a:prstGeom prst="rect">
            <a:avLst/>
          </a:prstGeom>
          <a:solidFill>
            <a:srgbClr val="FFFFFF"/>
          </a:solidFill>
          <a:ln w="28575">
            <a:solidFill>
              <a:srgbClr val="1E7452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1600">
                <a:latin typeface="+mj-lt"/>
                <a:ea typeface="+mj-ea"/>
                <a:cs typeface="+mj-cs"/>
                <a:sym typeface="Helvetica"/>
              </a:defRPr>
            </a:pPr>
            <a:r>
              <a:rPr lang="ko-KR" altLang="en-US" sz="1600" dirty="0">
                <a:latin typeface="+mj-lt"/>
                <a:ea typeface="+mj-ea"/>
                <a:cs typeface="+mj-cs"/>
              </a:rPr>
              <a:t>삭제버튼을 누르면</a:t>
            </a:r>
            <a:r>
              <a:rPr lang="en-US" altLang="ko-KR" sz="1600" dirty="0">
                <a:latin typeface="+mj-lt"/>
                <a:ea typeface="+mj-ea"/>
                <a:cs typeface="+mj-cs"/>
              </a:rPr>
              <a:t>,</a:t>
            </a:r>
            <a:endParaRPr sz="1600" dirty="0">
              <a:latin typeface="+mj-lt"/>
              <a:ea typeface="+mj-ea"/>
              <a:cs typeface="+mj-cs"/>
            </a:endParaRPr>
          </a:p>
        </p:txBody>
      </p:sp>
      <p:sp>
        <p:nvSpPr>
          <p:cNvPr id="983" name="직선 연결선 19"/>
          <p:cNvSpPr/>
          <p:nvPr/>
        </p:nvSpPr>
        <p:spPr>
          <a:xfrm>
            <a:off x="3355447" y="1451733"/>
            <a:ext cx="683374" cy="1"/>
          </a:xfrm>
          <a:prstGeom prst="line">
            <a:avLst/>
          </a:prstGeom>
          <a:ln w="28575">
            <a:solidFill>
              <a:srgbClr val="1E7452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984" name="직선 화살표 연결선 29"/>
          <p:cNvSpPr/>
          <p:nvPr/>
        </p:nvSpPr>
        <p:spPr>
          <a:xfrm>
            <a:off x="5896701" y="3113605"/>
            <a:ext cx="1" cy="306781"/>
          </a:xfrm>
          <a:prstGeom prst="line">
            <a:avLst/>
          </a:prstGeom>
          <a:ln w="38100">
            <a:solidFill>
              <a:srgbClr val="000000"/>
            </a:solidFill>
            <a:tailEnd type="triangle"/>
          </a:ln>
          <a:effectLst>
            <a:outerShdw blurRad="38100" dist="25400" dir="5400000" rotWithShape="0">
              <a:srgbClr val="000000">
                <a:alpha val="75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pic>
        <p:nvPicPr>
          <p:cNvPr id="985" name="Picture 2" descr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0212" y="3408509"/>
            <a:ext cx="4324351" cy="1264258"/>
          </a:xfrm>
          <a:prstGeom prst="rect">
            <a:avLst/>
          </a:prstGeom>
          <a:ln w="12700">
            <a:miter lim="400000"/>
          </a:ln>
        </p:spPr>
      </p:pic>
      <p:pic>
        <p:nvPicPr>
          <p:cNvPr id="986" name="Picture 3" descr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1856" y="5088876"/>
            <a:ext cx="10042748" cy="1462999"/>
          </a:xfrm>
          <a:prstGeom prst="rect">
            <a:avLst/>
          </a:prstGeom>
          <a:ln w="12700">
            <a:miter lim="400000"/>
          </a:ln>
        </p:spPr>
      </p:pic>
      <p:sp>
        <p:nvSpPr>
          <p:cNvPr id="987" name="TextBox 22"/>
          <p:cNvSpPr txBox="1"/>
          <p:nvPr/>
        </p:nvSpPr>
        <p:spPr>
          <a:xfrm>
            <a:off x="2313385" y="3810992"/>
            <a:ext cx="2767496" cy="338554"/>
          </a:xfrm>
          <a:prstGeom prst="rect">
            <a:avLst/>
          </a:prstGeom>
          <a:solidFill>
            <a:srgbClr val="FFFFFF"/>
          </a:solidFill>
          <a:ln w="28575">
            <a:solidFill>
              <a:srgbClr val="1E7452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1600">
                <a:latin typeface="+mj-lt"/>
                <a:ea typeface="+mj-ea"/>
                <a:cs typeface="+mj-cs"/>
                <a:sym typeface="Helvetica"/>
              </a:defRPr>
            </a:pPr>
            <a:r>
              <a:rPr sz="1600" dirty="0" err="1">
                <a:latin typeface="+mj-lt"/>
                <a:ea typeface="+mj-ea"/>
                <a:cs typeface="+mj-cs"/>
              </a:rPr>
              <a:t>댓글</a:t>
            </a:r>
            <a:r>
              <a:rPr sz="1600" dirty="0">
                <a:latin typeface="+mj-lt"/>
                <a:ea typeface="+mj-ea"/>
                <a:cs typeface="+mj-cs"/>
              </a:rPr>
              <a:t> </a:t>
            </a:r>
            <a:r>
              <a:rPr sz="1600" dirty="0" err="1">
                <a:latin typeface="+mj-lt"/>
                <a:ea typeface="+mj-ea"/>
                <a:cs typeface="+mj-cs"/>
              </a:rPr>
              <a:t>삭제창이</a:t>
            </a:r>
            <a:r>
              <a:rPr sz="1600" dirty="0">
                <a:latin typeface="+mj-lt"/>
                <a:ea typeface="+mj-ea"/>
                <a:cs typeface="+mj-cs"/>
              </a:rPr>
              <a:t> </a:t>
            </a:r>
            <a:r>
              <a:rPr sz="1600" dirty="0" err="1">
                <a:latin typeface="+mj-lt"/>
                <a:ea typeface="+mj-ea"/>
                <a:cs typeface="+mj-cs"/>
              </a:rPr>
              <a:t>뜬다</a:t>
            </a:r>
            <a:r>
              <a:rPr sz="1600" dirty="0">
                <a:latin typeface="+mj-lt"/>
                <a:ea typeface="+mj-ea"/>
                <a:cs typeface="+mj-cs"/>
              </a:rPr>
              <a:t>.</a:t>
            </a:r>
          </a:p>
        </p:txBody>
      </p:sp>
      <p:sp>
        <p:nvSpPr>
          <p:cNvPr id="988" name="직선 연결선 23"/>
          <p:cNvSpPr/>
          <p:nvPr/>
        </p:nvSpPr>
        <p:spPr>
          <a:xfrm>
            <a:off x="5080880" y="3995657"/>
            <a:ext cx="1089332" cy="3"/>
          </a:xfrm>
          <a:prstGeom prst="line">
            <a:avLst/>
          </a:prstGeom>
          <a:ln w="28575">
            <a:solidFill>
              <a:srgbClr val="1E7452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989" name="직선 화살표 연결선 25"/>
          <p:cNvSpPr/>
          <p:nvPr/>
        </p:nvSpPr>
        <p:spPr>
          <a:xfrm>
            <a:off x="5920873" y="4724320"/>
            <a:ext cx="1" cy="306781"/>
          </a:xfrm>
          <a:prstGeom prst="line">
            <a:avLst/>
          </a:prstGeom>
          <a:ln w="38100">
            <a:solidFill>
              <a:srgbClr val="000000"/>
            </a:solidFill>
            <a:tailEnd type="triangle"/>
          </a:ln>
          <a:effectLst>
            <a:outerShdw blurRad="38100" dist="25400" dir="5400000" rotWithShape="0">
              <a:srgbClr val="000000">
                <a:alpha val="75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990" name="TextBox 33"/>
          <p:cNvSpPr txBox="1"/>
          <p:nvPr/>
        </p:nvSpPr>
        <p:spPr>
          <a:xfrm>
            <a:off x="4859127" y="6054585"/>
            <a:ext cx="2767496" cy="338554"/>
          </a:xfrm>
          <a:prstGeom prst="rect">
            <a:avLst/>
          </a:prstGeom>
          <a:solidFill>
            <a:srgbClr val="FFFFFF"/>
          </a:solidFill>
          <a:ln w="28575">
            <a:solidFill>
              <a:srgbClr val="1E7452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1600">
                <a:latin typeface="+mj-lt"/>
                <a:ea typeface="+mj-ea"/>
                <a:cs typeface="+mj-cs"/>
                <a:sym typeface="Helvetica"/>
              </a:defRPr>
            </a:pPr>
            <a:r>
              <a:rPr sz="1600" dirty="0" err="1">
                <a:latin typeface="+mj-lt"/>
                <a:ea typeface="+mj-ea"/>
                <a:cs typeface="+mj-cs"/>
              </a:rPr>
              <a:t>댓글</a:t>
            </a:r>
            <a:r>
              <a:rPr sz="1600" dirty="0">
                <a:latin typeface="+mj-lt"/>
                <a:ea typeface="+mj-ea"/>
                <a:cs typeface="+mj-cs"/>
              </a:rPr>
              <a:t> </a:t>
            </a:r>
            <a:r>
              <a:rPr sz="1600" dirty="0" err="1">
                <a:latin typeface="+mj-lt"/>
                <a:ea typeface="+mj-ea"/>
                <a:cs typeface="+mj-cs"/>
              </a:rPr>
              <a:t>삭제가</a:t>
            </a:r>
            <a:r>
              <a:rPr sz="1600" dirty="0">
                <a:latin typeface="+mj-lt"/>
                <a:ea typeface="+mj-ea"/>
                <a:cs typeface="+mj-cs"/>
              </a:rPr>
              <a:t> </a:t>
            </a:r>
            <a:r>
              <a:rPr sz="1600" dirty="0" err="1">
                <a:latin typeface="+mj-lt"/>
                <a:ea typeface="+mj-ea"/>
                <a:cs typeface="+mj-cs"/>
              </a:rPr>
              <a:t>완료된</a:t>
            </a:r>
            <a:r>
              <a:rPr sz="1600" dirty="0">
                <a:latin typeface="+mj-lt"/>
                <a:ea typeface="+mj-ea"/>
                <a:cs typeface="+mj-cs"/>
              </a:rPr>
              <a:t> </a:t>
            </a:r>
            <a:r>
              <a:rPr sz="1600" dirty="0" err="1">
                <a:latin typeface="+mj-lt"/>
                <a:ea typeface="+mj-ea"/>
                <a:cs typeface="+mj-cs"/>
              </a:rPr>
              <a:t>모습</a:t>
            </a:r>
            <a:r>
              <a:rPr sz="1600" dirty="0">
                <a:latin typeface="+mj-lt"/>
                <a:ea typeface="+mj-ea"/>
                <a:cs typeface="+mj-cs"/>
              </a:rPr>
              <a:t>.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905732" y="617796"/>
            <a:ext cx="10380537" cy="54572"/>
          </a:xfrm>
          <a:prstGeom prst="rect">
            <a:avLst/>
          </a:prstGeom>
          <a:ln w="12700">
            <a:miter lim="400000"/>
          </a:ln>
        </p:spPr>
      </p:pic>
      <p:sp>
        <p:nvSpPr>
          <p:cNvPr id="187" name="TextBox 5"/>
          <p:cNvSpPr txBox="1"/>
          <p:nvPr/>
        </p:nvSpPr>
        <p:spPr>
          <a:xfrm>
            <a:off x="1131170" y="154780"/>
            <a:ext cx="6038298" cy="4276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indent="84138">
              <a:defRPr sz="2100" b="1">
                <a:solidFill>
                  <a:srgbClr val="022B41"/>
                </a:solidFill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r>
              <a:t>사원 및 부서 테이블 : ERD (논리 모델링)</a:t>
            </a:r>
          </a:p>
        </p:txBody>
      </p:sp>
      <p:pic>
        <p:nvPicPr>
          <p:cNvPr id="188" name="그림 11" descr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5849" y="57209"/>
            <a:ext cx="1640418" cy="615157"/>
          </a:xfrm>
          <a:prstGeom prst="rect">
            <a:avLst/>
          </a:prstGeom>
          <a:ln w="12700">
            <a:miter lim="400000"/>
          </a:ln>
        </p:spPr>
      </p:pic>
      <p:pic>
        <p:nvPicPr>
          <p:cNvPr id="189" name="그림 13" descr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4195" y="1979158"/>
            <a:ext cx="1246586" cy="2695577"/>
          </a:xfrm>
          <a:prstGeom prst="rect">
            <a:avLst/>
          </a:prstGeom>
          <a:ln w="12700">
            <a:miter lim="400000"/>
          </a:ln>
        </p:spPr>
      </p:pic>
      <p:pic>
        <p:nvPicPr>
          <p:cNvPr id="190" name="그림 14" descr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597632">
            <a:off x="2669786" y="672448"/>
            <a:ext cx="2253501" cy="941139"/>
          </a:xfrm>
          <a:prstGeom prst="rect">
            <a:avLst/>
          </a:prstGeom>
          <a:ln w="12700">
            <a:miter lim="400000"/>
          </a:ln>
        </p:spPr>
      </p:pic>
      <p:pic>
        <p:nvPicPr>
          <p:cNvPr id="191" name="그림 15" descr="그림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597632">
            <a:off x="7688805" y="673142"/>
            <a:ext cx="2253501" cy="171233"/>
          </a:xfrm>
          <a:prstGeom prst="rect">
            <a:avLst/>
          </a:prstGeom>
          <a:ln w="12700">
            <a:miter lim="400000"/>
          </a:ln>
        </p:spPr>
      </p:pic>
      <p:pic>
        <p:nvPicPr>
          <p:cNvPr id="192" name="그림 16" descr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597632">
            <a:off x="7089191" y="5079179"/>
            <a:ext cx="2253501" cy="1503917"/>
          </a:xfrm>
          <a:prstGeom prst="rect">
            <a:avLst/>
          </a:prstGeom>
          <a:ln w="12700">
            <a:miter lim="400000"/>
          </a:ln>
        </p:spPr>
      </p:pic>
      <p:pic>
        <p:nvPicPr>
          <p:cNvPr id="193" name="그림 17" descr="그림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597632">
            <a:off x="7689266" y="4555304"/>
            <a:ext cx="2253501" cy="1503917"/>
          </a:xfrm>
          <a:prstGeom prst="rect">
            <a:avLst/>
          </a:prstGeom>
          <a:ln w="12700">
            <a:miter lim="400000"/>
          </a:ln>
        </p:spPr>
      </p:pic>
      <p:pic>
        <p:nvPicPr>
          <p:cNvPr id="194" name="그림 2" descr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80674" y="748763"/>
            <a:ext cx="8847130" cy="610923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2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905732" y="617796"/>
            <a:ext cx="10380537" cy="54571"/>
          </a:xfrm>
          <a:prstGeom prst="rect">
            <a:avLst/>
          </a:prstGeom>
          <a:ln w="12700">
            <a:miter lim="400000"/>
          </a:ln>
        </p:spPr>
      </p:pic>
      <p:sp>
        <p:nvSpPr>
          <p:cNvPr id="993" name="TextBox 5"/>
          <p:cNvSpPr txBox="1"/>
          <p:nvPr/>
        </p:nvSpPr>
        <p:spPr>
          <a:xfrm>
            <a:off x="1131171" y="154780"/>
            <a:ext cx="4323796" cy="4276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1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>
              <a:defRPr>
                <a:latin typeface="+mn-lt"/>
                <a:ea typeface="+mn-ea"/>
                <a:cs typeface="+mn-cs"/>
                <a:sym typeface="Calibri"/>
              </a:defRPr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기능별 시연</a:t>
            </a:r>
          </a:p>
        </p:txBody>
      </p:sp>
      <p:sp>
        <p:nvSpPr>
          <p:cNvPr id="994" name="TextBox 6"/>
          <p:cNvSpPr txBox="1"/>
          <p:nvPr/>
        </p:nvSpPr>
        <p:spPr>
          <a:xfrm>
            <a:off x="2428446" y="3110288"/>
            <a:ext cx="7335106" cy="817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45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>
              <a:defRPr>
                <a:latin typeface="+mn-lt"/>
                <a:ea typeface="+mn-ea"/>
                <a:cs typeface="+mn-cs"/>
                <a:sym typeface="Calibri"/>
              </a:defRPr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회원가입 심사 및 메일 발송</a:t>
            </a:r>
          </a:p>
        </p:txBody>
      </p:sp>
      <p:pic>
        <p:nvPicPr>
          <p:cNvPr id="995" name="그림 7" descr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5850" y="57209"/>
            <a:ext cx="1640417" cy="61515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7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905732" y="617796"/>
            <a:ext cx="10380537" cy="54572"/>
          </a:xfrm>
          <a:prstGeom prst="rect">
            <a:avLst/>
          </a:prstGeom>
          <a:ln w="12700">
            <a:miter lim="400000"/>
          </a:ln>
        </p:spPr>
      </p:pic>
      <p:sp>
        <p:nvSpPr>
          <p:cNvPr id="998" name="TextBox 5"/>
          <p:cNvSpPr txBox="1"/>
          <p:nvPr/>
        </p:nvSpPr>
        <p:spPr>
          <a:xfrm>
            <a:off x="1131170" y="154780"/>
            <a:ext cx="6038298" cy="4276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indent="84138">
              <a:defRPr sz="2100" b="1">
                <a:solidFill>
                  <a:srgbClr val="022B41"/>
                </a:solidFill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r>
              <a:t>사원 및 부서 테이블 : ERD (논리 모델링)</a:t>
            </a:r>
          </a:p>
        </p:txBody>
      </p:sp>
      <p:pic>
        <p:nvPicPr>
          <p:cNvPr id="999" name="그림 11" descr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5849" y="57209"/>
            <a:ext cx="1640418" cy="615157"/>
          </a:xfrm>
          <a:prstGeom prst="rect">
            <a:avLst/>
          </a:prstGeom>
          <a:ln w="12700">
            <a:miter lim="400000"/>
          </a:ln>
        </p:spPr>
      </p:pic>
      <p:pic>
        <p:nvPicPr>
          <p:cNvPr id="1000" name="그림 13" descr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4195" y="1979158"/>
            <a:ext cx="1246586" cy="2695577"/>
          </a:xfrm>
          <a:prstGeom prst="rect">
            <a:avLst/>
          </a:prstGeom>
          <a:ln w="12700">
            <a:miter lim="400000"/>
          </a:ln>
        </p:spPr>
      </p:pic>
      <p:pic>
        <p:nvPicPr>
          <p:cNvPr id="1001" name="그림 14" descr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597632">
            <a:off x="2669786" y="672448"/>
            <a:ext cx="2253501" cy="941139"/>
          </a:xfrm>
          <a:prstGeom prst="rect">
            <a:avLst/>
          </a:prstGeom>
          <a:ln w="12700">
            <a:miter lim="400000"/>
          </a:ln>
        </p:spPr>
      </p:pic>
      <p:pic>
        <p:nvPicPr>
          <p:cNvPr id="1002" name="그림 15" descr="그림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597632">
            <a:off x="7688805" y="673142"/>
            <a:ext cx="2253501" cy="171233"/>
          </a:xfrm>
          <a:prstGeom prst="rect">
            <a:avLst/>
          </a:prstGeom>
          <a:ln w="12700">
            <a:miter lim="400000"/>
          </a:ln>
        </p:spPr>
      </p:pic>
      <p:pic>
        <p:nvPicPr>
          <p:cNvPr id="1003" name="그림 16" descr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597632">
            <a:off x="7089191" y="5079179"/>
            <a:ext cx="2253501" cy="1503917"/>
          </a:xfrm>
          <a:prstGeom prst="rect">
            <a:avLst/>
          </a:prstGeom>
          <a:ln w="12700">
            <a:miter lim="400000"/>
          </a:ln>
        </p:spPr>
      </p:pic>
      <p:pic>
        <p:nvPicPr>
          <p:cNvPr id="1004" name="그림 17" descr="그림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597632">
            <a:off x="7689266" y="4555304"/>
            <a:ext cx="2253501" cy="1503917"/>
          </a:xfrm>
          <a:prstGeom prst="rect">
            <a:avLst/>
          </a:prstGeom>
          <a:ln w="12700">
            <a:miter lim="400000"/>
          </a:ln>
        </p:spPr>
      </p:pic>
      <p:pic>
        <p:nvPicPr>
          <p:cNvPr id="1005" name="그림 3" descr="그림 3"/>
          <p:cNvPicPr>
            <a:picLocks noChangeAspect="1"/>
          </p:cNvPicPr>
          <p:nvPr/>
        </p:nvPicPr>
        <p:blipFill>
          <a:blip r:embed="rId5"/>
          <a:srcRect l="10485" t="13953" r="20883" b="17082"/>
          <a:stretch>
            <a:fillRect/>
          </a:stretch>
        </p:blipFill>
        <p:spPr>
          <a:xfrm>
            <a:off x="1147114" y="1003893"/>
            <a:ext cx="10266746" cy="57969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7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905732" y="617796"/>
            <a:ext cx="10380537" cy="54572"/>
          </a:xfrm>
          <a:prstGeom prst="rect">
            <a:avLst/>
          </a:prstGeom>
          <a:ln w="12700">
            <a:miter lim="400000"/>
          </a:ln>
        </p:spPr>
      </p:pic>
      <p:sp>
        <p:nvSpPr>
          <p:cNvPr id="1008" name="TextBox 5"/>
          <p:cNvSpPr txBox="1"/>
          <p:nvPr/>
        </p:nvSpPr>
        <p:spPr>
          <a:xfrm>
            <a:off x="1131170" y="154780"/>
            <a:ext cx="6038298" cy="4276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indent="84138">
              <a:defRPr sz="2100" b="1">
                <a:solidFill>
                  <a:srgbClr val="022B41"/>
                </a:solidFill>
                <a:latin typeface="나눔바른고딕"/>
                <a:ea typeface="나눔바른고딕"/>
                <a:cs typeface="나눔바른고딕"/>
                <a:sym typeface="나눔바른고딕"/>
              </a:defRPr>
            </a:pPr>
            <a:r>
              <a:t>사원 및 부서 테이블 : ERD (물리 모델링)</a:t>
            </a:r>
          </a:p>
        </p:txBody>
      </p:sp>
      <p:pic>
        <p:nvPicPr>
          <p:cNvPr id="1009" name="그림 11" descr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5849" y="57209"/>
            <a:ext cx="1640418" cy="615157"/>
          </a:xfrm>
          <a:prstGeom prst="rect">
            <a:avLst/>
          </a:prstGeom>
          <a:ln w="12700">
            <a:miter lim="400000"/>
          </a:ln>
        </p:spPr>
      </p:pic>
      <p:pic>
        <p:nvPicPr>
          <p:cNvPr id="1010" name="그림 13" descr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4195" y="1979158"/>
            <a:ext cx="1246586" cy="2695577"/>
          </a:xfrm>
          <a:prstGeom prst="rect">
            <a:avLst/>
          </a:prstGeom>
          <a:ln w="12700">
            <a:miter lim="400000"/>
          </a:ln>
        </p:spPr>
      </p:pic>
      <p:pic>
        <p:nvPicPr>
          <p:cNvPr id="1011" name="그림 14" descr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597632">
            <a:off x="2669786" y="672448"/>
            <a:ext cx="2253501" cy="941139"/>
          </a:xfrm>
          <a:prstGeom prst="rect">
            <a:avLst/>
          </a:prstGeom>
          <a:ln w="12700">
            <a:miter lim="400000"/>
          </a:ln>
        </p:spPr>
      </p:pic>
      <p:pic>
        <p:nvPicPr>
          <p:cNvPr id="1012" name="그림 15" descr="그림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597632">
            <a:off x="7688805" y="673142"/>
            <a:ext cx="2253501" cy="171233"/>
          </a:xfrm>
          <a:prstGeom prst="rect">
            <a:avLst/>
          </a:prstGeom>
          <a:ln w="12700">
            <a:miter lim="400000"/>
          </a:ln>
        </p:spPr>
      </p:pic>
      <p:pic>
        <p:nvPicPr>
          <p:cNvPr id="1013" name="그림 16" descr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597632">
            <a:off x="7089191" y="5079179"/>
            <a:ext cx="2253501" cy="1503917"/>
          </a:xfrm>
          <a:prstGeom prst="rect">
            <a:avLst/>
          </a:prstGeom>
          <a:ln w="12700">
            <a:miter lim="400000"/>
          </a:ln>
        </p:spPr>
      </p:pic>
      <p:pic>
        <p:nvPicPr>
          <p:cNvPr id="1014" name="그림 17" descr="그림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597632">
            <a:off x="7689266" y="4555304"/>
            <a:ext cx="2253501" cy="1503917"/>
          </a:xfrm>
          <a:prstGeom prst="rect">
            <a:avLst/>
          </a:prstGeom>
          <a:ln w="12700">
            <a:miter lim="400000"/>
          </a:ln>
        </p:spPr>
      </p:pic>
      <p:pic>
        <p:nvPicPr>
          <p:cNvPr id="1015" name="그림 2" descr="그림 2"/>
          <p:cNvPicPr>
            <a:picLocks noChangeAspect="1"/>
          </p:cNvPicPr>
          <p:nvPr/>
        </p:nvPicPr>
        <p:blipFill>
          <a:blip r:embed="rId5"/>
          <a:srcRect l="11057" t="13119" r="22397" b="14732"/>
          <a:stretch>
            <a:fillRect/>
          </a:stretch>
        </p:blipFill>
        <p:spPr>
          <a:xfrm>
            <a:off x="540463" y="1009625"/>
            <a:ext cx="11111074" cy="5379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7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905732" y="617796"/>
            <a:ext cx="10380537" cy="54572"/>
          </a:xfrm>
          <a:prstGeom prst="rect">
            <a:avLst/>
          </a:prstGeom>
          <a:ln w="12700">
            <a:miter lim="400000"/>
          </a:ln>
        </p:spPr>
      </p:pic>
      <p:sp>
        <p:nvSpPr>
          <p:cNvPr id="1018" name="TextBox 5"/>
          <p:cNvSpPr txBox="1"/>
          <p:nvPr/>
        </p:nvSpPr>
        <p:spPr>
          <a:xfrm>
            <a:off x="1131170" y="154780"/>
            <a:ext cx="4323798" cy="4276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2100" b="1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회원초대 및 가입 </a:t>
            </a:r>
            <a:r>
              <a:rPr>
                <a:solidFill>
                  <a:srgbClr val="022B41"/>
                </a:solidFill>
                <a:latin typeface="나눔바른고딕"/>
                <a:ea typeface="나눔바른고딕"/>
                <a:cs typeface="나눔바른고딕"/>
                <a:sym typeface="나눔바른고딕"/>
              </a:rPr>
              <a:t>Use Case Model</a:t>
            </a:r>
          </a:p>
        </p:txBody>
      </p:sp>
      <p:pic>
        <p:nvPicPr>
          <p:cNvPr id="1019" name="그림 7" descr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5849" y="57209"/>
            <a:ext cx="1640418" cy="615157"/>
          </a:xfrm>
          <a:prstGeom prst="rect">
            <a:avLst/>
          </a:prstGeom>
          <a:ln w="12700">
            <a:miter lim="400000"/>
          </a:ln>
        </p:spPr>
      </p:pic>
      <p:pic>
        <p:nvPicPr>
          <p:cNvPr id="1020" name="그림 9" descr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1878" y="915403"/>
            <a:ext cx="6743702" cy="52197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2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905732" y="617796"/>
            <a:ext cx="10380537" cy="54572"/>
          </a:xfrm>
          <a:prstGeom prst="rect">
            <a:avLst/>
          </a:prstGeom>
          <a:ln w="12700">
            <a:miter lim="400000"/>
          </a:ln>
        </p:spPr>
      </p:pic>
      <p:sp>
        <p:nvSpPr>
          <p:cNvPr id="1023" name="TextBox 5"/>
          <p:cNvSpPr txBox="1"/>
          <p:nvPr/>
        </p:nvSpPr>
        <p:spPr>
          <a:xfrm>
            <a:off x="1131170" y="154780"/>
            <a:ext cx="5012154" cy="4276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2100" b="1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회원초대</a:t>
            </a:r>
            <a:r>
              <a:t> </a:t>
            </a:r>
            <a:r>
              <a:rPr>
                <a:solidFill>
                  <a:srgbClr val="022B41"/>
                </a:solidFill>
                <a:latin typeface="나눔바른고딕"/>
                <a:ea typeface="나눔바른고딕"/>
                <a:cs typeface="나눔바른고딕"/>
                <a:sym typeface="나눔바른고딕"/>
              </a:rPr>
              <a:t>Class Model</a:t>
            </a:r>
          </a:p>
        </p:txBody>
      </p:sp>
      <p:pic>
        <p:nvPicPr>
          <p:cNvPr id="1024" name="그림 7" descr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5849" y="57209"/>
            <a:ext cx="1640418" cy="615157"/>
          </a:xfrm>
          <a:prstGeom prst="rect">
            <a:avLst/>
          </a:prstGeom>
          <a:ln w="12700">
            <a:miter lim="400000"/>
          </a:ln>
        </p:spPr>
      </p:pic>
      <p:pic>
        <p:nvPicPr>
          <p:cNvPr id="1025" name="그림 2" descr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" y="926054"/>
            <a:ext cx="11464413" cy="587473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905732" y="617796"/>
            <a:ext cx="10380537" cy="54572"/>
          </a:xfrm>
          <a:prstGeom prst="rect">
            <a:avLst/>
          </a:prstGeom>
          <a:ln w="12700">
            <a:miter lim="400000"/>
          </a:ln>
        </p:spPr>
      </p:pic>
      <p:sp>
        <p:nvSpPr>
          <p:cNvPr id="1028" name="TextBox 5"/>
          <p:cNvSpPr txBox="1"/>
          <p:nvPr/>
        </p:nvSpPr>
        <p:spPr>
          <a:xfrm>
            <a:off x="1131170" y="154780"/>
            <a:ext cx="5012154" cy="4276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2100" b="1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가입 및 프로필</a:t>
            </a:r>
            <a:r>
              <a:t> </a:t>
            </a:r>
            <a:r>
              <a:rPr>
                <a:solidFill>
                  <a:srgbClr val="022B41"/>
                </a:solidFill>
                <a:latin typeface="나눔바른고딕"/>
                <a:ea typeface="나눔바른고딕"/>
                <a:cs typeface="나눔바른고딕"/>
                <a:sym typeface="나눔바른고딕"/>
              </a:rPr>
              <a:t>Class Model</a:t>
            </a:r>
          </a:p>
        </p:txBody>
      </p:sp>
      <p:pic>
        <p:nvPicPr>
          <p:cNvPr id="1029" name="그림 7" descr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5849" y="57209"/>
            <a:ext cx="1640418" cy="615157"/>
          </a:xfrm>
          <a:prstGeom prst="rect">
            <a:avLst/>
          </a:prstGeom>
          <a:ln w="12700">
            <a:miter lim="400000"/>
          </a:ln>
        </p:spPr>
      </p:pic>
      <p:pic>
        <p:nvPicPr>
          <p:cNvPr id="1030" name="그림 11" descr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5450" y="867273"/>
            <a:ext cx="10012477" cy="563459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905732" y="617796"/>
            <a:ext cx="10380537" cy="54572"/>
          </a:xfrm>
          <a:prstGeom prst="rect">
            <a:avLst/>
          </a:prstGeom>
          <a:ln w="12700">
            <a:miter lim="400000"/>
          </a:ln>
        </p:spPr>
      </p:pic>
      <p:sp>
        <p:nvSpPr>
          <p:cNvPr id="1033" name="TextBox 5"/>
          <p:cNvSpPr txBox="1"/>
          <p:nvPr/>
        </p:nvSpPr>
        <p:spPr>
          <a:xfrm>
            <a:off x="1131170" y="154780"/>
            <a:ext cx="5878429" cy="4276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2100" b="1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회원초대 및 가입 </a:t>
            </a:r>
            <a:r>
              <a:rPr>
                <a:solidFill>
                  <a:srgbClr val="022B41"/>
                </a:solidFill>
                <a:latin typeface="나눔바른고딕"/>
                <a:ea typeface="나눔바른고딕"/>
                <a:cs typeface="나눔바른고딕"/>
                <a:sym typeface="나눔바른고딕"/>
              </a:rPr>
              <a:t>Sequence Model</a:t>
            </a:r>
          </a:p>
        </p:txBody>
      </p:sp>
      <p:pic>
        <p:nvPicPr>
          <p:cNvPr id="1034" name="그림 7" descr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5849" y="57209"/>
            <a:ext cx="1640418" cy="615157"/>
          </a:xfrm>
          <a:prstGeom prst="rect">
            <a:avLst/>
          </a:prstGeom>
          <a:ln w="12700">
            <a:miter lim="400000"/>
          </a:ln>
        </p:spPr>
      </p:pic>
      <p:pic>
        <p:nvPicPr>
          <p:cNvPr id="1035" name="그림 6" descr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5732" y="1042553"/>
            <a:ext cx="10380537" cy="566066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7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905732" y="617796"/>
            <a:ext cx="10380537" cy="54572"/>
          </a:xfrm>
          <a:prstGeom prst="rect">
            <a:avLst/>
          </a:prstGeom>
          <a:ln w="12700">
            <a:miter lim="400000"/>
          </a:ln>
        </p:spPr>
      </p:pic>
      <p:sp>
        <p:nvSpPr>
          <p:cNvPr id="1038" name="TextBox 5"/>
          <p:cNvSpPr txBox="1"/>
          <p:nvPr/>
        </p:nvSpPr>
        <p:spPr>
          <a:xfrm>
            <a:off x="1131170" y="154780"/>
            <a:ext cx="5012154" cy="4276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2100" b="1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회원초대</a:t>
            </a:r>
            <a:r>
              <a:t> </a:t>
            </a:r>
            <a:r>
              <a:rPr>
                <a:solidFill>
                  <a:srgbClr val="022B41"/>
                </a:solidFill>
                <a:latin typeface="나눔바른고딕"/>
                <a:ea typeface="나눔바른고딕"/>
                <a:cs typeface="나눔바른고딕"/>
                <a:sym typeface="나눔바른고딕"/>
              </a:rPr>
              <a:t>Class Model</a:t>
            </a:r>
          </a:p>
        </p:txBody>
      </p:sp>
      <p:pic>
        <p:nvPicPr>
          <p:cNvPr id="1039" name="그림 7" descr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5849" y="57209"/>
            <a:ext cx="1640418" cy="615157"/>
          </a:xfrm>
          <a:prstGeom prst="rect">
            <a:avLst/>
          </a:prstGeom>
          <a:ln w="12700">
            <a:miter lim="400000"/>
          </a:ln>
        </p:spPr>
      </p:pic>
      <p:pic>
        <p:nvPicPr>
          <p:cNvPr id="1040" name="그림 2" descr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" y="926054"/>
            <a:ext cx="11464413" cy="587473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2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905732" y="617796"/>
            <a:ext cx="10380537" cy="54572"/>
          </a:xfrm>
          <a:prstGeom prst="rect">
            <a:avLst/>
          </a:prstGeom>
          <a:ln w="12700">
            <a:miter lim="400000"/>
          </a:ln>
        </p:spPr>
      </p:pic>
      <p:sp>
        <p:nvSpPr>
          <p:cNvPr id="1043" name="TextBox 5"/>
          <p:cNvSpPr txBox="1"/>
          <p:nvPr/>
        </p:nvSpPr>
        <p:spPr>
          <a:xfrm>
            <a:off x="1131170" y="154780"/>
            <a:ext cx="5878429" cy="4276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2100" b="1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회원초대 및 가입 </a:t>
            </a:r>
            <a:r>
              <a:rPr>
                <a:solidFill>
                  <a:srgbClr val="022B41"/>
                </a:solidFill>
                <a:latin typeface="나눔바른고딕"/>
                <a:ea typeface="나눔바른고딕"/>
                <a:cs typeface="나눔바른고딕"/>
                <a:sym typeface="나눔바른고딕"/>
              </a:rPr>
              <a:t>Sequence Model</a:t>
            </a:r>
          </a:p>
        </p:txBody>
      </p:sp>
      <p:pic>
        <p:nvPicPr>
          <p:cNvPr id="1044" name="그림 7" descr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5849" y="57209"/>
            <a:ext cx="1640418" cy="615157"/>
          </a:xfrm>
          <a:prstGeom prst="rect">
            <a:avLst/>
          </a:prstGeom>
          <a:ln w="12700">
            <a:miter lim="400000"/>
          </a:ln>
        </p:spPr>
      </p:pic>
      <p:pic>
        <p:nvPicPr>
          <p:cNvPr id="1045" name="그림 6" descr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5732" y="1042553"/>
            <a:ext cx="10380537" cy="566066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7" name="그림 51" descr="그림 5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8625" y="4271512"/>
            <a:ext cx="2765338" cy="990740"/>
          </a:xfrm>
          <a:prstGeom prst="rect">
            <a:avLst/>
          </a:prstGeom>
          <a:ln w="12700">
            <a:miter lim="400000"/>
          </a:ln>
        </p:spPr>
      </p:pic>
      <p:pic>
        <p:nvPicPr>
          <p:cNvPr id="1048" name="Object 4" descr="Object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905732" y="617796"/>
            <a:ext cx="10380537" cy="54572"/>
          </a:xfrm>
          <a:prstGeom prst="rect">
            <a:avLst/>
          </a:prstGeom>
          <a:ln w="12700">
            <a:miter lim="400000"/>
          </a:ln>
        </p:spPr>
      </p:pic>
      <p:sp>
        <p:nvSpPr>
          <p:cNvPr id="1049" name="TextBox 5"/>
          <p:cNvSpPr txBox="1"/>
          <p:nvPr/>
        </p:nvSpPr>
        <p:spPr>
          <a:xfrm>
            <a:off x="1131170" y="154781"/>
            <a:ext cx="4323798" cy="427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2100" b="1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초대메일 발송</a:t>
            </a:r>
            <a:r>
              <a:t>: </a:t>
            </a:r>
          </a:p>
        </p:txBody>
      </p:sp>
      <p:pic>
        <p:nvPicPr>
          <p:cNvPr id="1050" name="그림 29" descr="그림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45849" y="57209"/>
            <a:ext cx="1640418" cy="615157"/>
          </a:xfrm>
          <a:prstGeom prst="rect">
            <a:avLst/>
          </a:prstGeom>
          <a:ln w="12700">
            <a:miter lim="400000"/>
          </a:ln>
        </p:spPr>
      </p:pic>
      <p:pic>
        <p:nvPicPr>
          <p:cNvPr id="1051" name="그림 2" descr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5450" y="887830"/>
            <a:ext cx="6027620" cy="5082341"/>
          </a:xfrm>
          <a:prstGeom prst="rect">
            <a:avLst/>
          </a:prstGeom>
          <a:ln w="12700">
            <a:miter lim="400000"/>
          </a:ln>
        </p:spPr>
      </p:pic>
      <p:pic>
        <p:nvPicPr>
          <p:cNvPr id="1052" name="그림 11" descr="그림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08625" y="991766"/>
            <a:ext cx="2753522" cy="1367091"/>
          </a:xfrm>
          <a:prstGeom prst="rect">
            <a:avLst/>
          </a:prstGeom>
          <a:ln w="12700">
            <a:miter lim="400000"/>
          </a:ln>
        </p:spPr>
      </p:pic>
      <p:pic>
        <p:nvPicPr>
          <p:cNvPr id="1053" name="그림 15" descr="그림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96811" y="2728397"/>
            <a:ext cx="2765338" cy="1165679"/>
          </a:xfrm>
          <a:prstGeom prst="rect">
            <a:avLst/>
          </a:prstGeom>
          <a:ln w="12700">
            <a:miter lim="400000"/>
          </a:ln>
        </p:spPr>
      </p:pic>
      <p:pic>
        <p:nvPicPr>
          <p:cNvPr id="1054" name="그림 24" descr="그림 2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01293" y="1342660"/>
            <a:ext cx="2328898" cy="1057423"/>
          </a:xfrm>
          <a:prstGeom prst="rect">
            <a:avLst/>
          </a:prstGeom>
          <a:ln w="12700">
            <a:miter lim="400000"/>
          </a:ln>
        </p:spPr>
      </p:pic>
      <p:sp>
        <p:nvSpPr>
          <p:cNvPr id="1055" name="TextBox 32"/>
          <p:cNvSpPr txBox="1"/>
          <p:nvPr/>
        </p:nvSpPr>
        <p:spPr>
          <a:xfrm>
            <a:off x="5076799" y="2497559"/>
            <a:ext cx="1561578" cy="4140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1000"/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상위</a:t>
            </a:r>
            <a:r>
              <a:rPr dirty="0">
                <a:latin typeface="+mj-lt"/>
                <a:ea typeface="+mj-ea"/>
                <a:cs typeface="+mj-cs"/>
                <a:sym typeface="Helvetica"/>
              </a:rPr>
              <a:t>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선택항목을</a:t>
            </a:r>
            <a:r>
              <a:rPr dirty="0">
                <a:latin typeface="+mj-lt"/>
                <a:ea typeface="+mj-ea"/>
                <a:cs typeface="+mj-cs"/>
                <a:sym typeface="Helvetica"/>
              </a:rPr>
              <a:t>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선택해야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  <a:p>
            <a:pPr>
              <a:defRPr sz="1000"/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아래</a:t>
            </a:r>
            <a:r>
              <a:rPr dirty="0">
                <a:latin typeface="+mj-lt"/>
                <a:ea typeface="+mj-ea"/>
                <a:cs typeface="+mj-cs"/>
                <a:sym typeface="Helvetica"/>
              </a:rPr>
              <a:t>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항목이</a:t>
            </a:r>
            <a:r>
              <a:rPr dirty="0">
                <a:latin typeface="+mj-lt"/>
                <a:ea typeface="+mj-ea"/>
                <a:cs typeface="+mj-cs"/>
                <a:sym typeface="Helvetica"/>
              </a:rPr>
              <a:t>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나온다</a:t>
            </a:r>
            <a:r>
              <a:rPr dirty="0"/>
              <a:t>.</a:t>
            </a:r>
          </a:p>
        </p:txBody>
      </p:sp>
      <p:sp>
        <p:nvSpPr>
          <p:cNvPr id="1056" name="직사각형 34"/>
          <p:cNvSpPr/>
          <p:nvPr/>
        </p:nvSpPr>
        <p:spPr>
          <a:xfrm>
            <a:off x="7208625" y="4289361"/>
            <a:ext cx="2765337" cy="990740"/>
          </a:xfrm>
          <a:prstGeom prst="rect">
            <a:avLst/>
          </a:prstGeom>
          <a:ln w="19050">
            <a:solidFill>
              <a:schemeClr val="accent5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57" name="직사각형 35"/>
          <p:cNvSpPr/>
          <p:nvPr/>
        </p:nvSpPr>
        <p:spPr>
          <a:xfrm>
            <a:off x="7208625" y="2733743"/>
            <a:ext cx="2765338" cy="1154986"/>
          </a:xfrm>
          <a:prstGeom prst="rect">
            <a:avLst/>
          </a:prstGeom>
          <a:ln w="19050">
            <a:solidFill>
              <a:schemeClr val="accent5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58" name="직사각형 36"/>
          <p:cNvSpPr/>
          <p:nvPr/>
        </p:nvSpPr>
        <p:spPr>
          <a:xfrm>
            <a:off x="7208625" y="991763"/>
            <a:ext cx="2753522" cy="1367091"/>
          </a:xfrm>
          <a:prstGeom prst="rect">
            <a:avLst/>
          </a:prstGeom>
          <a:ln w="19050">
            <a:solidFill>
              <a:schemeClr val="accent5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59" name="직사각형 37"/>
          <p:cNvSpPr/>
          <p:nvPr/>
        </p:nvSpPr>
        <p:spPr>
          <a:xfrm>
            <a:off x="5013804" y="2487889"/>
            <a:ext cx="1609570" cy="370813"/>
          </a:xfrm>
          <a:prstGeom prst="rect">
            <a:avLst/>
          </a:prstGeom>
          <a:ln w="19050">
            <a:solidFill>
              <a:schemeClr val="accent5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60" name="직사각형 38"/>
          <p:cNvSpPr/>
          <p:nvPr/>
        </p:nvSpPr>
        <p:spPr>
          <a:xfrm>
            <a:off x="4601293" y="1332988"/>
            <a:ext cx="2328898" cy="1057424"/>
          </a:xfrm>
          <a:prstGeom prst="rect">
            <a:avLst/>
          </a:prstGeom>
          <a:ln w="19050">
            <a:solidFill>
              <a:schemeClr val="accent5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61" name="직선 화살표 연결선 39"/>
          <p:cNvSpPr/>
          <p:nvPr/>
        </p:nvSpPr>
        <p:spPr>
          <a:xfrm>
            <a:off x="8448790" y="2350958"/>
            <a:ext cx="2" cy="382787"/>
          </a:xfrm>
          <a:prstGeom prst="line">
            <a:avLst/>
          </a:prstGeom>
          <a:ln w="12700">
            <a:solidFill>
              <a:srgbClr val="259E6F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062" name="TextBox 43"/>
          <p:cNvSpPr txBox="1"/>
          <p:nvPr/>
        </p:nvSpPr>
        <p:spPr>
          <a:xfrm>
            <a:off x="8291162" y="5297512"/>
            <a:ext cx="2658086" cy="4140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1000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사원을 제외하고 해당 직책을 가진 책임자가 있으면 </a:t>
            </a:r>
          </a:p>
          <a:p>
            <a:pPr>
              <a:defRPr sz="1000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알람이 뜨면서 선택이 불가능하다</a:t>
            </a:r>
            <a:r>
              <a:t>.</a:t>
            </a:r>
          </a:p>
        </p:txBody>
      </p:sp>
      <p:sp>
        <p:nvSpPr>
          <p:cNvPr id="1063" name="TextBox 44"/>
          <p:cNvSpPr txBox="1"/>
          <p:nvPr/>
        </p:nvSpPr>
        <p:spPr>
          <a:xfrm>
            <a:off x="8768281" y="3968606"/>
            <a:ext cx="2035017" cy="2527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1000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팀을 선택하면 해당팀의 직책이 나온다</a:t>
            </a:r>
            <a:r>
              <a:t>.</a:t>
            </a:r>
          </a:p>
        </p:txBody>
      </p:sp>
      <p:sp>
        <p:nvSpPr>
          <p:cNvPr id="1064" name="TextBox 46"/>
          <p:cNvSpPr txBox="1"/>
          <p:nvPr/>
        </p:nvSpPr>
        <p:spPr>
          <a:xfrm>
            <a:off x="8564284" y="2432031"/>
            <a:ext cx="2144873" cy="2527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1000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부서를 선택하면 해당부서의 팀만 나온다</a:t>
            </a:r>
            <a:r>
              <a:t>.</a:t>
            </a:r>
          </a:p>
        </p:txBody>
      </p:sp>
      <p:pic>
        <p:nvPicPr>
          <p:cNvPr id="1065" name="그림 49" descr="그림 4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11397" y="5662448"/>
            <a:ext cx="2650751" cy="856034"/>
          </a:xfrm>
          <a:prstGeom prst="rect">
            <a:avLst/>
          </a:prstGeom>
          <a:ln w="12700">
            <a:miter lim="400000"/>
          </a:ln>
        </p:spPr>
      </p:pic>
      <p:sp>
        <p:nvSpPr>
          <p:cNvPr id="1066" name="직선 화살표 연결선 52"/>
          <p:cNvSpPr/>
          <p:nvPr/>
        </p:nvSpPr>
        <p:spPr>
          <a:xfrm>
            <a:off x="8601190" y="3888728"/>
            <a:ext cx="2" cy="382787"/>
          </a:xfrm>
          <a:prstGeom prst="line">
            <a:avLst/>
          </a:prstGeom>
          <a:ln w="12700">
            <a:solidFill>
              <a:srgbClr val="259E6F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067" name="타원 53"/>
          <p:cNvSpPr/>
          <p:nvPr/>
        </p:nvSpPr>
        <p:spPr>
          <a:xfrm>
            <a:off x="7113068" y="5025645"/>
            <a:ext cx="1020973" cy="256741"/>
          </a:xfrm>
          <a:prstGeom prst="ellipse">
            <a:avLst/>
          </a:prstGeom>
          <a:ln w="19050">
            <a:solidFill>
              <a:schemeClr val="accent5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68" name="직선 화살표 연결선 54"/>
          <p:cNvSpPr/>
          <p:nvPr/>
        </p:nvSpPr>
        <p:spPr>
          <a:xfrm>
            <a:off x="7811918" y="5262250"/>
            <a:ext cx="2" cy="382787"/>
          </a:xfrm>
          <a:prstGeom prst="line">
            <a:avLst/>
          </a:prstGeom>
          <a:ln w="12700">
            <a:solidFill>
              <a:srgbClr val="259E6F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069" name="직사각형 55"/>
          <p:cNvSpPr/>
          <p:nvPr/>
        </p:nvSpPr>
        <p:spPr>
          <a:xfrm>
            <a:off x="7311397" y="5680362"/>
            <a:ext cx="2662566" cy="855532"/>
          </a:xfrm>
          <a:prstGeom prst="rect">
            <a:avLst/>
          </a:prstGeom>
          <a:ln w="19050">
            <a:solidFill>
              <a:schemeClr val="accent5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70" name="직선 화살표 연결선 56"/>
          <p:cNvSpPr/>
          <p:nvPr/>
        </p:nvSpPr>
        <p:spPr>
          <a:xfrm flipV="1">
            <a:off x="2816406" y="3821229"/>
            <a:ext cx="1634098" cy="562870"/>
          </a:xfrm>
          <a:prstGeom prst="line">
            <a:avLst/>
          </a:prstGeom>
          <a:ln w="12700">
            <a:solidFill>
              <a:srgbClr val="259E6F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1071" name="그림 59" descr="그림 5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69185" y="3351557"/>
            <a:ext cx="2129138" cy="704951"/>
          </a:xfrm>
          <a:prstGeom prst="rect">
            <a:avLst/>
          </a:prstGeom>
          <a:ln w="12700">
            <a:miter lim="400000"/>
          </a:ln>
        </p:spPr>
      </p:pic>
      <p:sp>
        <p:nvSpPr>
          <p:cNvPr id="1072" name="직사각형 61"/>
          <p:cNvSpPr/>
          <p:nvPr/>
        </p:nvSpPr>
        <p:spPr>
          <a:xfrm>
            <a:off x="4569185" y="3341885"/>
            <a:ext cx="2129138" cy="693849"/>
          </a:xfrm>
          <a:prstGeom prst="rect">
            <a:avLst/>
          </a:prstGeom>
          <a:ln w="19050">
            <a:solidFill>
              <a:schemeClr val="accent5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73" name="TextBox 63"/>
          <p:cNvSpPr txBox="1"/>
          <p:nvPr/>
        </p:nvSpPr>
        <p:spPr>
          <a:xfrm>
            <a:off x="1555943" y="5825950"/>
            <a:ext cx="3512170" cy="282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1200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모든정보를 입력했으면 초대 메일을 보낸다</a:t>
            </a:r>
            <a:r>
              <a:rPr sz="1400"/>
              <a:t>.</a:t>
            </a:r>
          </a:p>
        </p:txBody>
      </p:sp>
      <p:sp>
        <p:nvSpPr>
          <p:cNvPr id="1074" name="TextBox 64"/>
          <p:cNvSpPr txBox="1"/>
          <p:nvPr/>
        </p:nvSpPr>
        <p:spPr>
          <a:xfrm>
            <a:off x="4532698" y="4943712"/>
            <a:ext cx="2571126" cy="2527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1000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이메일은 유니크키 임으로 중복확인을 한다</a:t>
            </a:r>
            <a:r>
              <a:t>.</a:t>
            </a:r>
          </a:p>
        </p:txBody>
      </p:sp>
      <p:pic>
        <p:nvPicPr>
          <p:cNvPr id="1075" name="그림 67" descr="그림 6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69185" y="4133024"/>
            <a:ext cx="2158637" cy="693849"/>
          </a:xfrm>
          <a:prstGeom prst="rect">
            <a:avLst/>
          </a:prstGeom>
          <a:ln w="12700">
            <a:miter lim="400000"/>
          </a:ln>
        </p:spPr>
      </p:pic>
      <p:sp>
        <p:nvSpPr>
          <p:cNvPr id="1076" name="직사각형 60"/>
          <p:cNvSpPr/>
          <p:nvPr/>
        </p:nvSpPr>
        <p:spPr>
          <a:xfrm>
            <a:off x="4559565" y="4152493"/>
            <a:ext cx="2158637" cy="674380"/>
          </a:xfrm>
          <a:prstGeom prst="rect">
            <a:avLst/>
          </a:prstGeom>
          <a:ln w="19050">
            <a:solidFill>
              <a:schemeClr val="accent5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77" name="직선 화살표 연결선 68"/>
          <p:cNvSpPr/>
          <p:nvPr/>
        </p:nvSpPr>
        <p:spPr>
          <a:xfrm>
            <a:off x="2816405" y="4384097"/>
            <a:ext cx="1669041" cy="1"/>
          </a:xfrm>
          <a:prstGeom prst="line">
            <a:avLst/>
          </a:prstGeom>
          <a:ln w="12700">
            <a:solidFill>
              <a:srgbClr val="259E6F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1078" name="그림 6" descr="그림 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60337" y="5426692"/>
            <a:ext cx="2157866" cy="683968"/>
          </a:xfrm>
          <a:prstGeom prst="rect">
            <a:avLst/>
          </a:prstGeom>
          <a:ln w="12700">
            <a:miter lim="400000"/>
          </a:ln>
        </p:spPr>
      </p:pic>
      <p:sp>
        <p:nvSpPr>
          <p:cNvPr id="1079" name="직선 화살표 연결선 9"/>
          <p:cNvSpPr/>
          <p:nvPr/>
        </p:nvSpPr>
        <p:spPr>
          <a:xfrm flipV="1">
            <a:off x="3824673" y="5662448"/>
            <a:ext cx="699516" cy="25836"/>
          </a:xfrm>
          <a:prstGeom prst="line">
            <a:avLst/>
          </a:prstGeom>
          <a:ln w="12700">
            <a:solidFill>
              <a:srgbClr val="259E6F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080" name="직사각형 17"/>
          <p:cNvSpPr/>
          <p:nvPr/>
        </p:nvSpPr>
        <p:spPr>
          <a:xfrm>
            <a:off x="4550681" y="5391465"/>
            <a:ext cx="2167521" cy="693361"/>
          </a:xfrm>
          <a:prstGeom prst="rect">
            <a:avLst/>
          </a:prstGeom>
          <a:ln w="19050">
            <a:solidFill>
              <a:schemeClr val="accent5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905732" y="617796"/>
            <a:ext cx="10380537" cy="54572"/>
          </a:xfrm>
          <a:prstGeom prst="rect">
            <a:avLst/>
          </a:prstGeom>
          <a:ln w="12700">
            <a:miter lim="400000"/>
          </a:ln>
        </p:spPr>
      </p:pic>
      <p:sp>
        <p:nvSpPr>
          <p:cNvPr id="197" name="TextBox 5"/>
          <p:cNvSpPr txBox="1"/>
          <p:nvPr/>
        </p:nvSpPr>
        <p:spPr>
          <a:xfrm>
            <a:off x="1131170" y="154780"/>
            <a:ext cx="4323798" cy="4276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2100" b="1">
                <a:latin typeface="+mj-lt"/>
                <a:ea typeface="+mj-ea"/>
                <a:cs typeface="+mj-cs"/>
                <a:sym typeface="Helvetica"/>
              </a:defRPr>
            </a:pPr>
            <a:r>
              <a:t>회원초대 및 가입 </a:t>
            </a:r>
            <a:r>
              <a:rPr>
                <a:solidFill>
                  <a:srgbClr val="022B41"/>
                </a:solidFill>
                <a:latin typeface="나눔바른고딕"/>
                <a:ea typeface="나눔바른고딕"/>
                <a:cs typeface="나눔바른고딕"/>
                <a:sym typeface="나눔바른고딕"/>
              </a:rPr>
              <a:t>Use Case Model</a:t>
            </a:r>
          </a:p>
        </p:txBody>
      </p:sp>
      <p:pic>
        <p:nvPicPr>
          <p:cNvPr id="198" name="그림 7" descr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5849" y="57209"/>
            <a:ext cx="1640418" cy="615157"/>
          </a:xfrm>
          <a:prstGeom prst="rect">
            <a:avLst/>
          </a:prstGeom>
          <a:ln w="12700">
            <a:miter lim="400000"/>
          </a:ln>
        </p:spPr>
      </p:pic>
      <p:pic>
        <p:nvPicPr>
          <p:cNvPr id="199" name="그림 9" descr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1878" y="915403"/>
            <a:ext cx="6743702" cy="52197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2" name="그림 2" descr="그림 2"/>
          <p:cNvPicPr>
            <a:picLocks noChangeAspect="1"/>
          </p:cNvPicPr>
          <p:nvPr/>
        </p:nvPicPr>
        <p:blipFill>
          <a:blip r:embed="rId2"/>
          <a:srcRect l="29810" t="15164" r="15190" b="38314"/>
          <a:stretch>
            <a:fillRect/>
          </a:stretch>
        </p:blipFill>
        <p:spPr>
          <a:xfrm>
            <a:off x="176045" y="728838"/>
            <a:ext cx="6705466" cy="3190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083" name="Object 4" descr="Object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905732" y="617796"/>
            <a:ext cx="10380537" cy="54572"/>
          </a:xfrm>
          <a:prstGeom prst="rect">
            <a:avLst/>
          </a:prstGeom>
          <a:ln w="12700">
            <a:miter lim="400000"/>
          </a:ln>
        </p:spPr>
      </p:pic>
      <p:sp>
        <p:nvSpPr>
          <p:cNvPr id="1084" name="TextBox 5"/>
          <p:cNvSpPr txBox="1"/>
          <p:nvPr/>
        </p:nvSpPr>
        <p:spPr>
          <a:xfrm>
            <a:off x="1131171" y="154781"/>
            <a:ext cx="6553432" cy="427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2100" b="1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초대회원 입력절차</a:t>
            </a:r>
            <a:r>
              <a:t>: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팀장 부서장 일 경우</a:t>
            </a:r>
            <a:r>
              <a:t> </a:t>
            </a:r>
          </a:p>
        </p:txBody>
      </p:sp>
      <p:pic>
        <p:nvPicPr>
          <p:cNvPr id="1085" name="그림 29" descr="그림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45849" y="57209"/>
            <a:ext cx="1640418" cy="615157"/>
          </a:xfrm>
          <a:prstGeom prst="rect">
            <a:avLst/>
          </a:prstGeom>
          <a:ln w="12700">
            <a:miter lim="400000"/>
          </a:ln>
        </p:spPr>
      </p:pic>
      <p:sp>
        <p:nvSpPr>
          <p:cNvPr id="1086" name="직사각형 34"/>
          <p:cNvSpPr/>
          <p:nvPr/>
        </p:nvSpPr>
        <p:spPr>
          <a:xfrm>
            <a:off x="4475627" y="2865130"/>
            <a:ext cx="4263259" cy="622812"/>
          </a:xfrm>
          <a:prstGeom prst="rect">
            <a:avLst/>
          </a:prstGeom>
          <a:ln w="19050">
            <a:solidFill>
              <a:schemeClr val="accent5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87" name="직사각형 55"/>
          <p:cNvSpPr/>
          <p:nvPr/>
        </p:nvSpPr>
        <p:spPr>
          <a:xfrm>
            <a:off x="1365814" y="2865130"/>
            <a:ext cx="3013516" cy="252736"/>
          </a:xfrm>
          <a:prstGeom prst="rect">
            <a:avLst/>
          </a:prstGeom>
          <a:ln w="19050">
            <a:solidFill>
              <a:schemeClr val="accent5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88" name="직사각형 89"/>
          <p:cNvSpPr/>
          <p:nvPr/>
        </p:nvSpPr>
        <p:spPr>
          <a:xfrm>
            <a:off x="4918083" y="4248780"/>
            <a:ext cx="3392540" cy="411383"/>
          </a:xfrm>
          <a:prstGeom prst="rect">
            <a:avLst/>
          </a:prstGeom>
          <a:ln w="19050">
            <a:solidFill>
              <a:schemeClr val="accent5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89" name="직사각형 90"/>
          <p:cNvSpPr/>
          <p:nvPr/>
        </p:nvSpPr>
        <p:spPr>
          <a:xfrm>
            <a:off x="1767645" y="2004549"/>
            <a:ext cx="2472352" cy="292841"/>
          </a:xfrm>
          <a:prstGeom prst="rect">
            <a:avLst/>
          </a:prstGeom>
          <a:ln w="19050">
            <a:solidFill>
              <a:schemeClr val="accent5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90" name="TextBox 92"/>
          <p:cNvSpPr txBox="1"/>
          <p:nvPr/>
        </p:nvSpPr>
        <p:spPr>
          <a:xfrm>
            <a:off x="4918083" y="4260053"/>
            <a:ext cx="3299943" cy="4420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1000"/>
            </a:pPr>
            <a:r>
              <a:t>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이후  </a:t>
            </a:r>
            <a:r>
              <a:t>emp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 테이블 사원들의 팀 매니저 를 초대된 사원 번호로  업데이트 시킨다</a:t>
            </a:r>
            <a:r>
              <a:t>.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단 일반 직급일 땐 바로 입력 가능</a:t>
            </a:r>
          </a:p>
        </p:txBody>
      </p:sp>
      <p:sp>
        <p:nvSpPr>
          <p:cNvPr id="1091" name="TextBox 97"/>
          <p:cNvSpPr txBox="1"/>
          <p:nvPr/>
        </p:nvSpPr>
        <p:spPr>
          <a:xfrm>
            <a:off x="4475627" y="2938785"/>
            <a:ext cx="4166960" cy="4420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1000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팀장 또는 부서장에 해당하는 등급인 </a:t>
            </a:r>
            <a:r>
              <a:t>3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또는 </a:t>
            </a:r>
            <a:r>
              <a:t>5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일경우 팀 메니저를 새로 초대한 회원 번호로 업데이트 시켜준다</a:t>
            </a:r>
            <a:r>
              <a:t>.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단 일반 직급일 땐 바로 입력 가능</a:t>
            </a:r>
          </a:p>
        </p:txBody>
      </p:sp>
      <p:sp>
        <p:nvSpPr>
          <p:cNvPr id="1092" name="직선 화살표 연결선 119"/>
          <p:cNvSpPr/>
          <p:nvPr/>
        </p:nvSpPr>
        <p:spPr>
          <a:xfrm>
            <a:off x="4311142" y="2264693"/>
            <a:ext cx="1023021" cy="552527"/>
          </a:xfrm>
          <a:prstGeom prst="line">
            <a:avLst/>
          </a:prstGeom>
          <a:ln w="12700">
            <a:solidFill>
              <a:srgbClr val="259E6F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093" name="직선 화살표 연결선 124"/>
          <p:cNvSpPr/>
          <p:nvPr/>
        </p:nvSpPr>
        <p:spPr>
          <a:xfrm>
            <a:off x="3890291" y="3172792"/>
            <a:ext cx="923841" cy="1086692"/>
          </a:xfrm>
          <a:prstGeom prst="line">
            <a:avLst/>
          </a:prstGeom>
          <a:ln w="12700">
            <a:solidFill>
              <a:srgbClr val="259E6F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1094" name="그림 3" descr="그림 3"/>
          <p:cNvPicPr>
            <a:picLocks noChangeAspect="1"/>
          </p:cNvPicPr>
          <p:nvPr/>
        </p:nvPicPr>
        <p:blipFill>
          <a:blip r:embed="rId5"/>
          <a:srcRect l="40636" t="13954" r="43582" b="20820"/>
          <a:stretch>
            <a:fillRect/>
          </a:stretch>
        </p:blipFill>
        <p:spPr>
          <a:xfrm>
            <a:off x="9113714" y="939167"/>
            <a:ext cx="2763061" cy="5553941"/>
          </a:xfrm>
          <a:prstGeom prst="rect">
            <a:avLst/>
          </a:prstGeom>
          <a:ln w="12700">
            <a:miter lim="400000"/>
          </a:ln>
        </p:spPr>
      </p:pic>
      <p:sp>
        <p:nvSpPr>
          <p:cNvPr id="1095" name="직사각형 34"/>
          <p:cNvSpPr/>
          <p:nvPr/>
        </p:nvSpPr>
        <p:spPr>
          <a:xfrm>
            <a:off x="9325912" y="4941036"/>
            <a:ext cx="1739485" cy="217186"/>
          </a:xfrm>
          <a:prstGeom prst="rect">
            <a:avLst/>
          </a:prstGeom>
          <a:ln w="19050">
            <a:solidFill>
              <a:schemeClr val="accent5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96" name="직사각형 34"/>
          <p:cNvSpPr/>
          <p:nvPr/>
        </p:nvSpPr>
        <p:spPr>
          <a:xfrm>
            <a:off x="9325911" y="1787364"/>
            <a:ext cx="1960356" cy="217186"/>
          </a:xfrm>
          <a:prstGeom prst="rect">
            <a:avLst/>
          </a:prstGeom>
          <a:ln w="19050">
            <a:solidFill>
              <a:schemeClr val="accent5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97" name="직선 화살표 연결선 119"/>
          <p:cNvSpPr/>
          <p:nvPr/>
        </p:nvSpPr>
        <p:spPr>
          <a:xfrm flipV="1">
            <a:off x="7684602" y="2033261"/>
            <a:ext cx="1562311" cy="667099"/>
          </a:xfrm>
          <a:prstGeom prst="line">
            <a:avLst/>
          </a:prstGeom>
          <a:ln w="12700">
            <a:solidFill>
              <a:srgbClr val="259E6F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098" name="직선 화살표 연결선 119"/>
          <p:cNvSpPr/>
          <p:nvPr/>
        </p:nvSpPr>
        <p:spPr>
          <a:xfrm>
            <a:off x="8310622" y="4352654"/>
            <a:ext cx="944021" cy="664969"/>
          </a:xfrm>
          <a:prstGeom prst="line">
            <a:avLst/>
          </a:prstGeom>
          <a:ln w="12700">
            <a:solidFill>
              <a:srgbClr val="259E6F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0" name="그림 128" descr="그림 1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5008" y="4993406"/>
            <a:ext cx="2174861" cy="1118598"/>
          </a:xfrm>
          <a:prstGeom prst="rect">
            <a:avLst/>
          </a:prstGeom>
          <a:ln w="12700">
            <a:miter lim="400000"/>
          </a:ln>
        </p:spPr>
      </p:pic>
      <p:pic>
        <p:nvPicPr>
          <p:cNvPr id="1101" name="그림 107" descr="그림 10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8901" y="799223"/>
            <a:ext cx="2027078" cy="795264"/>
          </a:xfrm>
          <a:prstGeom prst="rect">
            <a:avLst/>
          </a:prstGeom>
          <a:ln w="12700">
            <a:miter lim="400000"/>
          </a:ln>
        </p:spPr>
      </p:pic>
      <p:pic>
        <p:nvPicPr>
          <p:cNvPr id="1102" name="그림 102" descr="그림 10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8340" y="757011"/>
            <a:ext cx="2563084" cy="5208603"/>
          </a:xfrm>
          <a:prstGeom prst="rect">
            <a:avLst/>
          </a:prstGeom>
          <a:ln w="12700">
            <a:miter lim="400000"/>
          </a:ln>
        </p:spPr>
      </p:pic>
      <p:pic>
        <p:nvPicPr>
          <p:cNvPr id="1103" name="그림 79" descr="그림 7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2443" y="871846"/>
            <a:ext cx="5183557" cy="2353888"/>
          </a:xfrm>
          <a:prstGeom prst="rect">
            <a:avLst/>
          </a:prstGeom>
          <a:ln w="12700">
            <a:miter lim="400000"/>
          </a:ln>
        </p:spPr>
      </p:pic>
      <p:pic>
        <p:nvPicPr>
          <p:cNvPr id="1104" name="그림 74" descr="그림 7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5732" y="3400233"/>
            <a:ext cx="5190267" cy="3111881"/>
          </a:xfrm>
          <a:prstGeom prst="rect">
            <a:avLst/>
          </a:prstGeom>
          <a:ln w="12700">
            <a:miter lim="400000"/>
          </a:ln>
        </p:spPr>
      </p:pic>
      <p:pic>
        <p:nvPicPr>
          <p:cNvPr id="1105" name="Object 4" descr="Object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905732" y="617796"/>
            <a:ext cx="10380537" cy="54572"/>
          </a:xfrm>
          <a:prstGeom prst="rect">
            <a:avLst/>
          </a:prstGeom>
          <a:ln w="12700">
            <a:miter lim="400000"/>
          </a:ln>
        </p:spPr>
      </p:pic>
      <p:sp>
        <p:nvSpPr>
          <p:cNvPr id="1106" name="TextBox 5"/>
          <p:cNvSpPr txBox="1"/>
          <p:nvPr/>
        </p:nvSpPr>
        <p:spPr>
          <a:xfrm>
            <a:off x="1131170" y="154781"/>
            <a:ext cx="4323798" cy="427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1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>
              <a:defRPr>
                <a:latin typeface="+mn-lt"/>
                <a:ea typeface="+mn-ea"/>
                <a:cs typeface="+mn-cs"/>
                <a:sym typeface="Calibri"/>
              </a:defRPr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초대가입 완료 및 삭제</a:t>
            </a:r>
          </a:p>
        </p:txBody>
      </p:sp>
      <p:pic>
        <p:nvPicPr>
          <p:cNvPr id="1107" name="그림 29" descr="그림 2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45849" y="57209"/>
            <a:ext cx="1640418" cy="615157"/>
          </a:xfrm>
          <a:prstGeom prst="rect">
            <a:avLst/>
          </a:prstGeom>
          <a:ln w="12700">
            <a:miter lim="400000"/>
          </a:ln>
        </p:spPr>
      </p:pic>
      <p:sp>
        <p:nvSpPr>
          <p:cNvPr id="1108" name="직사각형 34"/>
          <p:cNvSpPr/>
          <p:nvPr/>
        </p:nvSpPr>
        <p:spPr>
          <a:xfrm>
            <a:off x="2845423" y="5307333"/>
            <a:ext cx="2920110" cy="287303"/>
          </a:xfrm>
          <a:prstGeom prst="rect">
            <a:avLst/>
          </a:prstGeom>
          <a:ln w="19050">
            <a:solidFill>
              <a:schemeClr val="accent5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09" name="직사각형 35"/>
          <p:cNvSpPr/>
          <p:nvPr/>
        </p:nvSpPr>
        <p:spPr>
          <a:xfrm>
            <a:off x="9503764" y="2527587"/>
            <a:ext cx="2393061" cy="279688"/>
          </a:xfrm>
          <a:prstGeom prst="rect">
            <a:avLst/>
          </a:prstGeom>
          <a:ln w="19050">
            <a:solidFill>
              <a:schemeClr val="accent5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10" name="직사각형 36"/>
          <p:cNvSpPr/>
          <p:nvPr/>
        </p:nvSpPr>
        <p:spPr>
          <a:xfrm>
            <a:off x="924105" y="3400233"/>
            <a:ext cx="5171895" cy="3111881"/>
          </a:xfrm>
          <a:prstGeom prst="rect">
            <a:avLst/>
          </a:prstGeom>
          <a:ln w="19050">
            <a:solidFill>
              <a:schemeClr val="accent5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11" name="직선 화살표 연결선 39"/>
          <p:cNvSpPr/>
          <p:nvPr/>
        </p:nvSpPr>
        <p:spPr>
          <a:xfrm>
            <a:off x="1129047" y="1796854"/>
            <a:ext cx="1739282" cy="1123717"/>
          </a:xfrm>
          <a:prstGeom prst="line">
            <a:avLst/>
          </a:prstGeom>
          <a:ln w="12700">
            <a:solidFill>
              <a:srgbClr val="259E6F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112" name="TextBox 43"/>
          <p:cNvSpPr txBox="1"/>
          <p:nvPr/>
        </p:nvSpPr>
        <p:spPr>
          <a:xfrm>
            <a:off x="2775886" y="945151"/>
            <a:ext cx="2038243" cy="2527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0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>
              <a:defRPr>
                <a:latin typeface="+mn-lt"/>
                <a:ea typeface="+mn-ea"/>
                <a:cs typeface="+mn-cs"/>
                <a:sym typeface="Calibri"/>
              </a:defRPr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메일 발송을 하면 가입대기 현황에 뜨고</a:t>
            </a:r>
          </a:p>
        </p:txBody>
      </p:sp>
      <p:sp>
        <p:nvSpPr>
          <p:cNvPr id="1113" name="TextBox 44"/>
          <p:cNvSpPr txBox="1"/>
          <p:nvPr/>
        </p:nvSpPr>
        <p:spPr>
          <a:xfrm>
            <a:off x="9469746" y="1845691"/>
            <a:ext cx="2180157" cy="4140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1000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유효성검사에 걸린 정보는</a:t>
            </a:r>
          </a:p>
          <a:p>
            <a:pPr>
              <a:defRPr sz="1000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오류메시지와 함께  빨간 테두리로 바뀐다</a:t>
            </a:r>
            <a:r>
              <a:t>.</a:t>
            </a:r>
          </a:p>
        </p:txBody>
      </p:sp>
      <p:sp>
        <p:nvSpPr>
          <p:cNvPr id="1114" name="TextBox 46"/>
          <p:cNvSpPr txBox="1"/>
          <p:nvPr/>
        </p:nvSpPr>
        <p:spPr>
          <a:xfrm>
            <a:off x="1505682" y="3640402"/>
            <a:ext cx="2290012" cy="2527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1000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문자와 이메일을 통한 초대 메일이 발송된다</a:t>
            </a:r>
            <a:r>
              <a:t>.</a:t>
            </a:r>
          </a:p>
        </p:txBody>
      </p:sp>
      <p:sp>
        <p:nvSpPr>
          <p:cNvPr id="1115" name="직선 화살표 연결선 52"/>
          <p:cNvSpPr/>
          <p:nvPr/>
        </p:nvSpPr>
        <p:spPr>
          <a:xfrm flipH="1">
            <a:off x="10887239" y="1462905"/>
            <a:ext cx="624578" cy="1030039"/>
          </a:xfrm>
          <a:prstGeom prst="line">
            <a:avLst/>
          </a:prstGeom>
          <a:ln w="12700">
            <a:solidFill>
              <a:srgbClr val="259E6F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116" name="직선 화살표 연결선 54"/>
          <p:cNvSpPr/>
          <p:nvPr/>
        </p:nvSpPr>
        <p:spPr>
          <a:xfrm>
            <a:off x="2527225" y="5262250"/>
            <a:ext cx="3991117" cy="1"/>
          </a:xfrm>
          <a:prstGeom prst="line">
            <a:avLst/>
          </a:prstGeom>
          <a:ln w="12700">
            <a:solidFill>
              <a:srgbClr val="259E6F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117" name="직사각형 55"/>
          <p:cNvSpPr/>
          <p:nvPr/>
        </p:nvSpPr>
        <p:spPr>
          <a:xfrm>
            <a:off x="1524111" y="3604724"/>
            <a:ext cx="2569748" cy="303382"/>
          </a:xfrm>
          <a:prstGeom prst="rect">
            <a:avLst/>
          </a:prstGeom>
          <a:ln w="19050">
            <a:solidFill>
              <a:schemeClr val="accent5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118" name="그림 88" descr="그림 8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39995" y="3666482"/>
            <a:ext cx="1695689" cy="552527"/>
          </a:xfrm>
          <a:prstGeom prst="rect">
            <a:avLst/>
          </a:prstGeom>
          <a:ln w="12700">
            <a:miter lim="400000"/>
          </a:ln>
        </p:spPr>
      </p:pic>
      <p:sp>
        <p:nvSpPr>
          <p:cNvPr id="1119" name="직사각형 89"/>
          <p:cNvSpPr/>
          <p:nvPr/>
        </p:nvSpPr>
        <p:spPr>
          <a:xfrm>
            <a:off x="6829269" y="6112002"/>
            <a:ext cx="1813319" cy="400112"/>
          </a:xfrm>
          <a:prstGeom prst="rect">
            <a:avLst/>
          </a:prstGeom>
          <a:ln w="19050">
            <a:solidFill>
              <a:schemeClr val="accent5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20" name="직사각형 90"/>
          <p:cNvSpPr/>
          <p:nvPr/>
        </p:nvSpPr>
        <p:spPr>
          <a:xfrm>
            <a:off x="3331705" y="2177472"/>
            <a:ext cx="2632123" cy="360142"/>
          </a:xfrm>
          <a:prstGeom prst="rect">
            <a:avLst/>
          </a:prstGeom>
          <a:ln w="19050">
            <a:solidFill>
              <a:schemeClr val="accent5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21" name="직사각형 91"/>
          <p:cNvSpPr/>
          <p:nvPr/>
        </p:nvSpPr>
        <p:spPr>
          <a:xfrm>
            <a:off x="1015872" y="1356036"/>
            <a:ext cx="173121" cy="453513"/>
          </a:xfrm>
          <a:prstGeom prst="rect">
            <a:avLst/>
          </a:prstGeom>
          <a:ln w="19050">
            <a:solidFill>
              <a:schemeClr val="accent5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22" name="TextBox 92"/>
          <p:cNvSpPr txBox="1"/>
          <p:nvPr/>
        </p:nvSpPr>
        <p:spPr>
          <a:xfrm>
            <a:off x="6874989" y="6112003"/>
            <a:ext cx="1525029" cy="4140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1000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 초대메일 보내기시 입력한</a:t>
            </a:r>
          </a:p>
          <a:p>
            <a:pPr>
              <a:defRPr sz="1000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정보가 기본적으로 등록된다</a:t>
            </a:r>
            <a:r>
              <a:t>.</a:t>
            </a:r>
          </a:p>
        </p:txBody>
      </p:sp>
      <p:sp>
        <p:nvSpPr>
          <p:cNvPr id="1123" name="TextBox 96"/>
          <p:cNvSpPr txBox="1"/>
          <p:nvPr/>
        </p:nvSpPr>
        <p:spPr>
          <a:xfrm>
            <a:off x="3352551" y="2174962"/>
            <a:ext cx="2348087" cy="4331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1000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체크박스를</a:t>
            </a:r>
            <a:r>
              <a:t>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선택한 후 취소하기</a:t>
            </a:r>
            <a:r>
              <a:t>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버튼을</a:t>
            </a:r>
            <a:r>
              <a:t>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누르면</a:t>
            </a:r>
          </a:p>
          <a:p>
            <a:pPr>
              <a:defRPr sz="1000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초대취소가</a:t>
            </a:r>
            <a:r>
              <a:t>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된다</a:t>
            </a:r>
            <a:r>
              <a:t>.</a:t>
            </a:r>
          </a:p>
        </p:txBody>
      </p:sp>
      <p:sp>
        <p:nvSpPr>
          <p:cNvPr id="1124" name="TextBox 97"/>
          <p:cNvSpPr txBox="1"/>
          <p:nvPr/>
        </p:nvSpPr>
        <p:spPr>
          <a:xfrm>
            <a:off x="2822051" y="5318722"/>
            <a:ext cx="2654862" cy="2527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1000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여기를 클릭하면 사원 정보 입력 페이지로 이동한다</a:t>
            </a:r>
            <a:r>
              <a:t>.</a:t>
            </a:r>
          </a:p>
        </p:txBody>
      </p:sp>
      <p:sp>
        <p:nvSpPr>
          <p:cNvPr id="1125" name="직선 화살표 연결선 98"/>
          <p:cNvSpPr/>
          <p:nvPr/>
        </p:nvSpPr>
        <p:spPr>
          <a:xfrm>
            <a:off x="9081423" y="1068262"/>
            <a:ext cx="422341" cy="1"/>
          </a:xfrm>
          <a:prstGeom prst="line">
            <a:avLst/>
          </a:prstGeom>
          <a:ln w="12700">
            <a:solidFill>
              <a:srgbClr val="259E6F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126" name="직선 화살표 연결선 99"/>
          <p:cNvSpPr/>
          <p:nvPr/>
        </p:nvSpPr>
        <p:spPr>
          <a:xfrm>
            <a:off x="10549149" y="1650991"/>
            <a:ext cx="15027" cy="168519"/>
          </a:xfrm>
          <a:prstGeom prst="line">
            <a:avLst/>
          </a:prstGeom>
          <a:ln w="12700">
            <a:solidFill>
              <a:srgbClr val="259E6F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127" name="직사각형 104"/>
          <p:cNvSpPr/>
          <p:nvPr/>
        </p:nvSpPr>
        <p:spPr>
          <a:xfrm>
            <a:off x="9503764" y="778542"/>
            <a:ext cx="2167661" cy="851307"/>
          </a:xfrm>
          <a:prstGeom prst="rect">
            <a:avLst/>
          </a:prstGeom>
          <a:ln w="19050">
            <a:solidFill>
              <a:schemeClr val="accent5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28" name="직사각형 105"/>
          <p:cNvSpPr/>
          <p:nvPr/>
        </p:nvSpPr>
        <p:spPr>
          <a:xfrm>
            <a:off x="6518340" y="757011"/>
            <a:ext cx="2563085" cy="5218709"/>
          </a:xfrm>
          <a:prstGeom prst="rect">
            <a:avLst/>
          </a:prstGeom>
          <a:ln w="19050">
            <a:solidFill>
              <a:schemeClr val="accent5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29" name="직사각형 109"/>
          <p:cNvSpPr/>
          <p:nvPr/>
        </p:nvSpPr>
        <p:spPr>
          <a:xfrm>
            <a:off x="9504571" y="2961961"/>
            <a:ext cx="2392254" cy="263775"/>
          </a:xfrm>
          <a:prstGeom prst="rect">
            <a:avLst/>
          </a:prstGeom>
          <a:ln w="19050">
            <a:solidFill>
              <a:schemeClr val="accent5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30" name="직사각형 110"/>
          <p:cNvSpPr/>
          <p:nvPr/>
        </p:nvSpPr>
        <p:spPr>
          <a:xfrm>
            <a:off x="9504571" y="4993406"/>
            <a:ext cx="2129177" cy="1086051"/>
          </a:xfrm>
          <a:prstGeom prst="rect">
            <a:avLst/>
          </a:prstGeom>
          <a:ln w="19050">
            <a:solidFill>
              <a:schemeClr val="accent5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31" name="직사각형 111"/>
          <p:cNvSpPr/>
          <p:nvPr/>
        </p:nvSpPr>
        <p:spPr>
          <a:xfrm>
            <a:off x="9504571" y="1829785"/>
            <a:ext cx="2392254" cy="416016"/>
          </a:xfrm>
          <a:prstGeom prst="rect">
            <a:avLst/>
          </a:prstGeom>
          <a:ln w="19050">
            <a:solidFill>
              <a:schemeClr val="accent5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32" name="TextBox 112"/>
          <p:cNvSpPr txBox="1"/>
          <p:nvPr/>
        </p:nvSpPr>
        <p:spPr>
          <a:xfrm>
            <a:off x="9723694" y="6201941"/>
            <a:ext cx="1415173" cy="2527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1000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로그인 페이지로 이동한다</a:t>
            </a:r>
            <a:r>
              <a:t>.</a:t>
            </a:r>
          </a:p>
        </p:txBody>
      </p:sp>
      <p:sp>
        <p:nvSpPr>
          <p:cNvPr id="1133" name="TextBox 113"/>
          <p:cNvSpPr txBox="1"/>
          <p:nvPr/>
        </p:nvSpPr>
        <p:spPr>
          <a:xfrm>
            <a:off x="9549483" y="2561053"/>
            <a:ext cx="2144873" cy="2527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1000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눈모양 아이콘 클릭시 비밀번호가 보인다</a:t>
            </a:r>
            <a:r>
              <a:t>.</a:t>
            </a:r>
          </a:p>
        </p:txBody>
      </p:sp>
      <p:sp>
        <p:nvSpPr>
          <p:cNvPr id="1134" name="TextBox 117"/>
          <p:cNvSpPr txBox="1"/>
          <p:nvPr/>
        </p:nvSpPr>
        <p:spPr>
          <a:xfrm>
            <a:off x="9447524" y="4503361"/>
            <a:ext cx="2477662" cy="4140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1000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모든 정보를 올바르게 작성하면 메시지를 띄우고</a:t>
            </a:r>
          </a:p>
          <a:p>
            <a:pPr>
              <a:defRPr sz="1000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가입대기현황에서는 없어진다</a:t>
            </a:r>
            <a:r>
              <a:t>.</a:t>
            </a:r>
          </a:p>
        </p:txBody>
      </p:sp>
      <p:sp>
        <p:nvSpPr>
          <p:cNvPr id="1135" name="TextBox 118"/>
          <p:cNvSpPr txBox="1"/>
          <p:nvPr/>
        </p:nvSpPr>
        <p:spPr>
          <a:xfrm>
            <a:off x="9550289" y="3002708"/>
            <a:ext cx="1874653" cy="2527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1000"/>
            </a:pPr>
            <a:r>
              <a:t>X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아이콘을 누르면 해당칸을 지운다</a:t>
            </a:r>
            <a:r>
              <a:t>.</a:t>
            </a:r>
          </a:p>
        </p:txBody>
      </p:sp>
      <p:sp>
        <p:nvSpPr>
          <p:cNvPr id="1136" name="직선 화살표 연결선 119"/>
          <p:cNvSpPr/>
          <p:nvPr/>
        </p:nvSpPr>
        <p:spPr>
          <a:xfrm flipH="1">
            <a:off x="10542382" y="1452499"/>
            <a:ext cx="812265" cy="1507178"/>
          </a:xfrm>
          <a:prstGeom prst="line">
            <a:avLst/>
          </a:prstGeom>
          <a:ln w="12700">
            <a:solidFill>
              <a:srgbClr val="259E6F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1137" name="그림 122" descr="그림 12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523478" y="3538792"/>
            <a:ext cx="2145845" cy="864970"/>
          </a:xfrm>
          <a:prstGeom prst="rect">
            <a:avLst/>
          </a:prstGeom>
          <a:ln w="12700">
            <a:miter lim="400000"/>
          </a:ln>
        </p:spPr>
      </p:pic>
      <p:sp>
        <p:nvSpPr>
          <p:cNvPr id="1138" name="직사각형 123"/>
          <p:cNvSpPr/>
          <p:nvPr/>
        </p:nvSpPr>
        <p:spPr>
          <a:xfrm>
            <a:off x="9504571" y="3542517"/>
            <a:ext cx="2194832" cy="865563"/>
          </a:xfrm>
          <a:prstGeom prst="rect">
            <a:avLst/>
          </a:prstGeom>
          <a:ln w="19050">
            <a:solidFill>
              <a:schemeClr val="accent5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39" name="직선 화살표 연결선 124"/>
          <p:cNvSpPr/>
          <p:nvPr/>
        </p:nvSpPr>
        <p:spPr>
          <a:xfrm flipV="1">
            <a:off x="8843160" y="4219009"/>
            <a:ext cx="465768" cy="1455104"/>
          </a:xfrm>
          <a:prstGeom prst="line">
            <a:avLst/>
          </a:prstGeom>
          <a:ln w="12700">
            <a:solidFill>
              <a:srgbClr val="259E6F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140" name="직선 화살표 연결선 129"/>
          <p:cNvSpPr/>
          <p:nvPr/>
        </p:nvSpPr>
        <p:spPr>
          <a:xfrm>
            <a:off x="11440746" y="4341610"/>
            <a:ext cx="32262" cy="614564"/>
          </a:xfrm>
          <a:prstGeom prst="line">
            <a:avLst/>
          </a:prstGeom>
          <a:ln w="12700">
            <a:solidFill>
              <a:srgbClr val="259E6F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141" name="직사각형 90"/>
          <p:cNvSpPr/>
          <p:nvPr/>
        </p:nvSpPr>
        <p:spPr>
          <a:xfrm>
            <a:off x="7557" y="2459574"/>
            <a:ext cx="3084800" cy="763804"/>
          </a:xfrm>
          <a:prstGeom prst="rect">
            <a:avLst/>
          </a:prstGeom>
          <a:ln w="19050">
            <a:solidFill>
              <a:schemeClr val="accent5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42" name="TextBox 96"/>
          <p:cNvSpPr txBox="1"/>
          <p:nvPr/>
        </p:nvSpPr>
        <p:spPr>
          <a:xfrm>
            <a:off x="7557" y="2632445"/>
            <a:ext cx="2830158" cy="5753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1000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팀장이나 부서장 일 땐 앞장 초대하기 입력</a:t>
            </a:r>
          </a:p>
          <a:p>
            <a:pPr>
              <a:defRPr sz="1000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절차와 같이 먼저 부서장 팀장 번호를 초기화 시키고 삭제한다 </a:t>
            </a:r>
          </a:p>
        </p:txBody>
      </p:sp>
    </p:spTree>
  </p:cSld>
  <p:clrMapOvr>
    <a:masterClrMapping/>
  </p:clrMapOvr>
  <p:transition spd="med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4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905732" y="617796"/>
            <a:ext cx="10380537" cy="54571"/>
          </a:xfrm>
          <a:prstGeom prst="rect">
            <a:avLst/>
          </a:prstGeom>
          <a:ln w="12700">
            <a:miter lim="400000"/>
          </a:ln>
        </p:spPr>
      </p:pic>
      <p:sp>
        <p:nvSpPr>
          <p:cNvPr id="1145" name="TextBox 5"/>
          <p:cNvSpPr txBox="1"/>
          <p:nvPr/>
        </p:nvSpPr>
        <p:spPr>
          <a:xfrm>
            <a:off x="1131171" y="154780"/>
            <a:ext cx="4323796" cy="4276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1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>
              <a:defRPr>
                <a:latin typeface="+mn-lt"/>
                <a:ea typeface="+mn-ea"/>
                <a:cs typeface="+mn-cs"/>
                <a:sym typeface="Calibri"/>
              </a:defRPr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기능별 시연</a:t>
            </a:r>
          </a:p>
        </p:txBody>
      </p:sp>
      <p:sp>
        <p:nvSpPr>
          <p:cNvPr id="1146" name="TextBox 6"/>
          <p:cNvSpPr txBox="1"/>
          <p:nvPr/>
        </p:nvSpPr>
        <p:spPr>
          <a:xfrm>
            <a:off x="3144417" y="3155857"/>
            <a:ext cx="5903164" cy="8172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4500" b="1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전자</a:t>
            </a:r>
            <a:r>
              <a:t>(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사내</a:t>
            </a:r>
            <a:r>
              <a:t>)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메일 페이지</a:t>
            </a:r>
          </a:p>
        </p:txBody>
      </p:sp>
      <p:pic>
        <p:nvPicPr>
          <p:cNvPr id="1147" name="그림 7" descr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5850" y="57209"/>
            <a:ext cx="1640417" cy="61515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9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905732" y="617796"/>
            <a:ext cx="10380537" cy="54571"/>
          </a:xfrm>
          <a:prstGeom prst="rect">
            <a:avLst/>
          </a:prstGeom>
          <a:ln w="12700">
            <a:miter lim="400000"/>
          </a:ln>
        </p:spPr>
      </p:pic>
      <p:sp>
        <p:nvSpPr>
          <p:cNvPr id="1150" name="TextBox 5"/>
          <p:cNvSpPr txBox="1"/>
          <p:nvPr/>
        </p:nvSpPr>
        <p:spPr>
          <a:xfrm>
            <a:off x="1131171" y="154780"/>
            <a:ext cx="8468960" cy="4276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indent="84138">
              <a:defRPr sz="2100" b="1">
                <a:solidFill>
                  <a:srgbClr val="022B41"/>
                </a:solidFill>
                <a:latin typeface="나눔바른고딕"/>
                <a:ea typeface="나눔바른고딕"/>
                <a:cs typeface="나눔바른고딕"/>
                <a:sym typeface="나눔바른고딕"/>
              </a:defRPr>
            </a:pPr>
            <a:r>
              <a:t>전자(사내)메일 페이지 : Use Case Model , Class Model</a:t>
            </a:r>
          </a:p>
        </p:txBody>
      </p:sp>
      <p:pic>
        <p:nvPicPr>
          <p:cNvPr id="1151" name="그림 7" descr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5850" y="57209"/>
            <a:ext cx="1640417" cy="615157"/>
          </a:xfrm>
          <a:prstGeom prst="rect">
            <a:avLst/>
          </a:prstGeom>
          <a:ln w="12700">
            <a:miter lim="400000"/>
          </a:ln>
        </p:spPr>
      </p:pic>
      <p:pic>
        <p:nvPicPr>
          <p:cNvPr id="1152" name="Picture 2" descr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720567"/>
            <a:ext cx="5798916" cy="6137433"/>
          </a:xfrm>
          <a:prstGeom prst="rect">
            <a:avLst/>
          </a:prstGeom>
          <a:ln w="12700">
            <a:miter lim="400000"/>
          </a:ln>
        </p:spPr>
      </p:pic>
      <p:pic>
        <p:nvPicPr>
          <p:cNvPr id="1153" name="그림 6" descr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8916" y="720564"/>
            <a:ext cx="6393086" cy="613743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5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905732" y="617796"/>
            <a:ext cx="10380537" cy="54571"/>
          </a:xfrm>
          <a:prstGeom prst="rect">
            <a:avLst/>
          </a:prstGeom>
          <a:ln w="12700">
            <a:miter lim="400000"/>
          </a:ln>
        </p:spPr>
      </p:pic>
      <p:sp>
        <p:nvSpPr>
          <p:cNvPr id="1156" name="TextBox 5"/>
          <p:cNvSpPr txBox="1"/>
          <p:nvPr/>
        </p:nvSpPr>
        <p:spPr>
          <a:xfrm>
            <a:off x="1131171" y="154780"/>
            <a:ext cx="6038296" cy="4276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indent="84138">
              <a:defRPr sz="2100" b="1">
                <a:solidFill>
                  <a:srgbClr val="022B41"/>
                </a:solidFill>
                <a:latin typeface="나눔바른고딕"/>
                <a:ea typeface="나눔바른고딕"/>
                <a:cs typeface="나눔바른고딕"/>
                <a:sym typeface="나눔바른고딕"/>
              </a:defRPr>
            </a:pPr>
            <a:r>
              <a:t>전자(사내) 메일 테이블 : ERD (논리 모델링)</a:t>
            </a:r>
          </a:p>
        </p:txBody>
      </p:sp>
      <p:pic>
        <p:nvPicPr>
          <p:cNvPr id="1157" name="그림 11" descr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5850" y="57209"/>
            <a:ext cx="1640417" cy="615157"/>
          </a:xfrm>
          <a:prstGeom prst="rect">
            <a:avLst/>
          </a:prstGeom>
          <a:ln w="12700">
            <a:miter lim="400000"/>
          </a:ln>
        </p:spPr>
      </p:pic>
      <p:pic>
        <p:nvPicPr>
          <p:cNvPr id="1158" name="그림 13" descr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4196" y="1979158"/>
            <a:ext cx="1246585" cy="2695576"/>
          </a:xfrm>
          <a:prstGeom prst="rect">
            <a:avLst/>
          </a:prstGeom>
          <a:ln w="12700">
            <a:miter lim="400000"/>
          </a:ln>
        </p:spPr>
      </p:pic>
      <p:pic>
        <p:nvPicPr>
          <p:cNvPr id="1159" name="그림 14" descr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597632">
            <a:off x="2669786" y="672448"/>
            <a:ext cx="2253500" cy="941139"/>
          </a:xfrm>
          <a:prstGeom prst="rect">
            <a:avLst/>
          </a:prstGeom>
          <a:ln w="12700">
            <a:miter lim="400000"/>
          </a:ln>
        </p:spPr>
      </p:pic>
      <p:pic>
        <p:nvPicPr>
          <p:cNvPr id="1160" name="그림 15" descr="그림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597632">
            <a:off x="7688805" y="673142"/>
            <a:ext cx="2253500" cy="171232"/>
          </a:xfrm>
          <a:prstGeom prst="rect">
            <a:avLst/>
          </a:prstGeom>
          <a:ln w="12700">
            <a:miter lim="400000"/>
          </a:ln>
        </p:spPr>
      </p:pic>
      <p:pic>
        <p:nvPicPr>
          <p:cNvPr id="1161" name="그림 16" descr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597632">
            <a:off x="7089191" y="5079179"/>
            <a:ext cx="2253500" cy="1503916"/>
          </a:xfrm>
          <a:prstGeom prst="rect">
            <a:avLst/>
          </a:prstGeom>
          <a:ln w="12700">
            <a:miter lim="400000"/>
          </a:ln>
        </p:spPr>
      </p:pic>
      <p:pic>
        <p:nvPicPr>
          <p:cNvPr id="1162" name="그림 17" descr="그림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597632">
            <a:off x="7689266" y="4555304"/>
            <a:ext cx="2253500" cy="1503916"/>
          </a:xfrm>
          <a:prstGeom prst="rect">
            <a:avLst/>
          </a:prstGeom>
          <a:ln w="12700">
            <a:miter lim="400000"/>
          </a:ln>
        </p:spPr>
      </p:pic>
      <p:pic>
        <p:nvPicPr>
          <p:cNvPr id="1163" name="그림 7" descr="그림 7"/>
          <p:cNvPicPr>
            <a:picLocks noChangeAspect="1"/>
          </p:cNvPicPr>
          <p:nvPr/>
        </p:nvPicPr>
        <p:blipFill>
          <a:blip r:embed="rId5"/>
          <a:srcRect l="16614" t="13119" r="20884" b="12214"/>
          <a:stretch>
            <a:fillRect/>
          </a:stretch>
        </p:blipFill>
        <p:spPr>
          <a:xfrm>
            <a:off x="0" y="798005"/>
            <a:ext cx="12192000" cy="605999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5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905732" y="617796"/>
            <a:ext cx="10380537" cy="54571"/>
          </a:xfrm>
          <a:prstGeom prst="rect">
            <a:avLst/>
          </a:prstGeom>
          <a:ln w="12700">
            <a:miter lim="400000"/>
          </a:ln>
        </p:spPr>
      </p:pic>
      <p:sp>
        <p:nvSpPr>
          <p:cNvPr id="1166" name="TextBox 5"/>
          <p:cNvSpPr txBox="1"/>
          <p:nvPr/>
        </p:nvSpPr>
        <p:spPr>
          <a:xfrm>
            <a:off x="1131171" y="154780"/>
            <a:ext cx="6038296" cy="4276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indent="84138">
              <a:defRPr sz="2100" b="1">
                <a:solidFill>
                  <a:srgbClr val="022B41"/>
                </a:solidFill>
                <a:latin typeface="나눔바른고딕"/>
                <a:ea typeface="나눔바른고딕"/>
                <a:cs typeface="나눔바른고딕"/>
                <a:sym typeface="나눔바른고딕"/>
              </a:defRPr>
            </a:pPr>
            <a:r>
              <a:t>전자(사내) 메일 테이블 : ERD (물리 모델링)</a:t>
            </a:r>
          </a:p>
        </p:txBody>
      </p:sp>
      <p:pic>
        <p:nvPicPr>
          <p:cNvPr id="1167" name="그림 11" descr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5850" y="57209"/>
            <a:ext cx="1640417" cy="615157"/>
          </a:xfrm>
          <a:prstGeom prst="rect">
            <a:avLst/>
          </a:prstGeom>
          <a:ln w="12700">
            <a:miter lim="400000"/>
          </a:ln>
        </p:spPr>
      </p:pic>
      <p:pic>
        <p:nvPicPr>
          <p:cNvPr id="1168" name="그림 13" descr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4196" y="1979158"/>
            <a:ext cx="1246585" cy="2695576"/>
          </a:xfrm>
          <a:prstGeom prst="rect">
            <a:avLst/>
          </a:prstGeom>
          <a:ln w="12700">
            <a:miter lim="400000"/>
          </a:ln>
        </p:spPr>
      </p:pic>
      <p:pic>
        <p:nvPicPr>
          <p:cNvPr id="1169" name="그림 14" descr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597632">
            <a:off x="2669786" y="672448"/>
            <a:ext cx="2253500" cy="941139"/>
          </a:xfrm>
          <a:prstGeom prst="rect">
            <a:avLst/>
          </a:prstGeom>
          <a:ln w="12700">
            <a:miter lim="400000"/>
          </a:ln>
        </p:spPr>
      </p:pic>
      <p:pic>
        <p:nvPicPr>
          <p:cNvPr id="1170" name="그림 15" descr="그림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597632">
            <a:off x="7688805" y="673142"/>
            <a:ext cx="2253500" cy="171232"/>
          </a:xfrm>
          <a:prstGeom prst="rect">
            <a:avLst/>
          </a:prstGeom>
          <a:ln w="12700">
            <a:miter lim="400000"/>
          </a:ln>
        </p:spPr>
      </p:pic>
      <p:pic>
        <p:nvPicPr>
          <p:cNvPr id="1171" name="그림 16" descr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597632">
            <a:off x="7089191" y="5079179"/>
            <a:ext cx="2253500" cy="1503916"/>
          </a:xfrm>
          <a:prstGeom prst="rect">
            <a:avLst/>
          </a:prstGeom>
          <a:ln w="12700">
            <a:miter lim="400000"/>
          </a:ln>
        </p:spPr>
      </p:pic>
      <p:pic>
        <p:nvPicPr>
          <p:cNvPr id="1172" name="그림 17" descr="그림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597632">
            <a:off x="7689266" y="4555304"/>
            <a:ext cx="2253500" cy="1503916"/>
          </a:xfrm>
          <a:prstGeom prst="rect">
            <a:avLst/>
          </a:prstGeom>
          <a:ln w="12700">
            <a:miter lim="400000"/>
          </a:ln>
        </p:spPr>
      </p:pic>
      <p:pic>
        <p:nvPicPr>
          <p:cNvPr id="1173" name="그림 2" descr="그림 2"/>
          <p:cNvPicPr>
            <a:picLocks noChangeAspect="1"/>
          </p:cNvPicPr>
          <p:nvPr/>
        </p:nvPicPr>
        <p:blipFill>
          <a:blip r:embed="rId5"/>
          <a:srcRect l="12830" t="13119" r="20884" b="12214"/>
          <a:stretch>
            <a:fillRect/>
          </a:stretch>
        </p:blipFill>
        <p:spPr>
          <a:xfrm>
            <a:off x="0" y="908712"/>
            <a:ext cx="12192000" cy="59492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5" name="그림 20" descr="그림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7676" y="1716259"/>
            <a:ext cx="12192001" cy="5084532"/>
          </a:xfrm>
          <a:prstGeom prst="rect">
            <a:avLst/>
          </a:prstGeom>
          <a:ln w="12700">
            <a:miter lim="400000"/>
          </a:ln>
        </p:spPr>
      </p:pic>
      <p:pic>
        <p:nvPicPr>
          <p:cNvPr id="1176" name="Object 4" descr="Object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905732" y="617796"/>
            <a:ext cx="10380537" cy="54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1177" name="그림 10" descr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9886" y="788628"/>
            <a:ext cx="2517996" cy="868579"/>
          </a:xfrm>
          <a:prstGeom prst="rect">
            <a:avLst/>
          </a:prstGeom>
          <a:ln w="12700">
            <a:miter lim="400000"/>
          </a:ln>
        </p:spPr>
      </p:pic>
      <p:sp>
        <p:nvSpPr>
          <p:cNvPr id="1178" name="TextBox 5"/>
          <p:cNvSpPr txBox="1"/>
          <p:nvPr/>
        </p:nvSpPr>
        <p:spPr>
          <a:xfrm>
            <a:off x="252095" y="168917"/>
            <a:ext cx="4323796" cy="8658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2400" b="1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전자</a:t>
            </a:r>
            <a:r>
              <a:t>(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사내</a:t>
            </a:r>
            <a:r>
              <a:t>)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메일 메인 페이지</a:t>
            </a:r>
          </a:p>
        </p:txBody>
      </p:sp>
      <p:pic>
        <p:nvPicPr>
          <p:cNvPr id="1179" name="그림 11" descr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45850" y="57209"/>
            <a:ext cx="1640417" cy="615157"/>
          </a:xfrm>
          <a:prstGeom prst="rect">
            <a:avLst/>
          </a:prstGeom>
          <a:ln w="12700">
            <a:miter lim="400000"/>
          </a:ln>
        </p:spPr>
      </p:pic>
      <p:sp>
        <p:nvSpPr>
          <p:cNvPr id="1180" name="직사각형 15"/>
          <p:cNvSpPr/>
          <p:nvPr/>
        </p:nvSpPr>
        <p:spPr>
          <a:xfrm>
            <a:off x="2795426" y="3088321"/>
            <a:ext cx="503926" cy="681357"/>
          </a:xfrm>
          <a:prstGeom prst="rect">
            <a:avLst/>
          </a:prstGeom>
          <a:ln w="25400">
            <a:solidFill>
              <a:schemeClr val="accent5"/>
            </a:solidFill>
          </a:ln>
        </p:spPr>
        <p:txBody>
          <a:bodyPr lIns="45719" rIns="45719" anchor="ctr"/>
          <a:lstStyle/>
          <a:p>
            <a:pPr algn="ctr">
              <a:defRPr sz="1500"/>
            </a:pPr>
            <a:endParaRPr/>
          </a:p>
        </p:txBody>
      </p:sp>
      <p:sp>
        <p:nvSpPr>
          <p:cNvPr id="1181" name="직선 화살표 연결선 16"/>
          <p:cNvSpPr/>
          <p:nvPr/>
        </p:nvSpPr>
        <p:spPr>
          <a:xfrm flipV="1">
            <a:off x="3044708" y="1657205"/>
            <a:ext cx="364176" cy="1465304"/>
          </a:xfrm>
          <a:prstGeom prst="line">
            <a:avLst/>
          </a:prstGeom>
          <a:ln w="25400">
            <a:solidFill>
              <a:schemeClr val="accent5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182" name="직사각형"/>
          <p:cNvSpPr/>
          <p:nvPr/>
        </p:nvSpPr>
        <p:spPr>
          <a:xfrm>
            <a:off x="3828812" y="828315"/>
            <a:ext cx="3805802" cy="404639"/>
          </a:xfrm>
          <a:prstGeom prst="rect">
            <a:avLst/>
          </a:prstGeom>
          <a:noFill/>
          <a:ln w="25400" cap="flat">
            <a:solidFill>
              <a:schemeClr val="accent5"/>
            </a:solidFill>
            <a:prstDash val="solid"/>
            <a:round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pPr algn="ctr">
              <a:defRPr sz="1500"/>
            </a:pPr>
            <a:endParaRPr/>
          </a:p>
        </p:txBody>
      </p:sp>
      <p:sp>
        <p:nvSpPr>
          <p:cNvPr id="1183" name="+ 긴급 메일을 안 읽었을 때 알람이 뜸"/>
          <p:cNvSpPr txBox="1"/>
          <p:nvPr/>
        </p:nvSpPr>
        <p:spPr>
          <a:xfrm>
            <a:off x="3895304" y="653974"/>
            <a:ext cx="3672818" cy="55399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tIns="45719" rIns="45719" bIns="45719" numCol="1" anchor="ctr">
            <a:spAutoFit/>
          </a:bodyPr>
          <a:lstStyle/>
          <a:p>
            <a:pPr algn="ctr">
              <a:defRPr sz="1500"/>
            </a:pPr>
            <a:endParaRPr dirty="0"/>
          </a:p>
          <a:p>
            <a:pPr algn="ctr">
              <a:defRPr sz="1500"/>
            </a:pPr>
            <a:r>
              <a:rPr dirty="0"/>
              <a:t>+ </a:t>
            </a:r>
            <a:r>
              <a:rPr dirty="0" err="1">
                <a:latin typeface="맑은 고딕"/>
                <a:ea typeface="맑은 고딕"/>
                <a:cs typeface="맑은 고딕"/>
                <a:sym typeface="맑은 고딕"/>
              </a:rPr>
              <a:t>긴급</a:t>
            </a:r>
            <a:r>
              <a:rPr dirty="0">
                <a:latin typeface="맑은 고딕"/>
                <a:ea typeface="맑은 고딕"/>
                <a:cs typeface="맑은 고딕"/>
                <a:sym typeface="맑은 고딕"/>
              </a:rPr>
              <a:t> </a:t>
            </a:r>
            <a:r>
              <a:rPr dirty="0" err="1">
                <a:latin typeface="맑은 고딕"/>
                <a:ea typeface="맑은 고딕"/>
                <a:cs typeface="맑은 고딕"/>
                <a:sym typeface="맑은 고딕"/>
              </a:rPr>
              <a:t>메일을</a:t>
            </a:r>
            <a:r>
              <a:rPr dirty="0">
                <a:latin typeface="맑은 고딕"/>
                <a:ea typeface="맑은 고딕"/>
                <a:cs typeface="맑은 고딕"/>
                <a:sym typeface="맑은 고딕"/>
              </a:rPr>
              <a:t> 안 </a:t>
            </a:r>
            <a:r>
              <a:rPr dirty="0" err="1">
                <a:latin typeface="맑은 고딕"/>
                <a:ea typeface="맑은 고딕"/>
                <a:cs typeface="맑은 고딕"/>
                <a:sym typeface="맑은 고딕"/>
              </a:rPr>
              <a:t>읽었을</a:t>
            </a:r>
            <a:r>
              <a:rPr dirty="0">
                <a:latin typeface="맑은 고딕"/>
                <a:ea typeface="맑은 고딕"/>
                <a:cs typeface="맑은 고딕"/>
                <a:sym typeface="맑은 고딕"/>
              </a:rPr>
              <a:t> 때 </a:t>
            </a:r>
            <a:r>
              <a:rPr dirty="0" err="1">
                <a:latin typeface="맑은 고딕"/>
                <a:ea typeface="맑은 고딕"/>
                <a:cs typeface="맑은 고딕"/>
                <a:sym typeface="맑은 고딕"/>
              </a:rPr>
              <a:t>알람이</a:t>
            </a:r>
            <a:r>
              <a:rPr dirty="0">
                <a:latin typeface="맑은 고딕"/>
                <a:ea typeface="맑은 고딕"/>
                <a:cs typeface="맑은 고딕"/>
                <a:sym typeface="맑은 고딕"/>
              </a:rPr>
              <a:t> 뜸</a:t>
            </a:r>
          </a:p>
        </p:txBody>
      </p:sp>
      <p:sp>
        <p:nvSpPr>
          <p:cNvPr id="1185" name="직사각형 26"/>
          <p:cNvSpPr/>
          <p:nvPr/>
        </p:nvSpPr>
        <p:spPr>
          <a:xfrm>
            <a:off x="8895329" y="1993450"/>
            <a:ext cx="1186219" cy="1094873"/>
          </a:xfrm>
          <a:prstGeom prst="rect">
            <a:avLst/>
          </a:prstGeom>
          <a:ln w="25400">
            <a:solidFill>
              <a:schemeClr val="accent5"/>
            </a:solidFill>
          </a:ln>
        </p:spPr>
        <p:txBody>
          <a:bodyPr lIns="45719" rIns="45719" anchor="ctr"/>
          <a:lstStyle/>
          <a:p>
            <a:pPr algn="ctr">
              <a:defRPr sz="1500"/>
            </a:pPr>
            <a:endParaRPr/>
          </a:p>
        </p:txBody>
      </p:sp>
      <p:sp>
        <p:nvSpPr>
          <p:cNvPr id="1186" name="직선 화살표 연결선 27"/>
          <p:cNvSpPr/>
          <p:nvPr/>
        </p:nvSpPr>
        <p:spPr>
          <a:xfrm>
            <a:off x="9396574" y="3122508"/>
            <a:ext cx="360884" cy="731862"/>
          </a:xfrm>
          <a:prstGeom prst="line">
            <a:avLst/>
          </a:prstGeom>
          <a:ln w="25400">
            <a:solidFill>
              <a:schemeClr val="accent5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187" name="직사각형 33"/>
          <p:cNvSpPr/>
          <p:nvPr/>
        </p:nvSpPr>
        <p:spPr>
          <a:xfrm>
            <a:off x="11286267" y="2372809"/>
            <a:ext cx="765792" cy="551142"/>
          </a:xfrm>
          <a:prstGeom prst="rect">
            <a:avLst/>
          </a:prstGeom>
          <a:ln w="25400">
            <a:solidFill>
              <a:schemeClr val="accent5"/>
            </a:solidFill>
          </a:ln>
        </p:spPr>
        <p:txBody>
          <a:bodyPr lIns="45719" rIns="45719" anchor="ctr"/>
          <a:lstStyle/>
          <a:p>
            <a:pPr algn="ctr">
              <a:defRPr sz="1500"/>
            </a:pPr>
            <a:endParaRPr/>
          </a:p>
        </p:txBody>
      </p:sp>
      <p:grpSp>
        <p:nvGrpSpPr>
          <p:cNvPr id="1190" name="직사각형 35"/>
          <p:cNvGrpSpPr/>
          <p:nvPr/>
        </p:nvGrpSpPr>
        <p:grpSpPr>
          <a:xfrm>
            <a:off x="11073706" y="706173"/>
            <a:ext cx="1100619" cy="940836"/>
            <a:chOff x="0" y="0"/>
            <a:chExt cx="1100617" cy="940834"/>
          </a:xfrm>
        </p:grpSpPr>
        <p:sp>
          <p:nvSpPr>
            <p:cNvPr id="1188" name="직사각형"/>
            <p:cNvSpPr/>
            <p:nvPr/>
          </p:nvSpPr>
          <p:spPr>
            <a:xfrm>
              <a:off x="0" y="-1"/>
              <a:ext cx="1100618" cy="940836"/>
            </a:xfrm>
            <a:prstGeom prst="rect">
              <a:avLst/>
            </a:prstGeom>
            <a:noFill/>
            <a:ln w="25400" cap="flat">
              <a:solidFill>
                <a:schemeClr val="accent5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500"/>
              </a:pPr>
              <a:endParaRPr/>
            </a:p>
          </p:txBody>
        </p:sp>
        <p:sp>
          <p:nvSpPr>
            <p:cNvPr id="1189" name="총페이지 수 및 페이징 처리"/>
            <p:cNvSpPr txBox="1"/>
            <p:nvPr/>
          </p:nvSpPr>
          <p:spPr>
            <a:xfrm>
              <a:off x="58420" y="61788"/>
              <a:ext cx="983779" cy="8172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500">
                  <a:latin typeface="맑은 고딕"/>
                  <a:ea typeface="맑은 고딕"/>
                  <a:cs typeface="맑은 고딕"/>
                  <a:sym typeface="맑은 고딕"/>
                </a:defRPr>
              </a:lvl1pPr>
            </a:lstStyle>
            <a:p>
              <a:pPr>
                <a:defRPr>
                  <a:latin typeface="+mn-lt"/>
                  <a:ea typeface="+mn-ea"/>
                  <a:cs typeface="+mn-cs"/>
                  <a:sym typeface="Calibri"/>
                </a:defRPr>
              </a:pPr>
              <a:r>
                <a:rPr>
                  <a:latin typeface="맑은 고딕"/>
                  <a:ea typeface="맑은 고딕"/>
                  <a:cs typeface="맑은 고딕"/>
                  <a:sym typeface="맑은 고딕"/>
                </a:rPr>
                <a:t>총페이지 수 및 페이징 처리</a:t>
              </a:r>
            </a:p>
          </p:txBody>
        </p:sp>
      </p:grpSp>
      <p:sp>
        <p:nvSpPr>
          <p:cNvPr id="1191" name="직선 화살표 연결선 39"/>
          <p:cNvSpPr/>
          <p:nvPr/>
        </p:nvSpPr>
        <p:spPr>
          <a:xfrm flipV="1">
            <a:off x="11647401" y="1678830"/>
            <a:ext cx="3" cy="664757"/>
          </a:xfrm>
          <a:prstGeom prst="line">
            <a:avLst/>
          </a:prstGeom>
          <a:ln w="25400">
            <a:solidFill>
              <a:schemeClr val="accent5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192" name="직사각형 40"/>
          <p:cNvSpPr/>
          <p:nvPr/>
        </p:nvSpPr>
        <p:spPr>
          <a:xfrm>
            <a:off x="2229958" y="3036951"/>
            <a:ext cx="503926" cy="3580711"/>
          </a:xfrm>
          <a:prstGeom prst="rect">
            <a:avLst/>
          </a:prstGeom>
          <a:ln w="25400">
            <a:solidFill>
              <a:schemeClr val="accent5"/>
            </a:solidFill>
          </a:ln>
        </p:spPr>
        <p:txBody>
          <a:bodyPr lIns="45719" rIns="45719" anchor="ctr"/>
          <a:lstStyle/>
          <a:p>
            <a:pPr algn="ctr">
              <a:defRPr sz="1500"/>
            </a:pPr>
            <a:endParaRPr/>
          </a:p>
        </p:txBody>
      </p:sp>
      <p:sp>
        <p:nvSpPr>
          <p:cNvPr id="1193" name="직선 화살표 연결선 41"/>
          <p:cNvSpPr/>
          <p:nvPr/>
        </p:nvSpPr>
        <p:spPr>
          <a:xfrm flipH="1" flipV="1">
            <a:off x="1886673" y="1690153"/>
            <a:ext cx="604381" cy="1398169"/>
          </a:xfrm>
          <a:prstGeom prst="line">
            <a:avLst/>
          </a:prstGeom>
          <a:ln w="25400">
            <a:solidFill>
              <a:schemeClr val="accent5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1196" name="직사각형 44"/>
          <p:cNvGrpSpPr/>
          <p:nvPr/>
        </p:nvGrpSpPr>
        <p:grpSpPr>
          <a:xfrm>
            <a:off x="1" y="672365"/>
            <a:ext cx="2174826" cy="941354"/>
            <a:chOff x="0" y="0"/>
            <a:chExt cx="2174825" cy="941353"/>
          </a:xfrm>
        </p:grpSpPr>
        <p:sp>
          <p:nvSpPr>
            <p:cNvPr id="1194" name="직사각형"/>
            <p:cNvSpPr/>
            <p:nvPr/>
          </p:nvSpPr>
          <p:spPr>
            <a:xfrm>
              <a:off x="0" y="-1"/>
              <a:ext cx="2174826" cy="941355"/>
            </a:xfrm>
            <a:prstGeom prst="rect">
              <a:avLst/>
            </a:prstGeom>
            <a:noFill/>
            <a:ln w="25400" cap="flat">
              <a:solidFill>
                <a:schemeClr val="accent5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500"/>
              </a:pPr>
              <a:endParaRPr/>
            </a:p>
          </p:txBody>
        </p:sp>
        <p:sp>
          <p:nvSpPr>
            <p:cNvPr id="1195" name="수신자 테이블 에서  개별 즐겨찾기 , 중요메일, 읽음 안 읽음 처리"/>
            <p:cNvSpPr txBox="1"/>
            <p:nvPr/>
          </p:nvSpPr>
          <p:spPr>
            <a:xfrm>
              <a:off x="58420" y="41026"/>
              <a:ext cx="2057987" cy="859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1500"/>
              </a:pPr>
              <a:r>
                <a:rPr>
                  <a:latin typeface="맑은 고딕"/>
                  <a:ea typeface="맑은 고딕"/>
                  <a:cs typeface="맑은 고딕"/>
                  <a:sym typeface="맑은 고딕"/>
                </a:rPr>
                <a:t>수신자 테이블 에서  개별 즐겨찾기 </a:t>
              </a:r>
              <a:r>
                <a:t>, </a:t>
              </a:r>
              <a:r>
                <a:rPr>
                  <a:latin typeface="맑은 고딕"/>
                  <a:ea typeface="맑은 고딕"/>
                  <a:cs typeface="맑은 고딕"/>
                  <a:sym typeface="맑은 고딕"/>
                </a:rPr>
                <a:t>중요메일</a:t>
              </a:r>
              <a:r>
                <a:t>, </a:t>
              </a:r>
              <a:r>
                <a:rPr>
                  <a:latin typeface="맑은 고딕"/>
                  <a:ea typeface="맑은 고딕"/>
                  <a:cs typeface="맑은 고딕"/>
                  <a:sym typeface="맑은 고딕"/>
                </a:rPr>
                <a:t>읽음 안 읽음 처리</a:t>
              </a:r>
            </a:p>
          </p:txBody>
        </p:sp>
      </p:grpSp>
      <p:sp>
        <p:nvSpPr>
          <p:cNvPr id="1197" name="직사각형 45"/>
          <p:cNvSpPr/>
          <p:nvPr/>
        </p:nvSpPr>
        <p:spPr>
          <a:xfrm>
            <a:off x="1886672" y="2245709"/>
            <a:ext cx="2781210" cy="608113"/>
          </a:xfrm>
          <a:prstGeom prst="rect">
            <a:avLst/>
          </a:prstGeom>
          <a:ln w="25400">
            <a:solidFill>
              <a:schemeClr val="accent5"/>
            </a:solidFill>
          </a:ln>
        </p:spPr>
        <p:txBody>
          <a:bodyPr lIns="45719" rIns="45719" anchor="ctr"/>
          <a:lstStyle/>
          <a:p>
            <a:pPr algn="ctr">
              <a:defRPr sz="1500"/>
            </a:pPr>
            <a:endParaRPr/>
          </a:p>
        </p:txBody>
      </p:sp>
      <p:sp>
        <p:nvSpPr>
          <p:cNvPr id="1198" name="직선 화살표 연결선 46"/>
          <p:cNvSpPr/>
          <p:nvPr/>
        </p:nvSpPr>
        <p:spPr>
          <a:xfrm flipV="1">
            <a:off x="4621610" y="1838968"/>
            <a:ext cx="637137" cy="596001"/>
          </a:xfrm>
          <a:prstGeom prst="line">
            <a:avLst/>
          </a:prstGeom>
          <a:ln w="25400">
            <a:solidFill>
              <a:schemeClr val="accent5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1201" name="직사각형 50"/>
          <p:cNvGrpSpPr/>
          <p:nvPr/>
        </p:nvGrpSpPr>
        <p:grpSpPr>
          <a:xfrm>
            <a:off x="5330146" y="1366661"/>
            <a:ext cx="3367681" cy="1246493"/>
            <a:chOff x="0" y="-30582"/>
            <a:chExt cx="3084566" cy="1246492"/>
          </a:xfrm>
        </p:grpSpPr>
        <p:sp>
          <p:nvSpPr>
            <p:cNvPr id="1199" name="직사각형"/>
            <p:cNvSpPr/>
            <p:nvPr/>
          </p:nvSpPr>
          <p:spPr>
            <a:xfrm>
              <a:off x="0" y="45227"/>
              <a:ext cx="3084566" cy="1094873"/>
            </a:xfrm>
            <a:prstGeom prst="rect">
              <a:avLst/>
            </a:prstGeom>
            <a:noFill/>
            <a:ln w="25400" cap="flat">
              <a:solidFill>
                <a:schemeClr val="accent5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500"/>
              </a:pPr>
              <a:endParaRPr/>
            </a:p>
          </p:txBody>
        </p:sp>
        <p:sp>
          <p:nvSpPr>
            <p:cNvPr id="1200" name="수신자 테이블 에서  Index 및 메일 번호를 활용한 전체 읽음, 안 읽음 삭제 처리 발신자 테이블에선 total read count 상황에 맞게 제어"/>
            <p:cNvSpPr txBox="1"/>
            <p:nvPr/>
          </p:nvSpPr>
          <p:spPr>
            <a:xfrm>
              <a:off x="58419" y="-30582"/>
              <a:ext cx="2967728" cy="12464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1500"/>
              </a:pPr>
              <a:r>
                <a:rPr dirty="0" err="1">
                  <a:latin typeface="맑은 고딕"/>
                  <a:ea typeface="맑은 고딕"/>
                  <a:cs typeface="맑은 고딕"/>
                  <a:sym typeface="맑은 고딕"/>
                </a:rPr>
                <a:t>수신자</a:t>
              </a:r>
              <a:r>
                <a:rPr dirty="0">
                  <a:latin typeface="맑은 고딕"/>
                  <a:ea typeface="맑은 고딕"/>
                  <a:cs typeface="맑은 고딕"/>
                  <a:sym typeface="맑은 고딕"/>
                </a:rPr>
                <a:t> </a:t>
              </a:r>
              <a:r>
                <a:rPr dirty="0" err="1">
                  <a:latin typeface="맑은 고딕"/>
                  <a:ea typeface="맑은 고딕"/>
                  <a:cs typeface="맑은 고딕"/>
                  <a:sym typeface="맑은 고딕"/>
                </a:rPr>
                <a:t>테이블</a:t>
              </a:r>
              <a:r>
                <a:rPr dirty="0">
                  <a:latin typeface="맑은 고딕"/>
                  <a:ea typeface="맑은 고딕"/>
                  <a:cs typeface="맑은 고딕"/>
                  <a:sym typeface="맑은 고딕"/>
                </a:rPr>
                <a:t> </a:t>
              </a:r>
              <a:r>
                <a:rPr dirty="0" err="1">
                  <a:latin typeface="맑은 고딕"/>
                  <a:ea typeface="맑은 고딕"/>
                  <a:cs typeface="맑은 고딕"/>
                  <a:sym typeface="맑은 고딕"/>
                </a:rPr>
                <a:t>에서</a:t>
              </a:r>
              <a:r>
                <a:rPr dirty="0">
                  <a:latin typeface="맑은 고딕"/>
                  <a:ea typeface="맑은 고딕"/>
                  <a:cs typeface="맑은 고딕"/>
                  <a:sym typeface="맑은 고딕"/>
                </a:rPr>
                <a:t>  </a:t>
              </a:r>
              <a:r>
                <a:rPr dirty="0"/>
                <a:t>Index </a:t>
              </a:r>
              <a:r>
                <a:rPr dirty="0">
                  <a:latin typeface="맑은 고딕"/>
                  <a:ea typeface="맑은 고딕"/>
                  <a:cs typeface="맑은 고딕"/>
                  <a:sym typeface="맑은 고딕"/>
                </a:rPr>
                <a:t>및 </a:t>
              </a:r>
              <a:endParaRPr lang="en-US" dirty="0">
                <a:latin typeface="맑은 고딕"/>
                <a:ea typeface="맑은 고딕"/>
                <a:cs typeface="맑은 고딕"/>
                <a:sym typeface="맑은 고딕"/>
              </a:endParaRPr>
            </a:p>
            <a:p>
              <a:pPr algn="ctr">
                <a:defRPr sz="1500"/>
              </a:pPr>
              <a:r>
                <a:rPr dirty="0" err="1">
                  <a:latin typeface="맑은 고딕"/>
                  <a:ea typeface="맑은 고딕"/>
                  <a:cs typeface="맑은 고딕"/>
                  <a:sym typeface="맑은 고딕"/>
                </a:rPr>
                <a:t>메일</a:t>
              </a:r>
              <a:r>
                <a:rPr dirty="0">
                  <a:latin typeface="맑은 고딕"/>
                  <a:ea typeface="맑은 고딕"/>
                  <a:cs typeface="맑은 고딕"/>
                  <a:sym typeface="맑은 고딕"/>
                </a:rPr>
                <a:t> </a:t>
              </a:r>
              <a:r>
                <a:rPr dirty="0" err="1">
                  <a:latin typeface="맑은 고딕"/>
                  <a:ea typeface="맑은 고딕"/>
                  <a:cs typeface="맑은 고딕"/>
                  <a:sym typeface="맑은 고딕"/>
                </a:rPr>
                <a:t>번호를</a:t>
              </a:r>
              <a:r>
                <a:rPr dirty="0">
                  <a:latin typeface="맑은 고딕"/>
                  <a:ea typeface="맑은 고딕"/>
                  <a:cs typeface="맑은 고딕"/>
                  <a:sym typeface="맑은 고딕"/>
                </a:rPr>
                <a:t> </a:t>
              </a:r>
              <a:r>
                <a:rPr dirty="0" err="1">
                  <a:latin typeface="맑은 고딕"/>
                  <a:ea typeface="맑은 고딕"/>
                  <a:cs typeface="맑은 고딕"/>
                  <a:sym typeface="맑은 고딕"/>
                </a:rPr>
                <a:t>활용한</a:t>
              </a:r>
              <a:r>
                <a:rPr dirty="0">
                  <a:latin typeface="맑은 고딕"/>
                  <a:ea typeface="맑은 고딕"/>
                  <a:cs typeface="맑은 고딕"/>
                  <a:sym typeface="맑은 고딕"/>
                </a:rPr>
                <a:t> </a:t>
              </a:r>
              <a:r>
                <a:rPr dirty="0" err="1">
                  <a:latin typeface="맑은 고딕"/>
                  <a:ea typeface="맑은 고딕"/>
                  <a:cs typeface="맑은 고딕"/>
                  <a:sym typeface="맑은 고딕"/>
                </a:rPr>
                <a:t>전체</a:t>
              </a:r>
              <a:r>
                <a:rPr dirty="0">
                  <a:latin typeface="맑은 고딕"/>
                  <a:ea typeface="맑은 고딕"/>
                  <a:cs typeface="맑은 고딕"/>
                  <a:sym typeface="맑은 고딕"/>
                </a:rPr>
                <a:t> </a:t>
              </a:r>
              <a:r>
                <a:rPr dirty="0" err="1">
                  <a:latin typeface="맑은 고딕"/>
                  <a:ea typeface="맑은 고딕"/>
                  <a:cs typeface="맑은 고딕"/>
                  <a:sym typeface="맑은 고딕"/>
                </a:rPr>
                <a:t>읽음</a:t>
              </a:r>
              <a:r>
                <a:rPr dirty="0"/>
                <a:t>, </a:t>
              </a:r>
              <a:endParaRPr lang="en-US" dirty="0"/>
            </a:p>
            <a:p>
              <a:pPr algn="ctr">
                <a:defRPr sz="1500"/>
              </a:pPr>
              <a:r>
                <a:rPr dirty="0">
                  <a:latin typeface="맑은 고딕"/>
                  <a:ea typeface="맑은 고딕"/>
                  <a:cs typeface="맑은 고딕"/>
                  <a:sym typeface="맑은 고딕"/>
                </a:rPr>
                <a:t>안 </a:t>
              </a:r>
              <a:r>
                <a:rPr dirty="0" err="1">
                  <a:latin typeface="맑은 고딕"/>
                  <a:ea typeface="맑은 고딕"/>
                  <a:cs typeface="맑은 고딕"/>
                  <a:sym typeface="맑은 고딕"/>
                </a:rPr>
                <a:t>읽음</a:t>
              </a:r>
              <a:r>
                <a:rPr dirty="0"/>
                <a:t> </a:t>
              </a:r>
              <a:r>
                <a:rPr dirty="0" err="1">
                  <a:latin typeface="맑은 고딕"/>
                  <a:ea typeface="맑은 고딕"/>
                  <a:cs typeface="맑은 고딕"/>
                  <a:sym typeface="맑은 고딕"/>
                </a:rPr>
                <a:t>삭제</a:t>
              </a:r>
              <a:r>
                <a:rPr dirty="0">
                  <a:latin typeface="맑은 고딕"/>
                  <a:ea typeface="맑은 고딕"/>
                  <a:cs typeface="맑은 고딕"/>
                  <a:sym typeface="맑은 고딕"/>
                </a:rPr>
                <a:t> </a:t>
              </a:r>
              <a:r>
                <a:rPr dirty="0" err="1">
                  <a:latin typeface="맑은 고딕"/>
                  <a:ea typeface="맑은 고딕"/>
                  <a:cs typeface="맑은 고딕"/>
                  <a:sym typeface="맑은 고딕"/>
                </a:rPr>
                <a:t>처리</a:t>
              </a:r>
              <a:r>
                <a:rPr dirty="0">
                  <a:latin typeface="맑은 고딕"/>
                  <a:ea typeface="맑은 고딕"/>
                  <a:cs typeface="맑은 고딕"/>
                  <a:sym typeface="맑은 고딕"/>
                </a:rPr>
                <a:t> </a:t>
              </a:r>
              <a:r>
                <a:rPr dirty="0" err="1">
                  <a:latin typeface="맑은 고딕"/>
                  <a:ea typeface="맑은 고딕"/>
                  <a:cs typeface="맑은 고딕"/>
                  <a:sym typeface="맑은 고딕"/>
                </a:rPr>
                <a:t>발신자</a:t>
              </a:r>
              <a:r>
                <a:rPr dirty="0">
                  <a:latin typeface="맑은 고딕"/>
                  <a:ea typeface="맑은 고딕"/>
                  <a:cs typeface="맑은 고딕"/>
                  <a:sym typeface="맑은 고딕"/>
                </a:rPr>
                <a:t> </a:t>
              </a:r>
              <a:r>
                <a:rPr dirty="0" err="1">
                  <a:latin typeface="맑은 고딕"/>
                  <a:ea typeface="맑은 고딕"/>
                  <a:cs typeface="맑은 고딕"/>
                  <a:sym typeface="맑은 고딕"/>
                </a:rPr>
                <a:t>테이블에선</a:t>
              </a:r>
              <a:r>
                <a:rPr dirty="0">
                  <a:latin typeface="맑은 고딕"/>
                  <a:ea typeface="맑은 고딕"/>
                  <a:cs typeface="맑은 고딕"/>
                  <a:sym typeface="맑은 고딕"/>
                </a:rPr>
                <a:t> </a:t>
              </a:r>
              <a:r>
                <a:rPr dirty="0"/>
                <a:t>total read count</a:t>
              </a:r>
              <a:r>
                <a:rPr dirty="0">
                  <a:latin typeface="맑은 고딕"/>
                  <a:ea typeface="맑은 고딕"/>
                  <a:cs typeface="맑은 고딕"/>
                  <a:sym typeface="맑은 고딕"/>
                </a:rPr>
                <a:t> </a:t>
              </a:r>
              <a:r>
                <a:rPr dirty="0" err="1">
                  <a:latin typeface="맑은 고딕"/>
                  <a:ea typeface="맑은 고딕"/>
                  <a:cs typeface="맑은 고딕"/>
                  <a:sym typeface="맑은 고딕"/>
                </a:rPr>
                <a:t>상황에</a:t>
              </a:r>
              <a:r>
                <a:rPr dirty="0">
                  <a:latin typeface="맑은 고딕"/>
                  <a:ea typeface="맑은 고딕"/>
                  <a:cs typeface="맑은 고딕"/>
                  <a:sym typeface="맑은 고딕"/>
                </a:rPr>
                <a:t> </a:t>
              </a:r>
              <a:r>
                <a:rPr dirty="0" err="1">
                  <a:latin typeface="맑은 고딕"/>
                  <a:ea typeface="맑은 고딕"/>
                  <a:cs typeface="맑은 고딕"/>
                  <a:sym typeface="맑은 고딕"/>
                </a:rPr>
                <a:t>맞게</a:t>
              </a:r>
              <a:r>
                <a:rPr dirty="0">
                  <a:latin typeface="맑은 고딕"/>
                  <a:ea typeface="맑은 고딕"/>
                  <a:cs typeface="맑은 고딕"/>
                  <a:sym typeface="맑은 고딕"/>
                </a:rPr>
                <a:t> </a:t>
              </a:r>
              <a:r>
                <a:rPr dirty="0" err="1">
                  <a:latin typeface="맑은 고딕"/>
                  <a:ea typeface="맑은 고딕"/>
                  <a:cs typeface="맑은 고딕"/>
                  <a:sym typeface="맑은 고딕"/>
                </a:rPr>
                <a:t>제어</a:t>
              </a:r>
              <a:endParaRPr dirty="0">
                <a:latin typeface="맑은 고딕"/>
                <a:ea typeface="맑은 고딕"/>
                <a:cs typeface="맑은 고딕"/>
                <a:sym typeface="맑은 고딕"/>
              </a:endParaRPr>
            </a:p>
          </p:txBody>
        </p:sp>
      </p:grpSp>
      <p:grpSp>
        <p:nvGrpSpPr>
          <p:cNvPr id="1204" name="직사각형 51"/>
          <p:cNvGrpSpPr/>
          <p:nvPr/>
        </p:nvGrpSpPr>
        <p:grpSpPr>
          <a:xfrm>
            <a:off x="7888644" y="3876464"/>
            <a:ext cx="3199589" cy="1185328"/>
            <a:chOff x="0" y="0"/>
            <a:chExt cx="3199588" cy="1185327"/>
          </a:xfrm>
        </p:grpSpPr>
        <p:sp>
          <p:nvSpPr>
            <p:cNvPr id="1202" name="직사각형"/>
            <p:cNvSpPr/>
            <p:nvPr/>
          </p:nvSpPr>
          <p:spPr>
            <a:xfrm>
              <a:off x="0" y="45227"/>
              <a:ext cx="3199589" cy="1094873"/>
            </a:xfrm>
            <a:prstGeom prst="rect">
              <a:avLst/>
            </a:prstGeom>
            <a:noFill/>
            <a:ln w="25400" cap="flat">
              <a:solidFill>
                <a:schemeClr val="accent5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1203" name="Form을 통해 ‘검색타입=해당타입’ 과 검색 값을 파라미터로 서버로 전달하고, 서버에서는 이값을 ‘request.getParameter(“”)’로 받아옴."/>
            <p:cNvSpPr txBox="1"/>
            <p:nvPr/>
          </p:nvSpPr>
          <p:spPr>
            <a:xfrm>
              <a:off x="58419" y="-1"/>
              <a:ext cx="3082750" cy="118532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1500"/>
              </a:pPr>
              <a:r>
                <a:t>Form</a:t>
              </a:r>
              <a:r>
                <a:rPr>
                  <a:latin typeface="맑은 고딕"/>
                  <a:ea typeface="맑은 고딕"/>
                  <a:cs typeface="맑은 고딕"/>
                  <a:sym typeface="맑은 고딕"/>
                </a:rPr>
                <a:t>을 통해 </a:t>
              </a:r>
              <a:r>
                <a:t>‘</a:t>
              </a:r>
              <a:r>
                <a:rPr>
                  <a:latin typeface="맑은 고딕"/>
                  <a:ea typeface="맑은 고딕"/>
                  <a:cs typeface="맑은 고딕"/>
                  <a:sym typeface="맑은 고딕"/>
                </a:rPr>
                <a:t>검색타입</a:t>
              </a:r>
              <a:r>
                <a:t>=</a:t>
              </a:r>
              <a:r>
                <a:rPr>
                  <a:latin typeface="맑은 고딕"/>
                  <a:ea typeface="맑은 고딕"/>
                  <a:cs typeface="맑은 고딕"/>
                  <a:sym typeface="맑은 고딕"/>
                </a:rPr>
                <a:t>해당타입</a:t>
              </a:r>
              <a:r>
                <a:t>’ </a:t>
              </a:r>
              <a:r>
                <a:rPr>
                  <a:latin typeface="맑은 고딕"/>
                  <a:ea typeface="맑은 고딕"/>
                  <a:cs typeface="맑은 고딕"/>
                  <a:sym typeface="맑은 고딕"/>
                </a:rPr>
                <a:t>과 검색 값을 파라미터로 서버로 전달하고</a:t>
              </a:r>
              <a:r>
                <a:t>, </a:t>
              </a:r>
              <a:r>
                <a:rPr>
                  <a:latin typeface="맑은 고딕"/>
                  <a:ea typeface="맑은 고딕"/>
                  <a:cs typeface="맑은 고딕"/>
                  <a:sym typeface="맑은 고딕"/>
                </a:rPr>
                <a:t>서버에서는 이값을</a:t>
              </a:r>
              <a:r>
                <a:t> ‘request.getParameter(“”)’</a:t>
              </a:r>
              <a:r>
                <a:rPr>
                  <a:latin typeface="맑은 고딕"/>
                  <a:ea typeface="맑은 고딕"/>
                  <a:cs typeface="맑은 고딕"/>
                  <a:sym typeface="맑은 고딕"/>
                </a:rPr>
                <a:t>로 받아옴</a:t>
              </a:r>
              <a:r>
                <a:t>. </a:t>
              </a:r>
            </a:p>
          </p:txBody>
        </p:sp>
      </p:grpSp>
    </p:spTree>
  </p:cSld>
  <p:clrMapOvr>
    <a:masterClrMapping/>
  </p:clrMapOvr>
  <p:transition spd="med"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6" name="그림 9" descr="그림 9"/>
          <p:cNvPicPr>
            <a:picLocks noChangeAspect="1"/>
          </p:cNvPicPr>
          <p:nvPr/>
        </p:nvPicPr>
        <p:blipFill>
          <a:blip r:embed="rId2"/>
          <a:srcRect l="1" t="9805" b="14116"/>
          <a:stretch>
            <a:fillRect/>
          </a:stretch>
        </p:blipFill>
        <p:spPr>
          <a:xfrm>
            <a:off x="-1" y="780682"/>
            <a:ext cx="12144580" cy="3228070"/>
          </a:xfrm>
          <a:prstGeom prst="rect">
            <a:avLst/>
          </a:prstGeom>
          <a:ln w="12700">
            <a:miter lim="400000"/>
          </a:ln>
        </p:spPr>
      </p:pic>
      <p:pic>
        <p:nvPicPr>
          <p:cNvPr id="1207" name="그림 42" descr="그림 42"/>
          <p:cNvPicPr>
            <a:picLocks noChangeAspect="1"/>
          </p:cNvPicPr>
          <p:nvPr/>
        </p:nvPicPr>
        <p:blipFill>
          <a:blip r:embed="rId3"/>
          <a:srcRect l="20324" t="9716" r="20884" b="80441"/>
          <a:stretch>
            <a:fillRect/>
          </a:stretch>
        </p:blipFill>
        <p:spPr>
          <a:xfrm>
            <a:off x="7232650" y="3741890"/>
            <a:ext cx="4959350" cy="653460"/>
          </a:xfrm>
          <a:prstGeom prst="rect">
            <a:avLst/>
          </a:prstGeom>
          <a:ln w="12700">
            <a:miter lim="400000"/>
          </a:ln>
        </p:spPr>
      </p:pic>
      <p:pic>
        <p:nvPicPr>
          <p:cNvPr id="1208" name="그림 37" descr="그림 37"/>
          <p:cNvPicPr>
            <a:picLocks noChangeAspect="1"/>
          </p:cNvPicPr>
          <p:nvPr/>
        </p:nvPicPr>
        <p:blipFill>
          <a:blip r:embed="rId4"/>
          <a:srcRect l="16530" t="10075" b="57228"/>
          <a:stretch>
            <a:fillRect/>
          </a:stretch>
        </p:blipFill>
        <p:spPr>
          <a:xfrm>
            <a:off x="10217" y="4407366"/>
            <a:ext cx="12153307" cy="2468493"/>
          </a:xfrm>
          <a:prstGeom prst="rect">
            <a:avLst/>
          </a:prstGeom>
          <a:ln w="12700">
            <a:miter lim="400000"/>
          </a:ln>
        </p:spPr>
      </p:pic>
      <p:pic>
        <p:nvPicPr>
          <p:cNvPr id="1209" name="Object 4" descr="Object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905732" y="617796"/>
            <a:ext cx="10380537" cy="54571"/>
          </a:xfrm>
          <a:prstGeom prst="rect">
            <a:avLst/>
          </a:prstGeom>
          <a:ln w="12700">
            <a:miter lim="400000"/>
          </a:ln>
        </p:spPr>
      </p:pic>
      <p:sp>
        <p:nvSpPr>
          <p:cNvPr id="1210" name="TextBox 5"/>
          <p:cNvSpPr txBox="1"/>
          <p:nvPr/>
        </p:nvSpPr>
        <p:spPr>
          <a:xfrm>
            <a:off x="252095" y="168917"/>
            <a:ext cx="4323796" cy="8658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2400" b="1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전자</a:t>
            </a:r>
            <a:r>
              <a:t>(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사내</a:t>
            </a:r>
            <a:r>
              <a:t>)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메일 메인 페이지</a:t>
            </a:r>
          </a:p>
        </p:txBody>
      </p:sp>
      <p:pic>
        <p:nvPicPr>
          <p:cNvPr id="1211" name="그림 11" descr="그림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45850" y="57209"/>
            <a:ext cx="1640417" cy="615157"/>
          </a:xfrm>
          <a:prstGeom prst="rect">
            <a:avLst/>
          </a:prstGeom>
          <a:ln w="12700">
            <a:miter lim="400000"/>
          </a:ln>
        </p:spPr>
      </p:pic>
      <p:sp>
        <p:nvSpPr>
          <p:cNvPr id="1212" name="직사각형 15"/>
          <p:cNvSpPr/>
          <p:nvPr/>
        </p:nvSpPr>
        <p:spPr>
          <a:xfrm>
            <a:off x="28476" y="1402293"/>
            <a:ext cx="1133750" cy="2699015"/>
          </a:xfrm>
          <a:prstGeom prst="rect">
            <a:avLst/>
          </a:prstGeom>
          <a:ln w="25400">
            <a:solidFill>
              <a:schemeClr val="accent5"/>
            </a:solidFill>
          </a:ln>
        </p:spPr>
        <p:txBody>
          <a:bodyPr lIns="45719" rIns="45719" anchor="ctr"/>
          <a:lstStyle/>
          <a:p>
            <a:pPr algn="ctr">
              <a:defRPr sz="1500"/>
            </a:pPr>
            <a:endParaRPr/>
          </a:p>
        </p:txBody>
      </p:sp>
      <p:grpSp>
        <p:nvGrpSpPr>
          <p:cNvPr id="1215" name="직사각형 21"/>
          <p:cNvGrpSpPr/>
          <p:nvPr/>
        </p:nvGrpSpPr>
        <p:grpSpPr>
          <a:xfrm>
            <a:off x="2078058" y="2763018"/>
            <a:ext cx="4959349" cy="1115980"/>
            <a:chOff x="0" y="0"/>
            <a:chExt cx="4959348" cy="1115978"/>
          </a:xfrm>
        </p:grpSpPr>
        <p:sp>
          <p:nvSpPr>
            <p:cNvPr id="1213" name="직사각형"/>
            <p:cNvSpPr/>
            <p:nvPr/>
          </p:nvSpPr>
          <p:spPr>
            <a:xfrm>
              <a:off x="0" y="0"/>
              <a:ext cx="4959349" cy="1115979"/>
            </a:xfrm>
            <a:prstGeom prst="rect">
              <a:avLst/>
            </a:prstGeom>
            <a:noFill/>
            <a:ln w="25400" cap="flat">
              <a:solidFill>
                <a:schemeClr val="accent5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1214" name="링크를 통해 ‘type=해당타입’ 와 같은 파라미터를 서버로 전달하고, 서버에서는 이값을 ‘request.getParameter(“type”)’로 받아옴."/>
            <p:cNvSpPr txBox="1"/>
            <p:nvPr/>
          </p:nvSpPr>
          <p:spPr>
            <a:xfrm>
              <a:off x="58420" y="107636"/>
              <a:ext cx="4842509" cy="90070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1500"/>
              </a:pPr>
              <a:r>
                <a:rPr>
                  <a:latin typeface="맑은 고딕"/>
                  <a:ea typeface="맑은 고딕"/>
                  <a:cs typeface="맑은 고딕"/>
                  <a:sym typeface="맑은 고딕"/>
                </a:rPr>
                <a:t>링크를 통해 </a:t>
              </a:r>
              <a:r>
                <a:t>‘type=</a:t>
              </a:r>
              <a:r>
                <a:rPr>
                  <a:latin typeface="맑은 고딕"/>
                  <a:ea typeface="맑은 고딕"/>
                  <a:cs typeface="맑은 고딕"/>
                  <a:sym typeface="맑은 고딕"/>
                </a:rPr>
                <a:t>해당타입</a:t>
              </a:r>
              <a:r>
                <a:t>’ </a:t>
              </a:r>
              <a:r>
                <a:rPr>
                  <a:latin typeface="맑은 고딕"/>
                  <a:ea typeface="맑은 고딕"/>
                  <a:cs typeface="맑은 고딕"/>
                  <a:sym typeface="맑은 고딕"/>
                </a:rPr>
                <a:t>와 같은 파라미터를 서버로 전달하고</a:t>
              </a:r>
              <a:r>
                <a:t>, </a:t>
              </a:r>
              <a:r>
                <a:rPr>
                  <a:latin typeface="맑은 고딕"/>
                  <a:ea typeface="맑은 고딕"/>
                  <a:cs typeface="맑은 고딕"/>
                  <a:sym typeface="맑은 고딕"/>
                </a:rPr>
                <a:t>서버에서는 이값을</a:t>
              </a:r>
              <a:r>
                <a:t> ‘request.getParameter(“type”)’</a:t>
              </a:r>
              <a:r>
                <a:rPr>
                  <a:latin typeface="맑은 고딕"/>
                  <a:ea typeface="맑은 고딕"/>
                  <a:cs typeface="맑은 고딕"/>
                  <a:sym typeface="맑은 고딕"/>
                </a:rPr>
                <a:t>로 받아옴</a:t>
              </a:r>
              <a:r>
                <a:t>. </a:t>
              </a:r>
            </a:p>
          </p:txBody>
        </p:sp>
      </p:grpSp>
      <p:grpSp>
        <p:nvGrpSpPr>
          <p:cNvPr id="1218" name="직사각형 25"/>
          <p:cNvGrpSpPr/>
          <p:nvPr/>
        </p:nvGrpSpPr>
        <p:grpSpPr>
          <a:xfrm>
            <a:off x="8008586" y="3738064"/>
            <a:ext cx="2105357" cy="541373"/>
            <a:chOff x="0" y="0"/>
            <a:chExt cx="2105355" cy="541371"/>
          </a:xfrm>
        </p:grpSpPr>
        <p:sp>
          <p:nvSpPr>
            <p:cNvPr id="1216" name="직사각형"/>
            <p:cNvSpPr/>
            <p:nvPr/>
          </p:nvSpPr>
          <p:spPr>
            <a:xfrm>
              <a:off x="0" y="0"/>
              <a:ext cx="2105356" cy="541372"/>
            </a:xfrm>
            <a:prstGeom prst="rect">
              <a:avLst/>
            </a:prstGeom>
            <a:noFill/>
            <a:ln w="25400" cap="flat">
              <a:solidFill>
                <a:schemeClr val="accent5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1217" name="Ajax를 통한 자동완성"/>
            <p:cNvSpPr txBox="1"/>
            <p:nvPr/>
          </p:nvSpPr>
          <p:spPr>
            <a:xfrm>
              <a:off x="58420" y="103996"/>
              <a:ext cx="1988517" cy="3333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1500"/>
              </a:pPr>
              <a:r>
                <a:t>Ajax</a:t>
              </a:r>
              <a:r>
                <a:rPr>
                  <a:latin typeface="맑은 고딕"/>
                  <a:ea typeface="맑은 고딕"/>
                  <a:cs typeface="맑은 고딕"/>
                  <a:sym typeface="맑은 고딕"/>
                </a:rPr>
                <a:t>를 통한 자동완성</a:t>
              </a:r>
            </a:p>
          </p:txBody>
        </p:sp>
      </p:grpSp>
      <p:sp>
        <p:nvSpPr>
          <p:cNvPr id="1219" name="직선 화살표 연결선 27"/>
          <p:cNvSpPr/>
          <p:nvPr/>
        </p:nvSpPr>
        <p:spPr>
          <a:xfrm flipV="1">
            <a:off x="7014257" y="4173792"/>
            <a:ext cx="960701" cy="637336"/>
          </a:xfrm>
          <a:prstGeom prst="line">
            <a:avLst/>
          </a:prstGeom>
          <a:ln w="25400">
            <a:solidFill>
              <a:schemeClr val="accent5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220" name="직선 화살표 연결선 46"/>
          <p:cNvSpPr/>
          <p:nvPr/>
        </p:nvSpPr>
        <p:spPr>
          <a:xfrm>
            <a:off x="1197296" y="3027430"/>
            <a:ext cx="818057" cy="127498"/>
          </a:xfrm>
          <a:prstGeom prst="line">
            <a:avLst/>
          </a:prstGeom>
          <a:ln w="25400">
            <a:solidFill>
              <a:schemeClr val="accent5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1223" name="직사각형 48"/>
          <p:cNvGrpSpPr/>
          <p:nvPr/>
        </p:nvGrpSpPr>
        <p:grpSpPr>
          <a:xfrm>
            <a:off x="1835388" y="4037448"/>
            <a:ext cx="4959349" cy="940835"/>
            <a:chOff x="0" y="0"/>
            <a:chExt cx="4959348" cy="940834"/>
          </a:xfrm>
        </p:grpSpPr>
        <p:sp>
          <p:nvSpPr>
            <p:cNvPr id="1221" name="직사각형"/>
            <p:cNvSpPr/>
            <p:nvPr/>
          </p:nvSpPr>
          <p:spPr>
            <a:xfrm>
              <a:off x="0" y="-1"/>
              <a:ext cx="4959349" cy="940836"/>
            </a:xfrm>
            <a:prstGeom prst="rect">
              <a:avLst/>
            </a:prstGeom>
            <a:noFill/>
            <a:ln w="25400" cap="flat">
              <a:solidFill>
                <a:schemeClr val="accent5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500"/>
              </a:pPr>
              <a:endParaRPr/>
            </a:p>
          </p:txBody>
        </p:sp>
        <p:sp>
          <p:nvSpPr>
            <p:cNvPr id="1222" name="검색에서 form 과 사이드바 링크 type 을 통해 각 카테고리별 검색 기능 가능."/>
            <p:cNvSpPr txBox="1"/>
            <p:nvPr/>
          </p:nvSpPr>
          <p:spPr>
            <a:xfrm>
              <a:off x="58420" y="161736"/>
              <a:ext cx="4842509" cy="6173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1500"/>
              </a:pPr>
              <a:r>
                <a:rPr>
                  <a:latin typeface="맑은 고딕"/>
                  <a:ea typeface="맑은 고딕"/>
                  <a:cs typeface="맑은 고딕"/>
                  <a:sym typeface="맑은 고딕"/>
                </a:rPr>
                <a:t>검색에서 </a:t>
              </a:r>
              <a:r>
                <a:t>form </a:t>
              </a:r>
              <a:r>
                <a:rPr>
                  <a:latin typeface="맑은 고딕"/>
                  <a:ea typeface="맑은 고딕"/>
                  <a:cs typeface="맑은 고딕"/>
                  <a:sym typeface="맑은 고딕"/>
                </a:rPr>
                <a:t>과 사이드바 링크 </a:t>
              </a:r>
              <a:r>
                <a:t>type </a:t>
              </a:r>
              <a:r>
                <a:rPr>
                  <a:latin typeface="맑은 고딕"/>
                  <a:ea typeface="맑은 고딕"/>
                  <a:cs typeface="맑은 고딕"/>
                  <a:sym typeface="맑은 고딕"/>
                </a:rPr>
                <a:t>을 통해 각 카테고리별 검색 기능 가능</a:t>
              </a:r>
              <a:r>
                <a:t>.</a:t>
              </a:r>
            </a:p>
          </p:txBody>
        </p:sp>
      </p:grpSp>
      <p:pic>
        <p:nvPicPr>
          <p:cNvPr id="1224" name="그림 51" descr="그림 51"/>
          <p:cNvPicPr>
            <a:picLocks noChangeAspect="1"/>
          </p:cNvPicPr>
          <p:nvPr/>
        </p:nvPicPr>
        <p:blipFill>
          <a:blip r:embed="rId7"/>
          <a:srcRect l="35411" t="10182" r="34313" b="67911"/>
          <a:stretch>
            <a:fillRect/>
          </a:stretch>
        </p:blipFill>
        <p:spPr>
          <a:xfrm>
            <a:off x="7494606" y="704151"/>
            <a:ext cx="3543380" cy="1502401"/>
          </a:xfrm>
          <a:prstGeom prst="rect">
            <a:avLst/>
          </a:prstGeom>
          <a:ln w="12700">
            <a:miter lim="400000"/>
          </a:ln>
        </p:spPr>
      </p:pic>
      <p:sp>
        <p:nvSpPr>
          <p:cNvPr id="1225" name="직선 화살표 연결선 52"/>
          <p:cNvSpPr/>
          <p:nvPr/>
        </p:nvSpPr>
        <p:spPr>
          <a:xfrm flipV="1">
            <a:off x="6533907" y="1042534"/>
            <a:ext cx="960701" cy="637336"/>
          </a:xfrm>
          <a:prstGeom prst="line">
            <a:avLst/>
          </a:prstGeom>
          <a:ln w="25400">
            <a:solidFill>
              <a:schemeClr val="accent5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1228" name="직사각형 53"/>
          <p:cNvGrpSpPr/>
          <p:nvPr/>
        </p:nvGrpSpPr>
        <p:grpSpPr>
          <a:xfrm>
            <a:off x="7232650" y="2203878"/>
            <a:ext cx="3925344" cy="1483279"/>
            <a:chOff x="0" y="0"/>
            <a:chExt cx="3925342" cy="1483278"/>
          </a:xfrm>
        </p:grpSpPr>
        <p:sp>
          <p:nvSpPr>
            <p:cNvPr id="1226" name="직사각형"/>
            <p:cNvSpPr/>
            <p:nvPr/>
          </p:nvSpPr>
          <p:spPr>
            <a:xfrm>
              <a:off x="0" y="-1"/>
              <a:ext cx="3925343" cy="1483280"/>
            </a:xfrm>
            <a:prstGeom prst="rect">
              <a:avLst/>
            </a:prstGeom>
            <a:noFill/>
            <a:ln w="25400" cap="flat">
              <a:solidFill>
                <a:schemeClr val="accent5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500"/>
              </a:pPr>
              <a:endParaRPr/>
            </a:p>
          </p:txBody>
        </p:sp>
        <p:sp>
          <p:nvSpPr>
            <p:cNvPr id="1227" name="메일 클릭 시 메일에 비밀번호가 걸려 있을 때  입력하라고 나옴.  메일에 들어갔을 시 개인 읽음 처리 1증가 (max 1) and total 읽음 처리 1증가 (max 보낸 사람 수)"/>
            <p:cNvSpPr txBox="1"/>
            <p:nvPr/>
          </p:nvSpPr>
          <p:spPr>
            <a:xfrm>
              <a:off x="58420" y="169997"/>
              <a:ext cx="3808503" cy="11432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1500"/>
              </a:pPr>
              <a:r>
                <a:rPr>
                  <a:latin typeface="맑은 고딕"/>
                  <a:ea typeface="맑은 고딕"/>
                  <a:cs typeface="맑은 고딕"/>
                  <a:sym typeface="맑은 고딕"/>
                </a:rPr>
                <a:t>메일 클릭 시 메일에 비밀번호가 걸려 있을 때  입력하라고 나옴</a:t>
              </a:r>
              <a:r>
                <a:t>.  </a:t>
              </a:r>
              <a:r>
                <a:rPr>
                  <a:latin typeface="맑은 고딕"/>
                  <a:ea typeface="맑은 고딕"/>
                  <a:cs typeface="맑은 고딕"/>
                  <a:sym typeface="맑은 고딕"/>
                </a:rPr>
                <a:t>메일에 들어갔을 시 개인 읽음 처리 </a:t>
              </a:r>
              <a:r>
                <a:t>1</a:t>
              </a:r>
              <a:r>
                <a:rPr>
                  <a:latin typeface="맑은 고딕"/>
                  <a:ea typeface="맑은 고딕"/>
                  <a:cs typeface="맑은 고딕"/>
                  <a:sym typeface="맑은 고딕"/>
                </a:rPr>
                <a:t>증가 </a:t>
              </a:r>
              <a:r>
                <a:t>(max 1) and total </a:t>
              </a:r>
              <a:r>
                <a:rPr>
                  <a:latin typeface="맑은 고딕"/>
                  <a:ea typeface="맑은 고딕"/>
                  <a:cs typeface="맑은 고딕"/>
                  <a:sym typeface="맑은 고딕"/>
                </a:rPr>
                <a:t>읽음 처리 </a:t>
              </a:r>
              <a:r>
                <a:t>1</a:t>
              </a:r>
              <a:r>
                <a:rPr>
                  <a:latin typeface="맑은 고딕"/>
                  <a:ea typeface="맑은 고딕"/>
                  <a:cs typeface="맑은 고딕"/>
                  <a:sym typeface="맑은 고딕"/>
                </a:rPr>
                <a:t>증가 </a:t>
              </a:r>
              <a:r>
                <a:t>(max </a:t>
              </a:r>
              <a:r>
                <a:rPr>
                  <a:latin typeface="맑은 고딕"/>
                  <a:ea typeface="맑은 고딕"/>
                  <a:cs typeface="맑은 고딕"/>
                  <a:sym typeface="맑은 고딕"/>
                </a:rPr>
                <a:t>보낸 사람 수</a:t>
              </a:r>
              <a:r>
                <a:t>)</a:t>
              </a:r>
            </a:p>
          </p:txBody>
        </p:sp>
      </p:grpSp>
    </p:spTree>
  </p:cSld>
  <p:clrMapOvr>
    <a:masterClrMapping/>
  </p:clrMapOvr>
  <p:transition spd="med"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0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905732" y="617796"/>
            <a:ext cx="10380537" cy="54571"/>
          </a:xfrm>
          <a:prstGeom prst="rect">
            <a:avLst/>
          </a:prstGeom>
          <a:ln w="12700">
            <a:miter lim="400000"/>
          </a:ln>
        </p:spPr>
      </p:pic>
      <p:sp>
        <p:nvSpPr>
          <p:cNvPr id="1231" name="TextBox 5"/>
          <p:cNvSpPr txBox="1"/>
          <p:nvPr/>
        </p:nvSpPr>
        <p:spPr>
          <a:xfrm>
            <a:off x="1131171" y="154780"/>
            <a:ext cx="5455403" cy="4140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2000" b="1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전자</a:t>
            </a:r>
            <a:r>
              <a:t>(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사내</a:t>
            </a:r>
            <a:r>
              <a:t>)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메일 쓰기 </a:t>
            </a:r>
            <a:r>
              <a:t>(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정보 입력</a:t>
            </a:r>
            <a:r>
              <a:t>)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 페이지</a:t>
            </a:r>
          </a:p>
        </p:txBody>
      </p:sp>
      <p:pic>
        <p:nvPicPr>
          <p:cNvPr id="1232" name="그림 7" descr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5850" y="57209"/>
            <a:ext cx="1640417" cy="615157"/>
          </a:xfrm>
          <a:prstGeom prst="rect">
            <a:avLst/>
          </a:prstGeom>
          <a:ln w="12700">
            <a:miter lim="400000"/>
          </a:ln>
        </p:spPr>
      </p:pic>
      <p:pic>
        <p:nvPicPr>
          <p:cNvPr id="1233" name="그림 8" descr="그림 8"/>
          <p:cNvPicPr>
            <a:picLocks noChangeAspect="1"/>
          </p:cNvPicPr>
          <p:nvPr/>
        </p:nvPicPr>
        <p:blipFill>
          <a:blip r:embed="rId4"/>
          <a:srcRect l="17659" t="17978" b="7534"/>
          <a:stretch>
            <a:fillRect/>
          </a:stretch>
        </p:blipFill>
        <p:spPr>
          <a:xfrm>
            <a:off x="0" y="708988"/>
            <a:ext cx="12192000" cy="6191107"/>
          </a:xfrm>
          <a:prstGeom prst="rect">
            <a:avLst/>
          </a:prstGeom>
          <a:ln w="12700">
            <a:miter lim="400000"/>
          </a:ln>
        </p:spPr>
      </p:pic>
      <p:pic>
        <p:nvPicPr>
          <p:cNvPr id="1234" name="그림 13" descr="그림 13"/>
          <p:cNvPicPr>
            <a:picLocks noChangeAspect="1"/>
          </p:cNvPicPr>
          <p:nvPr/>
        </p:nvPicPr>
        <p:blipFill>
          <a:blip r:embed="rId5"/>
          <a:srcRect l="19082" t="45570" r="47310" b="38733"/>
          <a:stretch>
            <a:fillRect/>
          </a:stretch>
        </p:blipFill>
        <p:spPr>
          <a:xfrm>
            <a:off x="1085451" y="3125164"/>
            <a:ext cx="4097441" cy="1076446"/>
          </a:xfrm>
          <a:prstGeom prst="rect">
            <a:avLst/>
          </a:prstGeom>
          <a:ln w="12700">
            <a:miter lim="400000"/>
          </a:ln>
        </p:spPr>
      </p:pic>
      <p:sp>
        <p:nvSpPr>
          <p:cNvPr id="1235" name="직선 화살표 연결선 17"/>
          <p:cNvSpPr/>
          <p:nvPr/>
        </p:nvSpPr>
        <p:spPr>
          <a:xfrm>
            <a:off x="800882" y="4443443"/>
            <a:ext cx="1560353" cy="855675"/>
          </a:xfrm>
          <a:prstGeom prst="line">
            <a:avLst/>
          </a:prstGeom>
          <a:ln w="25400">
            <a:solidFill>
              <a:schemeClr val="accent5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1238" name="직사각형 18"/>
          <p:cNvGrpSpPr/>
          <p:nvPr/>
        </p:nvGrpSpPr>
        <p:grpSpPr>
          <a:xfrm>
            <a:off x="6961782" y="3757069"/>
            <a:ext cx="3136740" cy="637337"/>
            <a:chOff x="0" y="0"/>
            <a:chExt cx="3136738" cy="637336"/>
          </a:xfrm>
        </p:grpSpPr>
        <p:sp>
          <p:nvSpPr>
            <p:cNvPr id="1236" name="직사각형"/>
            <p:cNvSpPr/>
            <p:nvPr/>
          </p:nvSpPr>
          <p:spPr>
            <a:xfrm>
              <a:off x="0" y="-1"/>
              <a:ext cx="3136739" cy="637338"/>
            </a:xfrm>
            <a:prstGeom prst="rect">
              <a:avLst/>
            </a:prstGeom>
            <a:noFill/>
            <a:ln w="25400" cap="flat">
              <a:solidFill>
                <a:schemeClr val="accent5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400"/>
              </a:pPr>
              <a:endParaRPr/>
            </a:p>
          </p:txBody>
        </p:sp>
        <p:sp>
          <p:nvSpPr>
            <p:cNvPr id="1237" name="체크 시 활성화 .is(':visible’) 로 활성화시form 태그로 내용 전송"/>
            <p:cNvSpPr txBox="1"/>
            <p:nvPr/>
          </p:nvSpPr>
          <p:spPr>
            <a:xfrm>
              <a:off x="58420" y="44598"/>
              <a:ext cx="3019900" cy="5481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1400"/>
              </a:pPr>
              <a:r>
                <a:rPr dirty="0" err="1">
                  <a:latin typeface="맑은 고딕"/>
                  <a:ea typeface="맑은 고딕"/>
                  <a:cs typeface="맑은 고딕"/>
                  <a:sym typeface="맑은 고딕"/>
                </a:rPr>
                <a:t>체크</a:t>
              </a:r>
              <a:r>
                <a:rPr dirty="0">
                  <a:latin typeface="맑은 고딕"/>
                  <a:ea typeface="맑은 고딕"/>
                  <a:cs typeface="맑은 고딕"/>
                  <a:sym typeface="맑은 고딕"/>
                </a:rPr>
                <a:t> 시 </a:t>
              </a:r>
              <a:r>
                <a:rPr dirty="0" err="1">
                  <a:latin typeface="맑은 고딕"/>
                  <a:ea typeface="맑은 고딕"/>
                  <a:cs typeface="맑은 고딕"/>
                  <a:sym typeface="맑은 고딕"/>
                </a:rPr>
                <a:t>활성화</a:t>
              </a:r>
              <a:r>
                <a:rPr dirty="0">
                  <a:latin typeface="맑은 고딕"/>
                  <a:ea typeface="맑은 고딕"/>
                  <a:cs typeface="맑은 고딕"/>
                  <a:sym typeface="맑은 고딕"/>
                </a:rPr>
                <a:t> </a:t>
              </a:r>
              <a:r>
                <a:rPr dirty="0">
                  <a:latin typeface="Consolas"/>
                  <a:ea typeface="Consolas"/>
                  <a:cs typeface="Consolas"/>
                  <a:sym typeface="Consolas"/>
                </a:rPr>
                <a:t>.is(</a:t>
              </a:r>
              <a:r>
                <a:rPr dirty="0">
                  <a:solidFill>
                    <a:srgbClr val="2A00FF"/>
                  </a:solidFill>
                  <a:latin typeface="Consolas"/>
                  <a:ea typeface="Consolas"/>
                  <a:cs typeface="Consolas"/>
                  <a:sym typeface="Consolas"/>
                </a:rPr>
                <a:t>':visible’</a:t>
              </a:r>
              <a:r>
                <a:rPr dirty="0">
                  <a:latin typeface="Consolas"/>
                  <a:ea typeface="Consolas"/>
                  <a:cs typeface="Consolas"/>
                  <a:sym typeface="Consolas"/>
                </a:rPr>
                <a:t>) </a:t>
              </a:r>
              <a:r>
                <a:rPr dirty="0">
                  <a:latin typeface="+mj-lt"/>
                  <a:ea typeface="+mj-ea"/>
                  <a:cs typeface="+mj-cs"/>
                  <a:sym typeface="Helvetica"/>
                </a:rPr>
                <a:t>로 </a:t>
              </a:r>
              <a:r>
                <a:rPr dirty="0" err="1">
                  <a:latin typeface="+mj-lt"/>
                  <a:ea typeface="+mj-ea"/>
                  <a:cs typeface="+mj-cs"/>
                  <a:sym typeface="Helvetica"/>
                </a:rPr>
                <a:t>활성화시</a:t>
              </a:r>
              <a:r>
                <a:rPr dirty="0" err="1">
                  <a:latin typeface="Consolas"/>
                  <a:ea typeface="Consolas"/>
                  <a:cs typeface="Consolas"/>
                  <a:sym typeface="Consolas"/>
                </a:rPr>
                <a:t>form</a:t>
              </a:r>
              <a:r>
                <a:rPr dirty="0">
                  <a:latin typeface="Consolas"/>
                  <a:ea typeface="Consolas"/>
                  <a:cs typeface="Consolas"/>
                  <a:sym typeface="Consolas"/>
                </a:rPr>
                <a:t> </a:t>
              </a:r>
              <a:r>
                <a:rPr dirty="0" err="1">
                  <a:latin typeface="+mj-lt"/>
                  <a:ea typeface="+mj-ea"/>
                  <a:cs typeface="+mj-cs"/>
                  <a:sym typeface="Helvetica"/>
                </a:rPr>
                <a:t>태그로</a:t>
              </a:r>
              <a:r>
                <a:rPr dirty="0">
                  <a:latin typeface="+mj-lt"/>
                  <a:ea typeface="+mj-ea"/>
                  <a:cs typeface="+mj-cs"/>
                  <a:sym typeface="Helvetica"/>
                </a:rPr>
                <a:t> </a:t>
              </a:r>
              <a:r>
                <a:rPr dirty="0" err="1">
                  <a:latin typeface="+mj-lt"/>
                  <a:ea typeface="+mj-ea"/>
                  <a:cs typeface="+mj-cs"/>
                  <a:sym typeface="Helvetica"/>
                </a:rPr>
                <a:t>내용</a:t>
              </a:r>
              <a:r>
                <a:rPr dirty="0">
                  <a:latin typeface="+mj-lt"/>
                  <a:ea typeface="+mj-ea"/>
                  <a:cs typeface="+mj-cs"/>
                  <a:sym typeface="Helvetica"/>
                </a:rPr>
                <a:t> </a:t>
              </a:r>
              <a:r>
                <a:rPr dirty="0" err="1">
                  <a:latin typeface="+mj-lt"/>
                  <a:ea typeface="+mj-ea"/>
                  <a:cs typeface="+mj-cs"/>
                  <a:sym typeface="Helvetica"/>
                </a:rPr>
                <a:t>전송</a:t>
              </a:r>
              <a:r>
                <a:rPr dirty="0">
                  <a:latin typeface="+mj-lt"/>
                  <a:ea typeface="+mj-ea"/>
                  <a:cs typeface="+mj-cs"/>
                  <a:sym typeface="Helvetica"/>
                </a:rPr>
                <a:t> </a:t>
              </a:r>
            </a:p>
          </p:txBody>
        </p:sp>
      </p:grpSp>
      <p:sp>
        <p:nvSpPr>
          <p:cNvPr id="1239" name="직사각형 20"/>
          <p:cNvSpPr/>
          <p:nvPr/>
        </p:nvSpPr>
        <p:spPr>
          <a:xfrm>
            <a:off x="293827" y="3915180"/>
            <a:ext cx="1083561" cy="365168"/>
          </a:xfrm>
          <a:prstGeom prst="rect">
            <a:avLst/>
          </a:prstGeom>
          <a:ln w="25400">
            <a:solidFill>
              <a:schemeClr val="accent5"/>
            </a:solidFill>
          </a:ln>
        </p:spPr>
        <p:txBody>
          <a:bodyPr lIns="45719" rIns="45719" anchor="ctr"/>
          <a:lstStyle/>
          <a:p>
            <a:pPr algn="ctr">
              <a:defRPr sz="1500"/>
            </a:pPr>
            <a:endParaRPr/>
          </a:p>
        </p:txBody>
      </p:sp>
      <p:sp>
        <p:nvSpPr>
          <p:cNvPr id="1240" name="직선 화살표 연결선 21"/>
          <p:cNvSpPr/>
          <p:nvPr/>
        </p:nvSpPr>
        <p:spPr>
          <a:xfrm>
            <a:off x="4565835" y="3904003"/>
            <a:ext cx="1702507" cy="171735"/>
          </a:xfrm>
          <a:prstGeom prst="line">
            <a:avLst/>
          </a:prstGeom>
          <a:ln w="25400">
            <a:solidFill>
              <a:schemeClr val="accent5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1243" name="직사각형 23"/>
          <p:cNvGrpSpPr/>
          <p:nvPr/>
        </p:nvGrpSpPr>
        <p:grpSpPr>
          <a:xfrm>
            <a:off x="2462558" y="4980449"/>
            <a:ext cx="5182892" cy="637337"/>
            <a:chOff x="0" y="0"/>
            <a:chExt cx="5182891" cy="637336"/>
          </a:xfrm>
        </p:grpSpPr>
        <p:sp>
          <p:nvSpPr>
            <p:cNvPr id="1241" name="직사각형"/>
            <p:cNvSpPr/>
            <p:nvPr/>
          </p:nvSpPr>
          <p:spPr>
            <a:xfrm>
              <a:off x="-1" y="-1"/>
              <a:ext cx="5182893" cy="637338"/>
            </a:xfrm>
            <a:prstGeom prst="rect">
              <a:avLst/>
            </a:prstGeom>
            <a:noFill/>
            <a:ln w="25400" cap="flat">
              <a:solidFill>
                <a:schemeClr val="accent5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400"/>
              </a:pPr>
              <a:endParaRPr/>
            </a:p>
          </p:txBody>
        </p:sp>
        <p:sp>
          <p:nvSpPr>
            <p:cNvPr id="1242" name="로그인 시 저장한 세션 값을 불러와 일정 등급 이상일 때만 활성화${sessionScope.~}"/>
            <p:cNvSpPr txBox="1"/>
            <p:nvPr/>
          </p:nvSpPr>
          <p:spPr>
            <a:xfrm>
              <a:off x="58419" y="50823"/>
              <a:ext cx="5066052" cy="5356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1400">
                  <a:latin typeface="Consolas"/>
                  <a:ea typeface="Consolas"/>
                  <a:cs typeface="Consolas"/>
                  <a:sym typeface="Consolas"/>
                </a:defRPr>
              </a:pPr>
              <a:r>
                <a:t>로그인 시 저장한 세션 값을 불러와 일정 등급 이상일 때만 활성화${sessionScope.~}</a:t>
              </a:r>
            </a:p>
          </p:txBody>
        </p:sp>
      </p:grpSp>
      <p:sp>
        <p:nvSpPr>
          <p:cNvPr id="1244" name="직선 화살표 연결선 63"/>
          <p:cNvSpPr/>
          <p:nvPr/>
        </p:nvSpPr>
        <p:spPr>
          <a:xfrm>
            <a:off x="5054004" y="3311743"/>
            <a:ext cx="860660" cy="21596"/>
          </a:xfrm>
          <a:prstGeom prst="line">
            <a:avLst/>
          </a:prstGeom>
          <a:ln w="25400">
            <a:solidFill>
              <a:schemeClr val="accent5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1247" name="직사각형 66"/>
          <p:cNvGrpSpPr/>
          <p:nvPr/>
        </p:nvGrpSpPr>
        <p:grpSpPr>
          <a:xfrm>
            <a:off x="6015797" y="3065612"/>
            <a:ext cx="4077940" cy="548140"/>
            <a:chOff x="0" y="0"/>
            <a:chExt cx="4077939" cy="548139"/>
          </a:xfrm>
        </p:grpSpPr>
        <p:sp>
          <p:nvSpPr>
            <p:cNvPr id="1245" name="직사각형"/>
            <p:cNvSpPr/>
            <p:nvPr/>
          </p:nvSpPr>
          <p:spPr>
            <a:xfrm>
              <a:off x="0" y="24147"/>
              <a:ext cx="4077940" cy="499845"/>
            </a:xfrm>
            <a:prstGeom prst="rect">
              <a:avLst/>
            </a:prstGeom>
            <a:noFill/>
            <a:ln w="25400" cap="flat">
              <a:solidFill>
                <a:schemeClr val="accent5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400"/>
              </a:pPr>
              <a:endParaRPr/>
            </a:p>
          </p:txBody>
        </p:sp>
        <p:sp>
          <p:nvSpPr>
            <p:cNvPr id="1246" name="현재 시간 빠르면 전송 불가 비활성화 일시 현재시간으로 전송"/>
            <p:cNvSpPr txBox="1"/>
            <p:nvPr/>
          </p:nvSpPr>
          <p:spPr>
            <a:xfrm>
              <a:off x="58419" y="-1"/>
              <a:ext cx="3961100" cy="548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latin typeface="맑은 고딕"/>
                  <a:ea typeface="맑은 고딕"/>
                  <a:cs typeface="맑은 고딕"/>
                  <a:sym typeface="맑은 고딕"/>
                </a:defRPr>
              </a:lvl1pPr>
            </a:lstStyle>
            <a:p>
              <a:pPr>
                <a:defRPr>
                  <a:latin typeface="+mn-lt"/>
                  <a:ea typeface="+mn-ea"/>
                  <a:cs typeface="+mn-cs"/>
                  <a:sym typeface="Calibri"/>
                </a:defRPr>
              </a:pPr>
              <a:r>
                <a:rPr>
                  <a:latin typeface="맑은 고딕"/>
                  <a:ea typeface="맑은 고딕"/>
                  <a:cs typeface="맑은 고딕"/>
                  <a:sym typeface="맑은 고딕"/>
                </a:rPr>
                <a:t>현재 시간 빠르면 전송 불가 비활성화 일시 현재시간으로 전송</a:t>
              </a:r>
            </a:p>
          </p:txBody>
        </p:sp>
      </p:grpSp>
      <p:sp>
        <p:nvSpPr>
          <p:cNvPr id="1248" name="직선 화살표 연결선 68"/>
          <p:cNvSpPr/>
          <p:nvPr/>
        </p:nvSpPr>
        <p:spPr>
          <a:xfrm flipH="1">
            <a:off x="11042247" y="1452181"/>
            <a:ext cx="328878" cy="978503"/>
          </a:xfrm>
          <a:prstGeom prst="line">
            <a:avLst/>
          </a:prstGeom>
          <a:ln w="25400">
            <a:solidFill>
              <a:schemeClr val="accent5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1251" name="직사각형 70"/>
          <p:cNvGrpSpPr/>
          <p:nvPr/>
        </p:nvGrpSpPr>
        <p:grpSpPr>
          <a:xfrm>
            <a:off x="10233764" y="2472029"/>
            <a:ext cx="1692590" cy="535690"/>
            <a:chOff x="0" y="0"/>
            <a:chExt cx="1532289" cy="535689"/>
          </a:xfrm>
        </p:grpSpPr>
        <p:sp>
          <p:nvSpPr>
            <p:cNvPr id="1249" name="직사각형"/>
            <p:cNvSpPr/>
            <p:nvPr/>
          </p:nvSpPr>
          <p:spPr>
            <a:xfrm>
              <a:off x="0" y="17922"/>
              <a:ext cx="1532290" cy="499845"/>
            </a:xfrm>
            <a:prstGeom prst="rect">
              <a:avLst/>
            </a:prstGeom>
            <a:noFill/>
            <a:ln w="25400" cap="flat">
              <a:solidFill>
                <a:schemeClr val="accent5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400"/>
              </a:pPr>
              <a:endParaRPr/>
            </a:p>
          </p:txBody>
        </p:sp>
        <p:sp>
          <p:nvSpPr>
            <p:cNvPr id="1250" name="임시 저장 테이블 전송"/>
            <p:cNvSpPr txBox="1"/>
            <p:nvPr/>
          </p:nvSpPr>
          <p:spPr>
            <a:xfrm>
              <a:off x="58419" y="-1"/>
              <a:ext cx="1415451" cy="5356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latin typeface="맑은 고딕"/>
                  <a:ea typeface="맑은 고딕"/>
                  <a:cs typeface="맑은 고딕"/>
                  <a:sym typeface="맑은 고딕"/>
                </a:defRPr>
              </a:lvl1pPr>
            </a:lstStyle>
            <a:p>
              <a:pPr>
                <a:defRPr>
                  <a:latin typeface="+mn-lt"/>
                  <a:ea typeface="+mn-ea"/>
                  <a:cs typeface="+mn-cs"/>
                  <a:sym typeface="Calibri"/>
                </a:defRPr>
              </a:pPr>
              <a:r>
                <a:rPr dirty="0" err="1">
                  <a:latin typeface="맑은 고딕"/>
                  <a:ea typeface="맑은 고딕"/>
                  <a:cs typeface="맑은 고딕"/>
                  <a:sym typeface="맑은 고딕"/>
                </a:rPr>
                <a:t>임시</a:t>
              </a:r>
              <a:r>
                <a:rPr dirty="0">
                  <a:latin typeface="맑은 고딕"/>
                  <a:ea typeface="맑은 고딕"/>
                  <a:cs typeface="맑은 고딕"/>
                  <a:sym typeface="맑은 고딕"/>
                </a:rPr>
                <a:t> </a:t>
              </a:r>
              <a:r>
                <a:rPr dirty="0" err="1">
                  <a:latin typeface="맑은 고딕"/>
                  <a:ea typeface="맑은 고딕"/>
                  <a:cs typeface="맑은 고딕"/>
                  <a:sym typeface="맑은 고딕"/>
                </a:rPr>
                <a:t>저장</a:t>
              </a:r>
              <a:r>
                <a:rPr dirty="0">
                  <a:latin typeface="맑은 고딕"/>
                  <a:ea typeface="맑은 고딕"/>
                  <a:cs typeface="맑은 고딕"/>
                  <a:sym typeface="맑은 고딕"/>
                </a:rPr>
                <a:t> </a:t>
              </a:r>
              <a:r>
                <a:rPr dirty="0" err="1">
                  <a:latin typeface="맑은 고딕"/>
                  <a:ea typeface="맑은 고딕"/>
                  <a:cs typeface="맑은 고딕"/>
                  <a:sym typeface="맑은 고딕"/>
                </a:rPr>
                <a:t>테이블</a:t>
              </a:r>
              <a:r>
                <a:rPr dirty="0">
                  <a:latin typeface="맑은 고딕"/>
                  <a:ea typeface="맑은 고딕"/>
                  <a:cs typeface="맑은 고딕"/>
                  <a:sym typeface="맑은 고딕"/>
                </a:rPr>
                <a:t> </a:t>
              </a:r>
              <a:r>
                <a:rPr dirty="0" err="1">
                  <a:latin typeface="맑은 고딕"/>
                  <a:ea typeface="맑은 고딕"/>
                  <a:cs typeface="맑은 고딕"/>
                  <a:sym typeface="맑은 고딕"/>
                </a:rPr>
                <a:t>전송</a:t>
              </a:r>
              <a:endParaRPr dirty="0">
                <a:latin typeface="맑은 고딕"/>
                <a:ea typeface="맑은 고딕"/>
                <a:cs typeface="맑은 고딕"/>
                <a:sym typeface="맑은 고딕"/>
              </a:endParaRPr>
            </a:p>
          </p:txBody>
        </p:sp>
      </p:grpSp>
      <p:grpSp>
        <p:nvGrpSpPr>
          <p:cNvPr id="1254" name="직사각형 71"/>
          <p:cNvGrpSpPr/>
          <p:nvPr/>
        </p:nvGrpSpPr>
        <p:grpSpPr>
          <a:xfrm>
            <a:off x="6268342" y="914243"/>
            <a:ext cx="1768215" cy="499845"/>
            <a:chOff x="0" y="0"/>
            <a:chExt cx="1768213" cy="499844"/>
          </a:xfrm>
        </p:grpSpPr>
        <p:sp>
          <p:nvSpPr>
            <p:cNvPr id="1252" name="직사각형"/>
            <p:cNvSpPr/>
            <p:nvPr/>
          </p:nvSpPr>
          <p:spPr>
            <a:xfrm>
              <a:off x="0" y="-1"/>
              <a:ext cx="1768214" cy="499846"/>
            </a:xfrm>
            <a:prstGeom prst="rect">
              <a:avLst/>
            </a:prstGeom>
            <a:noFill/>
            <a:ln w="25400" cap="flat">
              <a:solidFill>
                <a:schemeClr val="accent5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400"/>
              </a:pPr>
              <a:endParaRPr/>
            </a:p>
          </p:txBody>
        </p:sp>
        <p:sp>
          <p:nvSpPr>
            <p:cNvPr id="1253" name="메일 테이블 전송"/>
            <p:cNvSpPr txBox="1"/>
            <p:nvPr/>
          </p:nvSpPr>
          <p:spPr>
            <a:xfrm>
              <a:off x="58420" y="90027"/>
              <a:ext cx="1651375" cy="3197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latin typeface="맑은 고딕"/>
                  <a:ea typeface="맑은 고딕"/>
                  <a:cs typeface="맑은 고딕"/>
                  <a:sym typeface="맑은 고딕"/>
                </a:defRPr>
              </a:lvl1pPr>
            </a:lstStyle>
            <a:p>
              <a:pPr>
                <a:defRPr>
                  <a:latin typeface="+mn-lt"/>
                  <a:ea typeface="+mn-ea"/>
                  <a:cs typeface="+mn-cs"/>
                  <a:sym typeface="Calibri"/>
                </a:defRPr>
              </a:pPr>
              <a:r>
                <a:rPr>
                  <a:latin typeface="맑은 고딕"/>
                  <a:ea typeface="맑은 고딕"/>
                  <a:cs typeface="맑은 고딕"/>
                  <a:sym typeface="맑은 고딕"/>
                </a:rPr>
                <a:t>메일 테이블 전송</a:t>
              </a:r>
            </a:p>
          </p:txBody>
        </p:sp>
      </p:grpSp>
      <p:sp>
        <p:nvSpPr>
          <p:cNvPr id="1255" name="직선 화살표 연결선 72"/>
          <p:cNvSpPr/>
          <p:nvPr/>
        </p:nvSpPr>
        <p:spPr>
          <a:xfrm flipH="1" flipV="1">
            <a:off x="8165879" y="1046418"/>
            <a:ext cx="1617160" cy="129770"/>
          </a:xfrm>
          <a:prstGeom prst="line">
            <a:avLst/>
          </a:prstGeom>
          <a:ln w="25400">
            <a:solidFill>
              <a:schemeClr val="accent5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7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905732" y="617796"/>
            <a:ext cx="10380537" cy="54571"/>
          </a:xfrm>
          <a:prstGeom prst="rect">
            <a:avLst/>
          </a:prstGeom>
          <a:ln w="12700">
            <a:miter lim="400000"/>
          </a:ln>
        </p:spPr>
      </p:pic>
      <p:sp>
        <p:nvSpPr>
          <p:cNvPr id="1258" name="TextBox 5"/>
          <p:cNvSpPr txBox="1"/>
          <p:nvPr/>
        </p:nvSpPr>
        <p:spPr>
          <a:xfrm>
            <a:off x="1131171" y="154780"/>
            <a:ext cx="5629023" cy="4140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2000" b="1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전자</a:t>
            </a:r>
            <a:r>
              <a:t>(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사내</a:t>
            </a:r>
            <a:r>
              <a:t>)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메일 쓰기 </a:t>
            </a:r>
            <a:r>
              <a:t>(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정보 입력</a:t>
            </a:r>
            <a:r>
              <a:t>)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 페이지</a:t>
            </a:r>
          </a:p>
        </p:txBody>
      </p:sp>
      <p:pic>
        <p:nvPicPr>
          <p:cNvPr id="1259" name="그림 7" descr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5850" y="57209"/>
            <a:ext cx="1640417" cy="615157"/>
          </a:xfrm>
          <a:prstGeom prst="rect">
            <a:avLst/>
          </a:prstGeom>
          <a:ln w="12700">
            <a:miter lim="400000"/>
          </a:ln>
        </p:spPr>
      </p:pic>
      <p:pic>
        <p:nvPicPr>
          <p:cNvPr id="1260" name="그림 30" descr="그림 30"/>
          <p:cNvPicPr>
            <a:picLocks noChangeAspect="1"/>
          </p:cNvPicPr>
          <p:nvPr/>
        </p:nvPicPr>
        <p:blipFill>
          <a:blip r:embed="rId4"/>
          <a:srcRect l="22880" t="31720" r="13607" b="37070"/>
          <a:stretch>
            <a:fillRect/>
          </a:stretch>
        </p:blipFill>
        <p:spPr>
          <a:xfrm>
            <a:off x="0" y="767761"/>
            <a:ext cx="12191999" cy="24528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263" name="직사각형 33"/>
          <p:cNvGrpSpPr/>
          <p:nvPr/>
        </p:nvGrpSpPr>
        <p:grpSpPr>
          <a:xfrm>
            <a:off x="9645850" y="1928318"/>
            <a:ext cx="2546150" cy="1092634"/>
            <a:chOff x="0" y="0"/>
            <a:chExt cx="2546149" cy="1092633"/>
          </a:xfrm>
        </p:grpSpPr>
        <p:sp>
          <p:nvSpPr>
            <p:cNvPr id="1261" name="직사각형"/>
            <p:cNvSpPr/>
            <p:nvPr/>
          </p:nvSpPr>
          <p:spPr>
            <a:xfrm>
              <a:off x="-1" y="-1"/>
              <a:ext cx="2546151" cy="1092635"/>
            </a:xfrm>
            <a:prstGeom prst="rect">
              <a:avLst/>
            </a:prstGeom>
            <a:noFill/>
            <a:ln w="25400" cap="flat">
              <a:solidFill>
                <a:schemeClr val="accent5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400"/>
              </a:pPr>
              <a:endParaRPr/>
            </a:p>
          </p:txBody>
        </p:sp>
        <p:sp>
          <p:nvSpPr>
            <p:cNvPr id="1262" name="이름,팀 이름,이메일 주소로 검색 가능 ajax를 통한 자동완성…"/>
            <p:cNvSpPr txBox="1"/>
            <p:nvPr/>
          </p:nvSpPr>
          <p:spPr>
            <a:xfrm>
              <a:off x="58419" y="118831"/>
              <a:ext cx="2429311" cy="85497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1400"/>
              </a:pPr>
              <a:r>
                <a:rPr>
                  <a:latin typeface="맑은 고딕"/>
                  <a:ea typeface="맑은 고딕"/>
                  <a:cs typeface="맑은 고딕"/>
                  <a:sym typeface="맑은 고딕"/>
                </a:rPr>
                <a:t>이름</a:t>
              </a:r>
              <a:r>
                <a:t>,</a:t>
              </a:r>
              <a:r>
                <a:rPr>
                  <a:latin typeface="맑은 고딕"/>
                  <a:ea typeface="맑은 고딕"/>
                  <a:cs typeface="맑은 고딕"/>
                  <a:sym typeface="맑은 고딕"/>
                </a:rPr>
                <a:t>팀 이름</a:t>
              </a:r>
              <a:r>
                <a:t>,</a:t>
              </a:r>
              <a:r>
                <a:rPr>
                  <a:latin typeface="맑은 고딕"/>
                  <a:ea typeface="맑은 고딕"/>
                  <a:cs typeface="맑은 고딕"/>
                  <a:sym typeface="맑은 고딕"/>
                </a:rPr>
                <a:t>이메일 주소로 검색 가능 </a:t>
              </a:r>
              <a:r>
                <a:t>ajax</a:t>
              </a:r>
              <a:r>
                <a:rPr>
                  <a:latin typeface="맑은 고딕"/>
                  <a:ea typeface="맑은 고딕"/>
                  <a:cs typeface="맑은 고딕"/>
                  <a:sym typeface="맑은 고딕"/>
                </a:rPr>
                <a:t>를 통한 자동완성 </a:t>
              </a:r>
            </a:p>
            <a:p>
              <a:pPr algn="ctr">
                <a:defRPr sz="1400"/>
              </a:pPr>
              <a:r>
                <a:rPr>
                  <a:latin typeface="맑은 고딕"/>
                  <a:ea typeface="맑은 고딕"/>
                  <a:cs typeface="맑은 고딕"/>
                  <a:sym typeface="맑은 고딕"/>
                </a:rPr>
                <a:t>참조 및 숨은 참조 동일 </a:t>
              </a:r>
            </a:p>
          </p:txBody>
        </p:sp>
      </p:grpSp>
      <p:pic>
        <p:nvPicPr>
          <p:cNvPr id="1264" name="그림 36" descr="그림 36"/>
          <p:cNvPicPr>
            <a:picLocks noChangeAspect="1"/>
          </p:cNvPicPr>
          <p:nvPr/>
        </p:nvPicPr>
        <p:blipFill>
          <a:blip r:embed="rId5"/>
          <a:srcRect l="20886" t="30308" r="5347" b="59221"/>
          <a:stretch>
            <a:fillRect/>
          </a:stretch>
        </p:blipFill>
        <p:spPr>
          <a:xfrm>
            <a:off x="-1" y="3339681"/>
            <a:ext cx="12192003" cy="71808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F8B95E27-320B-DCA1-0235-FC0FC82BE9DF}"/>
              </a:ext>
            </a:extLst>
          </p:cNvPr>
          <p:cNvGrpSpPr/>
          <p:nvPr/>
        </p:nvGrpSpPr>
        <p:grpSpPr>
          <a:xfrm>
            <a:off x="8765395" y="3957561"/>
            <a:ext cx="3401329" cy="1194451"/>
            <a:chOff x="8765395" y="3957561"/>
            <a:chExt cx="3401329" cy="1194451"/>
          </a:xfrm>
        </p:grpSpPr>
        <p:sp>
          <p:nvSpPr>
            <p:cNvPr id="1265" name="직사각형"/>
            <p:cNvSpPr/>
            <p:nvPr/>
          </p:nvSpPr>
          <p:spPr>
            <a:xfrm>
              <a:off x="8765395" y="4297624"/>
              <a:ext cx="3401329" cy="718089"/>
            </a:xfrm>
            <a:prstGeom prst="rect">
              <a:avLst/>
            </a:prstGeom>
            <a:noFill/>
            <a:ln w="25400" cap="flat">
              <a:solidFill>
                <a:schemeClr val="accent5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400"/>
              </a:pPr>
              <a:endParaRPr/>
            </a:p>
          </p:txBody>
        </p:sp>
        <p:sp>
          <p:nvSpPr>
            <p:cNvPr id="1266" name="본인 아이디를 입력하면 내게 쓰기 자동 체크 됨 내게 쓰기 체크시에도 본인 아이디 자동 입력 참조 및 숨은 참조 동일"/>
            <p:cNvSpPr txBox="1"/>
            <p:nvPr/>
          </p:nvSpPr>
          <p:spPr>
            <a:xfrm>
              <a:off x="8823812" y="3957561"/>
              <a:ext cx="3284490" cy="11944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1400"/>
              </a:pPr>
              <a:endParaRPr dirty="0"/>
            </a:p>
            <a:p>
              <a:pPr algn="ctr">
                <a:defRPr sz="1400"/>
              </a:pPr>
              <a:r>
                <a:rPr dirty="0" err="1">
                  <a:latin typeface="맑은 고딕"/>
                  <a:ea typeface="맑은 고딕"/>
                  <a:cs typeface="맑은 고딕"/>
                  <a:sym typeface="맑은 고딕"/>
                </a:rPr>
                <a:t>본인</a:t>
              </a:r>
              <a:r>
                <a:rPr dirty="0">
                  <a:latin typeface="맑은 고딕"/>
                  <a:ea typeface="맑은 고딕"/>
                  <a:cs typeface="맑은 고딕"/>
                  <a:sym typeface="맑은 고딕"/>
                </a:rPr>
                <a:t> </a:t>
              </a:r>
              <a:r>
                <a:rPr dirty="0" err="1">
                  <a:latin typeface="맑은 고딕"/>
                  <a:ea typeface="맑은 고딕"/>
                  <a:cs typeface="맑은 고딕"/>
                  <a:sym typeface="맑은 고딕"/>
                </a:rPr>
                <a:t>아이디를</a:t>
              </a:r>
              <a:r>
                <a:rPr dirty="0">
                  <a:latin typeface="맑은 고딕"/>
                  <a:ea typeface="맑은 고딕"/>
                  <a:cs typeface="맑은 고딕"/>
                  <a:sym typeface="맑은 고딕"/>
                </a:rPr>
                <a:t> </a:t>
              </a:r>
              <a:r>
                <a:rPr dirty="0" err="1">
                  <a:latin typeface="맑은 고딕"/>
                  <a:ea typeface="맑은 고딕"/>
                  <a:cs typeface="맑은 고딕"/>
                  <a:sym typeface="맑은 고딕"/>
                </a:rPr>
                <a:t>입력하면</a:t>
              </a:r>
              <a:r>
                <a:rPr dirty="0">
                  <a:latin typeface="맑은 고딕"/>
                  <a:ea typeface="맑은 고딕"/>
                  <a:cs typeface="맑은 고딕"/>
                  <a:sym typeface="맑은 고딕"/>
                </a:rPr>
                <a:t> </a:t>
              </a:r>
              <a:r>
                <a:rPr dirty="0" err="1">
                  <a:latin typeface="맑은 고딕"/>
                  <a:ea typeface="맑은 고딕"/>
                  <a:cs typeface="맑은 고딕"/>
                  <a:sym typeface="맑은 고딕"/>
                </a:rPr>
                <a:t>내게</a:t>
              </a:r>
              <a:r>
                <a:rPr dirty="0">
                  <a:latin typeface="맑은 고딕"/>
                  <a:ea typeface="맑은 고딕"/>
                  <a:cs typeface="맑은 고딕"/>
                  <a:sym typeface="맑은 고딕"/>
                </a:rPr>
                <a:t> </a:t>
              </a:r>
              <a:r>
                <a:rPr dirty="0" err="1">
                  <a:latin typeface="맑은 고딕"/>
                  <a:ea typeface="맑은 고딕"/>
                  <a:cs typeface="맑은 고딕"/>
                  <a:sym typeface="맑은 고딕"/>
                </a:rPr>
                <a:t>쓰기</a:t>
              </a:r>
              <a:r>
                <a:rPr dirty="0">
                  <a:latin typeface="맑은 고딕"/>
                  <a:ea typeface="맑은 고딕"/>
                  <a:cs typeface="맑은 고딕"/>
                  <a:sym typeface="맑은 고딕"/>
                </a:rPr>
                <a:t> </a:t>
              </a:r>
              <a:r>
                <a:rPr dirty="0" err="1">
                  <a:latin typeface="맑은 고딕"/>
                  <a:ea typeface="맑은 고딕"/>
                  <a:cs typeface="맑은 고딕"/>
                  <a:sym typeface="맑은 고딕"/>
                </a:rPr>
                <a:t>자동</a:t>
              </a:r>
              <a:r>
                <a:rPr dirty="0">
                  <a:latin typeface="맑은 고딕"/>
                  <a:ea typeface="맑은 고딕"/>
                  <a:cs typeface="맑은 고딕"/>
                  <a:sym typeface="맑은 고딕"/>
                </a:rPr>
                <a:t> </a:t>
              </a:r>
              <a:r>
                <a:rPr dirty="0" err="1">
                  <a:latin typeface="맑은 고딕"/>
                  <a:ea typeface="맑은 고딕"/>
                  <a:cs typeface="맑은 고딕"/>
                  <a:sym typeface="맑은 고딕"/>
                </a:rPr>
                <a:t>체크</a:t>
              </a:r>
              <a:r>
                <a:rPr dirty="0">
                  <a:latin typeface="맑은 고딕"/>
                  <a:ea typeface="맑은 고딕"/>
                  <a:cs typeface="맑은 고딕"/>
                  <a:sym typeface="맑은 고딕"/>
                </a:rPr>
                <a:t> 됨 </a:t>
              </a:r>
              <a:r>
                <a:rPr dirty="0" err="1">
                  <a:latin typeface="맑은 고딕"/>
                  <a:ea typeface="맑은 고딕"/>
                  <a:cs typeface="맑은 고딕"/>
                  <a:sym typeface="맑은 고딕"/>
                </a:rPr>
                <a:t>내게</a:t>
              </a:r>
              <a:r>
                <a:rPr dirty="0">
                  <a:latin typeface="맑은 고딕"/>
                  <a:ea typeface="맑은 고딕"/>
                  <a:cs typeface="맑은 고딕"/>
                  <a:sym typeface="맑은 고딕"/>
                </a:rPr>
                <a:t> </a:t>
              </a:r>
              <a:r>
                <a:rPr dirty="0" err="1">
                  <a:latin typeface="맑은 고딕"/>
                  <a:ea typeface="맑은 고딕"/>
                  <a:cs typeface="맑은 고딕"/>
                  <a:sym typeface="맑은 고딕"/>
                </a:rPr>
                <a:t>쓰기</a:t>
              </a:r>
              <a:r>
                <a:rPr dirty="0">
                  <a:latin typeface="맑은 고딕"/>
                  <a:ea typeface="맑은 고딕"/>
                  <a:cs typeface="맑은 고딕"/>
                  <a:sym typeface="맑은 고딕"/>
                </a:rPr>
                <a:t> </a:t>
              </a:r>
              <a:r>
                <a:rPr dirty="0" err="1">
                  <a:latin typeface="맑은 고딕"/>
                  <a:ea typeface="맑은 고딕"/>
                  <a:cs typeface="맑은 고딕"/>
                  <a:sym typeface="맑은 고딕"/>
                </a:rPr>
                <a:t>체크시에도</a:t>
              </a:r>
              <a:r>
                <a:rPr dirty="0">
                  <a:latin typeface="맑은 고딕"/>
                  <a:ea typeface="맑은 고딕"/>
                  <a:cs typeface="맑은 고딕"/>
                  <a:sym typeface="맑은 고딕"/>
                </a:rPr>
                <a:t> </a:t>
              </a:r>
              <a:r>
                <a:rPr dirty="0" err="1">
                  <a:latin typeface="맑은 고딕"/>
                  <a:ea typeface="맑은 고딕"/>
                  <a:cs typeface="맑은 고딕"/>
                  <a:sym typeface="맑은 고딕"/>
                </a:rPr>
                <a:t>본인</a:t>
              </a:r>
              <a:r>
                <a:rPr dirty="0">
                  <a:latin typeface="맑은 고딕"/>
                  <a:ea typeface="맑은 고딕"/>
                  <a:cs typeface="맑은 고딕"/>
                  <a:sym typeface="맑은 고딕"/>
                </a:rPr>
                <a:t> </a:t>
              </a:r>
              <a:r>
                <a:rPr dirty="0" err="1">
                  <a:latin typeface="맑은 고딕"/>
                  <a:ea typeface="맑은 고딕"/>
                  <a:cs typeface="맑은 고딕"/>
                  <a:sym typeface="맑은 고딕"/>
                </a:rPr>
                <a:t>아이디</a:t>
              </a:r>
              <a:r>
                <a:rPr dirty="0">
                  <a:latin typeface="맑은 고딕"/>
                  <a:ea typeface="맑은 고딕"/>
                  <a:cs typeface="맑은 고딕"/>
                  <a:sym typeface="맑은 고딕"/>
                </a:rPr>
                <a:t> </a:t>
              </a:r>
              <a:r>
                <a:rPr dirty="0" err="1">
                  <a:latin typeface="맑은 고딕"/>
                  <a:ea typeface="맑은 고딕"/>
                  <a:cs typeface="맑은 고딕"/>
                  <a:sym typeface="맑은 고딕"/>
                </a:rPr>
                <a:t>자동</a:t>
              </a:r>
              <a:r>
                <a:rPr dirty="0">
                  <a:latin typeface="맑은 고딕"/>
                  <a:ea typeface="맑은 고딕"/>
                  <a:cs typeface="맑은 고딕"/>
                  <a:sym typeface="맑은 고딕"/>
                </a:rPr>
                <a:t> </a:t>
              </a:r>
              <a:r>
                <a:rPr dirty="0" err="1">
                  <a:latin typeface="맑은 고딕"/>
                  <a:ea typeface="맑은 고딕"/>
                  <a:cs typeface="맑은 고딕"/>
                  <a:sym typeface="맑은 고딕"/>
                </a:rPr>
                <a:t>입력</a:t>
              </a:r>
              <a:r>
                <a:rPr dirty="0">
                  <a:latin typeface="맑은 고딕"/>
                  <a:ea typeface="맑은 고딕"/>
                  <a:cs typeface="맑은 고딕"/>
                  <a:sym typeface="맑은 고딕"/>
                </a:rPr>
                <a:t> </a:t>
              </a:r>
              <a:r>
                <a:rPr dirty="0" err="1">
                  <a:latin typeface="맑은 고딕"/>
                  <a:ea typeface="맑은 고딕"/>
                  <a:cs typeface="맑은 고딕"/>
                  <a:sym typeface="맑은 고딕"/>
                </a:rPr>
                <a:t>참조</a:t>
              </a:r>
              <a:r>
                <a:rPr dirty="0">
                  <a:latin typeface="맑은 고딕"/>
                  <a:ea typeface="맑은 고딕"/>
                  <a:cs typeface="맑은 고딕"/>
                  <a:sym typeface="맑은 고딕"/>
                </a:rPr>
                <a:t> 및 </a:t>
              </a:r>
              <a:r>
                <a:rPr dirty="0" err="1">
                  <a:latin typeface="맑은 고딕"/>
                  <a:ea typeface="맑은 고딕"/>
                  <a:cs typeface="맑은 고딕"/>
                  <a:sym typeface="맑은 고딕"/>
                </a:rPr>
                <a:t>숨은</a:t>
              </a:r>
              <a:r>
                <a:rPr dirty="0">
                  <a:latin typeface="맑은 고딕"/>
                  <a:ea typeface="맑은 고딕"/>
                  <a:cs typeface="맑은 고딕"/>
                  <a:sym typeface="맑은 고딕"/>
                </a:rPr>
                <a:t> </a:t>
              </a:r>
              <a:r>
                <a:rPr dirty="0" err="1">
                  <a:latin typeface="맑은 고딕"/>
                  <a:ea typeface="맑은 고딕"/>
                  <a:cs typeface="맑은 고딕"/>
                  <a:sym typeface="맑은 고딕"/>
                </a:rPr>
                <a:t>참조</a:t>
              </a:r>
              <a:r>
                <a:rPr dirty="0">
                  <a:latin typeface="맑은 고딕"/>
                  <a:ea typeface="맑은 고딕"/>
                  <a:cs typeface="맑은 고딕"/>
                  <a:sym typeface="맑은 고딕"/>
                </a:rPr>
                <a:t> </a:t>
              </a:r>
              <a:r>
                <a:rPr dirty="0" err="1">
                  <a:latin typeface="맑은 고딕"/>
                  <a:ea typeface="맑은 고딕"/>
                  <a:cs typeface="맑은 고딕"/>
                  <a:sym typeface="맑은 고딕"/>
                </a:rPr>
                <a:t>동일</a:t>
              </a:r>
              <a:r>
                <a:rPr dirty="0">
                  <a:latin typeface="맑은 고딕"/>
                  <a:ea typeface="맑은 고딕"/>
                  <a:cs typeface="맑은 고딕"/>
                  <a:sym typeface="맑은 고딕"/>
                </a:rPr>
                <a:t> </a:t>
              </a:r>
            </a:p>
          </p:txBody>
        </p:sp>
      </p:grpSp>
      <p:grpSp>
        <p:nvGrpSpPr>
          <p:cNvPr id="1270" name="직사각형 48"/>
          <p:cNvGrpSpPr/>
          <p:nvPr/>
        </p:nvGrpSpPr>
        <p:grpSpPr>
          <a:xfrm>
            <a:off x="25279" y="4268423"/>
            <a:ext cx="3401327" cy="776490"/>
            <a:chOff x="0" y="0"/>
            <a:chExt cx="3401326" cy="776488"/>
          </a:xfrm>
        </p:grpSpPr>
        <p:sp>
          <p:nvSpPr>
            <p:cNvPr id="1268" name="직사각형"/>
            <p:cNvSpPr/>
            <p:nvPr/>
          </p:nvSpPr>
          <p:spPr>
            <a:xfrm>
              <a:off x="0" y="29200"/>
              <a:ext cx="3401327" cy="718088"/>
            </a:xfrm>
            <a:prstGeom prst="rect">
              <a:avLst/>
            </a:prstGeom>
            <a:noFill/>
            <a:ln w="25400" cap="flat">
              <a:solidFill>
                <a:schemeClr val="accent5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1269" name="같은 이메일 입력하면 중복 체크 됨 받은 사람 라인 뿐만 아닌 참조나 숨은 참조에도 같은 이메일 입력 불가"/>
            <p:cNvSpPr txBox="1"/>
            <p:nvPr/>
          </p:nvSpPr>
          <p:spPr>
            <a:xfrm>
              <a:off x="58419" y="0"/>
              <a:ext cx="3284488" cy="7764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latin typeface="맑은 고딕"/>
                  <a:ea typeface="맑은 고딕"/>
                  <a:cs typeface="맑은 고딕"/>
                  <a:sym typeface="맑은 고딕"/>
                </a:defRPr>
              </a:lvl1pPr>
            </a:lstStyle>
            <a:p>
              <a:pPr>
                <a:defRPr>
                  <a:latin typeface="+mn-lt"/>
                  <a:ea typeface="+mn-ea"/>
                  <a:cs typeface="+mn-cs"/>
                  <a:sym typeface="Calibri"/>
                </a:defRPr>
              </a:pPr>
              <a:r>
                <a:rPr>
                  <a:latin typeface="맑은 고딕"/>
                  <a:ea typeface="맑은 고딕"/>
                  <a:cs typeface="맑은 고딕"/>
                  <a:sym typeface="맑은 고딕"/>
                </a:rPr>
                <a:t>같은 이메일 입력하면 중복 체크 됨 받은 사람 라인 뿐만 아닌 참조나 숨은 참조에도 같은 이메일 입력 불가</a:t>
              </a:r>
            </a:p>
          </p:txBody>
        </p:sp>
      </p:grpSp>
      <p:grpSp>
        <p:nvGrpSpPr>
          <p:cNvPr id="1273" name="직사각형 49"/>
          <p:cNvGrpSpPr/>
          <p:nvPr/>
        </p:nvGrpSpPr>
        <p:grpSpPr>
          <a:xfrm>
            <a:off x="25279" y="5534133"/>
            <a:ext cx="3401327" cy="1024741"/>
            <a:chOff x="0" y="0"/>
            <a:chExt cx="3401326" cy="1024739"/>
          </a:xfrm>
        </p:grpSpPr>
        <p:sp>
          <p:nvSpPr>
            <p:cNvPr id="1271" name="직사각형"/>
            <p:cNvSpPr/>
            <p:nvPr/>
          </p:nvSpPr>
          <p:spPr>
            <a:xfrm>
              <a:off x="0" y="0"/>
              <a:ext cx="3401327" cy="1024740"/>
            </a:xfrm>
            <a:prstGeom prst="rect">
              <a:avLst/>
            </a:prstGeom>
            <a:noFill/>
            <a:ln w="25400" cap="flat">
              <a:solidFill>
                <a:schemeClr val="accent5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1272" name="빨간 테두리 입력은 잘못된 입력이다 이메일 전송 불가 및 visible 되어 있는 항목에 값이 없으면 전송불가"/>
            <p:cNvSpPr txBox="1"/>
            <p:nvPr/>
          </p:nvSpPr>
          <p:spPr>
            <a:xfrm>
              <a:off x="58420" y="124125"/>
              <a:ext cx="3284487" cy="7764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1400"/>
              </a:pPr>
              <a:r>
                <a:rPr>
                  <a:latin typeface="맑은 고딕"/>
                  <a:ea typeface="맑은 고딕"/>
                  <a:cs typeface="맑은 고딕"/>
                  <a:sym typeface="맑은 고딕"/>
                </a:rPr>
                <a:t>빨간 테두리 입력은 잘못된 입력이다 이메일 전송 불가 및 </a:t>
              </a:r>
              <a:r>
                <a:rPr>
                  <a:latin typeface="Consolas"/>
                  <a:ea typeface="Consolas"/>
                  <a:cs typeface="Consolas"/>
                  <a:sym typeface="Consolas"/>
                </a:rPr>
                <a:t>visible </a:t>
              </a:r>
              <a:r>
                <a:rPr>
                  <a:latin typeface="+mj-lt"/>
                  <a:ea typeface="+mj-ea"/>
                  <a:cs typeface="+mj-cs"/>
                  <a:sym typeface="Helvetica"/>
                </a:rPr>
                <a:t>되어 있는 항목에 </a:t>
              </a:r>
              <a:r>
                <a:rPr>
                  <a:latin typeface="맑은 고딕"/>
                  <a:ea typeface="맑은 고딕"/>
                  <a:cs typeface="맑은 고딕"/>
                  <a:sym typeface="맑은 고딕"/>
                </a:rPr>
                <a:t>값이 없으면 전송불가</a:t>
              </a:r>
              <a:r>
                <a:t> </a:t>
              </a:r>
            </a:p>
          </p:txBody>
        </p:sp>
      </p:grpSp>
      <p:pic>
        <p:nvPicPr>
          <p:cNvPr id="1274" name="그림 51" descr="그림 51"/>
          <p:cNvPicPr>
            <a:picLocks noChangeAspect="1"/>
          </p:cNvPicPr>
          <p:nvPr/>
        </p:nvPicPr>
        <p:blipFill>
          <a:blip r:embed="rId6"/>
          <a:srcRect l="35508" t="8921" r="35916" b="72816"/>
          <a:stretch>
            <a:fillRect/>
          </a:stretch>
        </p:blipFill>
        <p:spPr>
          <a:xfrm>
            <a:off x="5163548" y="4389489"/>
            <a:ext cx="2461405" cy="1252446"/>
          </a:xfrm>
          <a:prstGeom prst="rect">
            <a:avLst/>
          </a:prstGeom>
          <a:ln w="12700">
            <a:miter lim="400000"/>
          </a:ln>
        </p:spPr>
      </p:pic>
      <p:sp>
        <p:nvSpPr>
          <p:cNvPr id="1275" name="직선 화살표 연결선 52"/>
          <p:cNvSpPr/>
          <p:nvPr/>
        </p:nvSpPr>
        <p:spPr>
          <a:xfrm>
            <a:off x="3606115" y="4737010"/>
            <a:ext cx="1683516" cy="633644"/>
          </a:xfrm>
          <a:prstGeom prst="line">
            <a:avLst/>
          </a:prstGeom>
          <a:ln w="25400">
            <a:solidFill>
              <a:schemeClr val="accent5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276" name="직선 화살표 연결선 54"/>
          <p:cNvSpPr/>
          <p:nvPr/>
        </p:nvSpPr>
        <p:spPr>
          <a:xfrm flipH="1" flipV="1">
            <a:off x="11073924" y="3569637"/>
            <a:ext cx="212344" cy="678120"/>
          </a:xfrm>
          <a:prstGeom prst="line">
            <a:avLst/>
          </a:prstGeom>
          <a:ln w="25400">
            <a:solidFill>
              <a:schemeClr val="accent5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1277" name="그림 59" descr="그림 59"/>
          <p:cNvPicPr>
            <a:picLocks noChangeAspect="1"/>
          </p:cNvPicPr>
          <p:nvPr/>
        </p:nvPicPr>
        <p:blipFill>
          <a:blip r:embed="rId7"/>
          <a:srcRect l="35696" t="9971" r="35823" b="73846"/>
          <a:stretch>
            <a:fillRect/>
          </a:stretch>
        </p:blipFill>
        <p:spPr>
          <a:xfrm>
            <a:off x="5163548" y="5685278"/>
            <a:ext cx="2546149" cy="1109855"/>
          </a:xfrm>
          <a:prstGeom prst="rect">
            <a:avLst/>
          </a:prstGeom>
          <a:ln w="12700">
            <a:miter lim="400000"/>
          </a:ln>
        </p:spPr>
      </p:pic>
      <p:sp>
        <p:nvSpPr>
          <p:cNvPr id="1278" name="직선 화살표 연결선 60"/>
          <p:cNvSpPr/>
          <p:nvPr/>
        </p:nvSpPr>
        <p:spPr>
          <a:xfrm>
            <a:off x="3821791" y="5989578"/>
            <a:ext cx="1678896" cy="411222"/>
          </a:xfrm>
          <a:prstGeom prst="line">
            <a:avLst/>
          </a:prstGeom>
          <a:ln w="25400">
            <a:solidFill>
              <a:schemeClr val="accent5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905732" y="617796"/>
            <a:ext cx="10380537" cy="54572"/>
          </a:xfrm>
          <a:prstGeom prst="rect">
            <a:avLst/>
          </a:prstGeom>
          <a:ln w="12700">
            <a:miter lim="400000"/>
          </a:ln>
        </p:spPr>
      </p:pic>
      <p:sp>
        <p:nvSpPr>
          <p:cNvPr id="202" name="TextBox 5"/>
          <p:cNvSpPr txBox="1"/>
          <p:nvPr/>
        </p:nvSpPr>
        <p:spPr>
          <a:xfrm>
            <a:off x="1131170" y="154780"/>
            <a:ext cx="5012154" cy="4276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2100" b="1">
                <a:latin typeface="+mj-lt"/>
                <a:ea typeface="+mj-ea"/>
                <a:cs typeface="+mj-cs"/>
                <a:sym typeface="Helvetica"/>
              </a:defRPr>
            </a:pPr>
            <a:r>
              <a:t>회원초대 및 가입 및 프로필 </a:t>
            </a:r>
            <a:r>
              <a:rPr>
                <a:solidFill>
                  <a:srgbClr val="022B41"/>
                </a:solidFill>
                <a:latin typeface="나눔바른고딕"/>
                <a:ea typeface="나눔바른고딕"/>
                <a:cs typeface="나눔바른고딕"/>
                <a:sym typeface="나눔바른고딕"/>
              </a:rPr>
              <a:t>Class Model</a:t>
            </a:r>
          </a:p>
        </p:txBody>
      </p:sp>
      <p:pic>
        <p:nvPicPr>
          <p:cNvPr id="203" name="그림 7" descr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5849" y="57209"/>
            <a:ext cx="1640418" cy="615157"/>
          </a:xfrm>
          <a:prstGeom prst="rect">
            <a:avLst/>
          </a:prstGeom>
          <a:ln w="12700">
            <a:miter lim="400000"/>
          </a:ln>
        </p:spPr>
      </p:pic>
      <p:pic>
        <p:nvPicPr>
          <p:cNvPr id="204" name="그림 11" descr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5450" y="867273"/>
            <a:ext cx="10012477" cy="563459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0" name="그림 40" descr="그림 40"/>
          <p:cNvPicPr>
            <a:picLocks noChangeAspect="1"/>
          </p:cNvPicPr>
          <p:nvPr/>
        </p:nvPicPr>
        <p:blipFill>
          <a:blip r:embed="rId2"/>
          <a:srcRect l="17155" t="21239" r="39020" b="57704"/>
          <a:stretch>
            <a:fillRect/>
          </a:stretch>
        </p:blipFill>
        <p:spPr>
          <a:xfrm>
            <a:off x="6210911" y="3507387"/>
            <a:ext cx="4252990" cy="1714750"/>
          </a:xfrm>
          <a:prstGeom prst="rect">
            <a:avLst/>
          </a:prstGeom>
          <a:ln w="12700">
            <a:miter lim="400000"/>
          </a:ln>
        </p:spPr>
      </p:pic>
      <p:pic>
        <p:nvPicPr>
          <p:cNvPr id="1281" name="그림 2" descr="그림 2"/>
          <p:cNvPicPr>
            <a:picLocks noChangeAspect="1"/>
          </p:cNvPicPr>
          <p:nvPr/>
        </p:nvPicPr>
        <p:blipFill>
          <a:blip r:embed="rId3"/>
          <a:srcRect l="18892" t="26328" r="2595" b="8340"/>
          <a:stretch>
            <a:fillRect/>
          </a:stretch>
        </p:blipFill>
        <p:spPr>
          <a:xfrm>
            <a:off x="1747" y="741773"/>
            <a:ext cx="6094253" cy="4480364"/>
          </a:xfrm>
          <a:prstGeom prst="rect">
            <a:avLst/>
          </a:prstGeom>
          <a:ln w="12700">
            <a:miter lim="400000"/>
          </a:ln>
        </p:spPr>
      </p:pic>
      <p:pic>
        <p:nvPicPr>
          <p:cNvPr id="1282" name="Object 4" descr="Object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905732" y="617796"/>
            <a:ext cx="10380537" cy="54571"/>
          </a:xfrm>
          <a:prstGeom prst="rect">
            <a:avLst/>
          </a:prstGeom>
          <a:ln w="12700">
            <a:miter lim="400000"/>
          </a:ln>
        </p:spPr>
      </p:pic>
      <p:sp>
        <p:nvSpPr>
          <p:cNvPr id="1283" name="TextBox 5"/>
          <p:cNvSpPr txBox="1"/>
          <p:nvPr/>
        </p:nvSpPr>
        <p:spPr>
          <a:xfrm>
            <a:off x="1131171" y="154780"/>
            <a:ext cx="6929299" cy="4140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2000" b="1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전자</a:t>
            </a:r>
            <a:r>
              <a:t>(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사내</a:t>
            </a:r>
            <a:r>
              <a:t>)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메일 쓰기 </a:t>
            </a:r>
            <a:r>
              <a:t>(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파일첨부</a:t>
            </a:r>
            <a:r>
              <a:t>,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내용</a:t>
            </a:r>
            <a:r>
              <a:t>)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 페이지</a:t>
            </a:r>
          </a:p>
        </p:txBody>
      </p:sp>
      <p:pic>
        <p:nvPicPr>
          <p:cNvPr id="1284" name="그림 7" descr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45850" y="57209"/>
            <a:ext cx="1640417" cy="61515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287" name="직사각형 33"/>
          <p:cNvGrpSpPr/>
          <p:nvPr/>
        </p:nvGrpSpPr>
        <p:grpSpPr>
          <a:xfrm>
            <a:off x="3485691" y="2435719"/>
            <a:ext cx="2546150" cy="548140"/>
            <a:chOff x="0" y="0"/>
            <a:chExt cx="2546149" cy="548139"/>
          </a:xfrm>
        </p:grpSpPr>
        <p:sp>
          <p:nvSpPr>
            <p:cNvPr id="1285" name="직사각형"/>
            <p:cNvSpPr/>
            <p:nvPr/>
          </p:nvSpPr>
          <p:spPr>
            <a:xfrm>
              <a:off x="0" y="5933"/>
              <a:ext cx="2546150" cy="536273"/>
            </a:xfrm>
            <a:prstGeom prst="rect">
              <a:avLst/>
            </a:prstGeom>
            <a:solidFill>
              <a:schemeClr val="bg1"/>
            </a:solidFill>
            <a:ln w="25400" cap="flat">
              <a:solidFill>
                <a:schemeClr val="accent5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1286" name="드래그 앤 드롭으로…"/>
            <p:cNvSpPr txBox="1"/>
            <p:nvPr/>
          </p:nvSpPr>
          <p:spPr>
            <a:xfrm>
              <a:off x="58419" y="0"/>
              <a:ext cx="2429311" cy="5481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1400">
                  <a:latin typeface="나눔바른고딕"/>
                  <a:ea typeface="나눔바른고딕"/>
                  <a:cs typeface="나눔바른고딕"/>
                  <a:sym typeface="나눔바른고딕"/>
                </a:defRPr>
              </a:pPr>
              <a:r>
                <a:rPr dirty="0" err="1"/>
                <a:t>드래그</a:t>
              </a:r>
              <a:r>
                <a:rPr dirty="0"/>
                <a:t> 앤 </a:t>
              </a:r>
              <a:r>
                <a:rPr dirty="0" err="1"/>
                <a:t>드롭으로</a:t>
              </a:r>
              <a:endParaRPr dirty="0"/>
            </a:p>
            <a:p>
              <a:pPr algn="ctr">
                <a:defRPr sz="1400">
                  <a:latin typeface="나눔바른고딕"/>
                  <a:ea typeface="나눔바른고딕"/>
                  <a:cs typeface="나눔바른고딕"/>
                  <a:sym typeface="나눔바른고딕"/>
                </a:defRPr>
              </a:pPr>
              <a:r>
                <a:rPr dirty="0" err="1"/>
                <a:t>다중</a:t>
              </a:r>
              <a:r>
                <a:rPr dirty="0"/>
                <a:t> </a:t>
              </a:r>
              <a:r>
                <a:rPr dirty="0" err="1"/>
                <a:t>파일</a:t>
              </a:r>
              <a:r>
                <a:rPr dirty="0"/>
                <a:t> </a:t>
              </a:r>
              <a:r>
                <a:rPr dirty="0" err="1"/>
                <a:t>첨부</a:t>
              </a:r>
              <a:r>
                <a:rPr dirty="0"/>
                <a:t> </a:t>
              </a:r>
              <a:r>
                <a:rPr dirty="0" err="1"/>
                <a:t>가능</a:t>
              </a:r>
              <a:endParaRPr dirty="0"/>
            </a:p>
          </p:txBody>
        </p:sp>
      </p:grpSp>
      <p:sp>
        <p:nvSpPr>
          <p:cNvPr id="1288" name="직선 화살표 연결선 52"/>
          <p:cNvSpPr/>
          <p:nvPr/>
        </p:nvSpPr>
        <p:spPr>
          <a:xfrm flipV="1">
            <a:off x="3341170" y="4069537"/>
            <a:ext cx="706093" cy="410922"/>
          </a:xfrm>
          <a:prstGeom prst="line">
            <a:avLst/>
          </a:prstGeom>
          <a:ln w="25400">
            <a:solidFill>
              <a:schemeClr val="accent5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289" name="직선 화살표 연결선 9"/>
          <p:cNvSpPr/>
          <p:nvPr/>
        </p:nvSpPr>
        <p:spPr>
          <a:xfrm>
            <a:off x="4927858" y="1541079"/>
            <a:ext cx="778762" cy="761911"/>
          </a:xfrm>
          <a:prstGeom prst="line">
            <a:avLst/>
          </a:prstGeom>
          <a:ln w="25400">
            <a:solidFill>
              <a:schemeClr val="accent5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1292" name="직사각형 12"/>
          <p:cNvGrpSpPr/>
          <p:nvPr/>
        </p:nvGrpSpPr>
        <p:grpSpPr>
          <a:xfrm>
            <a:off x="4020377" y="3425749"/>
            <a:ext cx="2075623" cy="536273"/>
            <a:chOff x="0" y="0"/>
            <a:chExt cx="2075621" cy="536272"/>
          </a:xfrm>
        </p:grpSpPr>
        <p:sp>
          <p:nvSpPr>
            <p:cNvPr id="1290" name="직사각형"/>
            <p:cNvSpPr/>
            <p:nvPr/>
          </p:nvSpPr>
          <p:spPr>
            <a:xfrm>
              <a:off x="0" y="-1"/>
              <a:ext cx="2075622" cy="536274"/>
            </a:xfrm>
            <a:prstGeom prst="rect">
              <a:avLst/>
            </a:prstGeom>
            <a:solidFill>
              <a:schemeClr val="bg1"/>
            </a:solidFill>
            <a:ln w="25400" cap="flat">
              <a:solidFill>
                <a:schemeClr val="accent5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1291" name="네이버 스마트 에디터 사용"/>
            <p:cNvSpPr txBox="1"/>
            <p:nvPr/>
          </p:nvSpPr>
          <p:spPr>
            <a:xfrm>
              <a:off x="58420" y="108241"/>
              <a:ext cx="1958783" cy="3197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latin typeface="나눔바른고딕"/>
                  <a:ea typeface="나눔바른고딕"/>
                  <a:cs typeface="나눔바른고딕"/>
                  <a:sym typeface="나눔바른고딕"/>
                </a:defRPr>
              </a:lvl1pPr>
            </a:lstStyle>
            <a:p>
              <a:r>
                <a:rPr dirty="0" err="1"/>
                <a:t>네이버</a:t>
              </a:r>
              <a:r>
                <a:rPr dirty="0"/>
                <a:t> </a:t>
              </a:r>
              <a:r>
                <a:rPr dirty="0" err="1"/>
                <a:t>스마트</a:t>
              </a:r>
              <a:r>
                <a:rPr dirty="0"/>
                <a:t> </a:t>
              </a:r>
              <a:r>
                <a:rPr dirty="0" err="1"/>
                <a:t>에디터</a:t>
              </a:r>
              <a:r>
                <a:rPr dirty="0"/>
                <a:t> </a:t>
              </a:r>
              <a:r>
                <a:rPr dirty="0" err="1"/>
                <a:t>사용</a:t>
              </a:r>
              <a:endParaRPr dirty="0"/>
            </a:p>
          </p:txBody>
        </p:sp>
      </p:grpSp>
      <p:pic>
        <p:nvPicPr>
          <p:cNvPr id="1293" name="그림 15" descr="그림 15"/>
          <p:cNvPicPr>
            <a:picLocks noChangeAspect="1"/>
          </p:cNvPicPr>
          <p:nvPr/>
        </p:nvPicPr>
        <p:blipFill>
          <a:blip r:embed="rId6"/>
          <a:srcRect l="35696" t="9318" r="35537" b="72441"/>
          <a:stretch>
            <a:fillRect/>
          </a:stretch>
        </p:blipFill>
        <p:spPr>
          <a:xfrm>
            <a:off x="1747" y="5222135"/>
            <a:ext cx="3507130" cy="1635865"/>
          </a:xfrm>
          <a:prstGeom prst="rect">
            <a:avLst/>
          </a:prstGeom>
          <a:ln w="12700">
            <a:miter lim="400000"/>
          </a:ln>
        </p:spPr>
      </p:pic>
      <p:sp>
        <p:nvSpPr>
          <p:cNvPr id="1294" name="직선 화살표 연결선 16"/>
          <p:cNvSpPr/>
          <p:nvPr/>
        </p:nvSpPr>
        <p:spPr>
          <a:xfrm flipH="1" flipV="1">
            <a:off x="3604026" y="6040067"/>
            <a:ext cx="1323832" cy="181874"/>
          </a:xfrm>
          <a:prstGeom prst="line">
            <a:avLst/>
          </a:prstGeom>
          <a:ln w="25400">
            <a:solidFill>
              <a:schemeClr val="accent5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1297" name="직사각형 22"/>
          <p:cNvGrpSpPr/>
          <p:nvPr/>
        </p:nvGrpSpPr>
        <p:grpSpPr>
          <a:xfrm>
            <a:off x="5058190" y="5868344"/>
            <a:ext cx="2075623" cy="536273"/>
            <a:chOff x="0" y="0"/>
            <a:chExt cx="2075621" cy="536272"/>
          </a:xfrm>
        </p:grpSpPr>
        <p:sp>
          <p:nvSpPr>
            <p:cNvPr id="1295" name="직사각형"/>
            <p:cNvSpPr/>
            <p:nvPr/>
          </p:nvSpPr>
          <p:spPr>
            <a:xfrm>
              <a:off x="0" y="-1"/>
              <a:ext cx="2075622" cy="536274"/>
            </a:xfrm>
            <a:prstGeom prst="rect">
              <a:avLst/>
            </a:prstGeom>
            <a:noFill/>
            <a:ln w="25400" cap="flat">
              <a:solidFill>
                <a:schemeClr val="accent5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1296" name="모든 조건 만족시 전송 가능"/>
            <p:cNvSpPr txBox="1"/>
            <p:nvPr/>
          </p:nvSpPr>
          <p:spPr>
            <a:xfrm>
              <a:off x="58420" y="291"/>
              <a:ext cx="1958783" cy="5356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latin typeface="나눔바른고딕"/>
                  <a:ea typeface="나눔바른고딕"/>
                  <a:cs typeface="나눔바른고딕"/>
                  <a:sym typeface="나눔바른고딕"/>
                </a:defRPr>
              </a:lvl1pPr>
            </a:lstStyle>
            <a:p>
              <a:r>
                <a:t>모든 조건 만족시 전송 가능</a:t>
              </a:r>
            </a:p>
          </p:txBody>
        </p:sp>
      </p:grpSp>
      <p:pic>
        <p:nvPicPr>
          <p:cNvPr id="1298" name="그림 25" descr="그림 25"/>
          <p:cNvPicPr>
            <a:picLocks noChangeAspect="1"/>
          </p:cNvPicPr>
          <p:nvPr/>
        </p:nvPicPr>
        <p:blipFill>
          <a:blip r:embed="rId7"/>
          <a:srcRect l="16328" t="19915" r="1266" b="55740"/>
          <a:stretch>
            <a:fillRect/>
          </a:stretch>
        </p:blipFill>
        <p:spPr>
          <a:xfrm>
            <a:off x="6096001" y="838664"/>
            <a:ext cx="6096000" cy="2587085"/>
          </a:xfrm>
          <a:prstGeom prst="rect">
            <a:avLst/>
          </a:prstGeom>
          <a:ln w="12700">
            <a:miter lim="400000"/>
          </a:ln>
        </p:spPr>
      </p:pic>
      <p:sp>
        <p:nvSpPr>
          <p:cNvPr id="1299" name="직선 화살표 연결선 27"/>
          <p:cNvSpPr/>
          <p:nvPr/>
        </p:nvSpPr>
        <p:spPr>
          <a:xfrm>
            <a:off x="9475798" y="2781996"/>
            <a:ext cx="2626403" cy="2575084"/>
          </a:xfrm>
          <a:prstGeom prst="line">
            <a:avLst/>
          </a:prstGeom>
          <a:ln w="25400">
            <a:solidFill>
              <a:schemeClr val="accent5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1302" name="직사각형 26"/>
          <p:cNvGrpSpPr/>
          <p:nvPr/>
        </p:nvGrpSpPr>
        <p:grpSpPr>
          <a:xfrm>
            <a:off x="7937265" y="5620056"/>
            <a:ext cx="4252989" cy="1203768"/>
            <a:chOff x="0" y="0"/>
            <a:chExt cx="4252988" cy="1203767"/>
          </a:xfrm>
        </p:grpSpPr>
        <p:sp>
          <p:nvSpPr>
            <p:cNvPr id="1300" name="직사각형"/>
            <p:cNvSpPr/>
            <p:nvPr/>
          </p:nvSpPr>
          <p:spPr>
            <a:xfrm>
              <a:off x="-1" y="-1"/>
              <a:ext cx="4252990" cy="1203769"/>
            </a:xfrm>
            <a:prstGeom prst="rect">
              <a:avLst/>
            </a:prstGeom>
            <a:noFill/>
            <a:ln w="25400" cap="flat">
              <a:solidFill>
                <a:schemeClr val="accent5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400">
                  <a:latin typeface="나눔바른고딕"/>
                  <a:ea typeface="나눔바른고딕"/>
                  <a:cs typeface="나눔바른고딕"/>
                  <a:sym typeface="나눔바른고딕"/>
                </a:defRPr>
              </a:pPr>
              <a:endParaRPr/>
            </a:p>
          </p:txBody>
        </p:sp>
        <p:sp>
          <p:nvSpPr>
            <p:cNvPr id="1301" name="보낸 메일 함에서 확인 가능 읽은 사람 수 및 즐겨 찾기 중요 여부 수신 메일함과 보낸 메일함의 즐겨 찾기 중요 여부는 다름 (다른 테이블)"/>
            <p:cNvSpPr txBox="1"/>
            <p:nvPr/>
          </p:nvSpPr>
          <p:spPr>
            <a:xfrm>
              <a:off x="58419" y="213639"/>
              <a:ext cx="4136149" cy="7764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1400">
                  <a:latin typeface="나눔바른고딕"/>
                  <a:ea typeface="나눔바른고딕"/>
                  <a:cs typeface="나눔바른고딕"/>
                  <a:sym typeface="나눔바른고딕"/>
                </a:defRPr>
              </a:pPr>
              <a:r>
                <a:t>보낸 메일 함에서 확인 가능 읽은 사람 수 및 즐겨 찾기 중요 여부 수신 메일함과 보낸 메일함의 즐겨 찾기 중요 여부는 다름 (다른 테이블)</a:t>
              </a:r>
            </a:p>
          </p:txBody>
        </p:sp>
      </p:grpSp>
      <p:sp>
        <p:nvSpPr>
          <p:cNvPr id="1303" name="직선 화살표 연결선 29"/>
          <p:cNvSpPr/>
          <p:nvPr/>
        </p:nvSpPr>
        <p:spPr>
          <a:xfrm>
            <a:off x="7087527" y="1208639"/>
            <a:ext cx="968453" cy="1"/>
          </a:xfrm>
          <a:prstGeom prst="line">
            <a:avLst/>
          </a:prstGeom>
          <a:ln w="25400">
            <a:solidFill>
              <a:schemeClr val="accent5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1306" name="직사각형 38"/>
          <p:cNvGrpSpPr/>
          <p:nvPr/>
        </p:nvGrpSpPr>
        <p:grpSpPr>
          <a:xfrm>
            <a:off x="8390436" y="914369"/>
            <a:ext cx="2075623" cy="548140"/>
            <a:chOff x="0" y="0"/>
            <a:chExt cx="2075621" cy="548139"/>
          </a:xfrm>
        </p:grpSpPr>
        <p:sp>
          <p:nvSpPr>
            <p:cNvPr id="1304" name="직사각형"/>
            <p:cNvSpPr/>
            <p:nvPr/>
          </p:nvSpPr>
          <p:spPr>
            <a:xfrm>
              <a:off x="0" y="5933"/>
              <a:ext cx="2075622" cy="536273"/>
            </a:xfrm>
            <a:prstGeom prst="rect">
              <a:avLst/>
            </a:prstGeom>
            <a:noFill/>
            <a:ln w="25400" cap="flat">
              <a:solidFill>
                <a:schemeClr val="accent5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1305" name="여기서 삭제 시  보낸 메일 휴지통으로 감"/>
            <p:cNvSpPr txBox="1"/>
            <p:nvPr/>
          </p:nvSpPr>
          <p:spPr>
            <a:xfrm>
              <a:off x="58419" y="0"/>
              <a:ext cx="1958783" cy="5481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latin typeface="나눔바른고딕"/>
                  <a:ea typeface="나눔바른고딕"/>
                  <a:cs typeface="나눔바른고딕"/>
                  <a:sym typeface="나눔바른고딕"/>
                </a:defRPr>
              </a:lvl1pPr>
            </a:lstStyle>
            <a:p>
              <a:r>
                <a:t>여기서 삭제 시  보낸 메일 휴지통으로 감</a:t>
              </a:r>
            </a:p>
          </p:txBody>
        </p:sp>
      </p:grpSp>
      <p:grpSp>
        <p:nvGrpSpPr>
          <p:cNvPr id="1309" name="직사각형 45"/>
          <p:cNvGrpSpPr/>
          <p:nvPr/>
        </p:nvGrpSpPr>
        <p:grpSpPr>
          <a:xfrm>
            <a:off x="8106189" y="3677280"/>
            <a:ext cx="2075623" cy="548140"/>
            <a:chOff x="0" y="0"/>
            <a:chExt cx="2075621" cy="548139"/>
          </a:xfrm>
        </p:grpSpPr>
        <p:sp>
          <p:nvSpPr>
            <p:cNvPr id="1307" name="직사각형"/>
            <p:cNvSpPr/>
            <p:nvPr/>
          </p:nvSpPr>
          <p:spPr>
            <a:xfrm>
              <a:off x="0" y="5933"/>
              <a:ext cx="2075622" cy="536273"/>
            </a:xfrm>
            <a:prstGeom prst="rect">
              <a:avLst/>
            </a:prstGeom>
            <a:noFill/>
            <a:ln w="25400" cap="flat">
              <a:solidFill>
                <a:schemeClr val="accent5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1308" name="임시보관시 임시 보관함에서 확인 가능"/>
            <p:cNvSpPr txBox="1"/>
            <p:nvPr/>
          </p:nvSpPr>
          <p:spPr>
            <a:xfrm>
              <a:off x="58419" y="0"/>
              <a:ext cx="1958783" cy="5481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latin typeface="나눔바른고딕"/>
                  <a:ea typeface="나눔바른고딕"/>
                  <a:cs typeface="나눔바른고딕"/>
                  <a:sym typeface="나눔바른고딕"/>
                </a:defRPr>
              </a:lvl1pPr>
            </a:lstStyle>
            <a:p>
              <a:r>
                <a:t>임시보관시 임시 보관함에서 확인 가능</a:t>
              </a:r>
            </a:p>
          </p:txBody>
        </p:sp>
      </p:grpSp>
      <p:sp>
        <p:nvSpPr>
          <p:cNvPr id="1310" name="직선 화살표 연결선 47"/>
          <p:cNvSpPr/>
          <p:nvPr/>
        </p:nvSpPr>
        <p:spPr>
          <a:xfrm flipV="1">
            <a:off x="6678518" y="4172391"/>
            <a:ext cx="1377462" cy="1454467"/>
          </a:xfrm>
          <a:prstGeom prst="line">
            <a:avLst/>
          </a:prstGeom>
          <a:ln w="25400">
            <a:solidFill>
              <a:schemeClr val="accent5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311" name="직선 화살표 연결선 53"/>
          <p:cNvSpPr/>
          <p:nvPr/>
        </p:nvSpPr>
        <p:spPr>
          <a:xfrm>
            <a:off x="7221443" y="6183275"/>
            <a:ext cx="1115964" cy="221343"/>
          </a:xfrm>
          <a:prstGeom prst="line">
            <a:avLst/>
          </a:prstGeom>
          <a:ln w="25400">
            <a:solidFill>
              <a:schemeClr val="accent5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3" name="그림 6" descr="그림 6"/>
          <p:cNvPicPr>
            <a:picLocks noChangeAspect="1"/>
          </p:cNvPicPr>
          <p:nvPr/>
        </p:nvPicPr>
        <p:blipFill>
          <a:blip r:embed="rId2"/>
          <a:srcRect l="13356" t="17230" r="19829" b="10162"/>
          <a:stretch>
            <a:fillRect/>
          </a:stretch>
        </p:blipFill>
        <p:spPr>
          <a:xfrm>
            <a:off x="0" y="569594"/>
            <a:ext cx="12192000" cy="6288406"/>
          </a:xfrm>
          <a:prstGeom prst="rect">
            <a:avLst/>
          </a:prstGeom>
          <a:ln w="12700">
            <a:miter lim="400000"/>
          </a:ln>
        </p:spPr>
      </p:pic>
      <p:pic>
        <p:nvPicPr>
          <p:cNvPr id="1314" name="Object 4" descr="Object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905732" y="617796"/>
            <a:ext cx="10380537" cy="54571"/>
          </a:xfrm>
          <a:prstGeom prst="rect">
            <a:avLst/>
          </a:prstGeom>
          <a:ln w="12700">
            <a:miter lim="400000"/>
          </a:ln>
        </p:spPr>
      </p:pic>
      <p:sp>
        <p:nvSpPr>
          <p:cNvPr id="1315" name="TextBox 5"/>
          <p:cNvSpPr txBox="1"/>
          <p:nvPr/>
        </p:nvSpPr>
        <p:spPr>
          <a:xfrm>
            <a:off x="1131171" y="154780"/>
            <a:ext cx="4323796" cy="4140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2000" b="1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전자</a:t>
            </a:r>
            <a:r>
              <a:t>(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사내</a:t>
            </a:r>
            <a:r>
              <a:t>)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메일 </a:t>
            </a:r>
            <a:r>
              <a:t>(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발신</a:t>
            </a:r>
            <a:r>
              <a:t>)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조회 페이지</a:t>
            </a:r>
          </a:p>
        </p:txBody>
      </p:sp>
      <p:pic>
        <p:nvPicPr>
          <p:cNvPr id="1316" name="그림 7" descr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45850" y="57209"/>
            <a:ext cx="1640417" cy="61515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319" name="직사각형 33"/>
          <p:cNvGrpSpPr/>
          <p:nvPr/>
        </p:nvGrpSpPr>
        <p:grpSpPr>
          <a:xfrm>
            <a:off x="145882" y="1627831"/>
            <a:ext cx="2298364" cy="791134"/>
            <a:chOff x="0" y="0"/>
            <a:chExt cx="2298363" cy="791133"/>
          </a:xfrm>
        </p:grpSpPr>
        <p:sp>
          <p:nvSpPr>
            <p:cNvPr id="1317" name="직사각형"/>
            <p:cNvSpPr/>
            <p:nvPr/>
          </p:nvSpPr>
          <p:spPr>
            <a:xfrm>
              <a:off x="0" y="-1"/>
              <a:ext cx="2298364" cy="791135"/>
            </a:xfrm>
            <a:prstGeom prst="rect">
              <a:avLst/>
            </a:prstGeom>
            <a:noFill/>
            <a:ln w="25400" cap="flat">
              <a:solidFill>
                <a:schemeClr val="accent5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1318" name="Jsp 내에서 Jstl &lt;c:if test=“”&gt;type으로 출력"/>
            <p:cNvSpPr txBox="1"/>
            <p:nvPr/>
          </p:nvSpPr>
          <p:spPr>
            <a:xfrm>
              <a:off x="58420" y="121496"/>
              <a:ext cx="2181525" cy="548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1400">
                  <a:latin typeface="나눔바른고딕"/>
                  <a:ea typeface="나눔바른고딕"/>
                  <a:cs typeface="나눔바른고딕"/>
                  <a:sym typeface="나눔바른고딕"/>
                </a:defRPr>
              </a:pPr>
              <a:r>
                <a:t>Jsp 내에서 Jstl &lt;c:if test=“”&gt;type으로 출력</a:t>
              </a:r>
            </a:p>
          </p:txBody>
        </p:sp>
      </p:grpSp>
      <p:grpSp>
        <p:nvGrpSpPr>
          <p:cNvPr id="1322" name="직사각형 12"/>
          <p:cNvGrpSpPr/>
          <p:nvPr/>
        </p:nvGrpSpPr>
        <p:grpSpPr>
          <a:xfrm>
            <a:off x="9071295" y="1301425"/>
            <a:ext cx="2636753" cy="935790"/>
            <a:chOff x="0" y="0"/>
            <a:chExt cx="2636752" cy="935789"/>
          </a:xfrm>
        </p:grpSpPr>
        <p:sp>
          <p:nvSpPr>
            <p:cNvPr id="1320" name="직사각형"/>
            <p:cNvSpPr/>
            <p:nvPr/>
          </p:nvSpPr>
          <p:spPr>
            <a:xfrm>
              <a:off x="-1" y="-1"/>
              <a:ext cx="2636754" cy="935791"/>
            </a:xfrm>
            <a:prstGeom prst="rect">
              <a:avLst/>
            </a:prstGeom>
            <a:noFill/>
            <a:ln w="25400" cap="flat">
              <a:solidFill>
                <a:schemeClr val="accent5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1321" name="발신 메일 함에서는 몇 명이 읽었는지 확인가능"/>
            <p:cNvSpPr txBox="1"/>
            <p:nvPr/>
          </p:nvSpPr>
          <p:spPr>
            <a:xfrm>
              <a:off x="58419" y="193824"/>
              <a:ext cx="2519914" cy="548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latin typeface="나눔바른고딕"/>
                  <a:ea typeface="나눔바른고딕"/>
                  <a:cs typeface="나눔바른고딕"/>
                  <a:sym typeface="나눔바른고딕"/>
                </a:defRPr>
              </a:lvl1pPr>
            </a:lstStyle>
            <a:p>
              <a:r>
                <a:t>발신 메일 함에서는 몇 명이 읽었는지 확인가능 </a:t>
              </a:r>
            </a:p>
          </p:txBody>
        </p:sp>
      </p:grpSp>
      <p:sp>
        <p:nvSpPr>
          <p:cNvPr id="1323" name="직선 화살표 연결선 27"/>
          <p:cNvSpPr/>
          <p:nvPr/>
        </p:nvSpPr>
        <p:spPr>
          <a:xfrm>
            <a:off x="3293069" y="5111639"/>
            <a:ext cx="2207619" cy="143268"/>
          </a:xfrm>
          <a:prstGeom prst="line">
            <a:avLst/>
          </a:prstGeom>
          <a:ln w="25400">
            <a:solidFill>
              <a:schemeClr val="accent5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1326" name="직사각형 38"/>
          <p:cNvGrpSpPr/>
          <p:nvPr/>
        </p:nvGrpSpPr>
        <p:grpSpPr>
          <a:xfrm>
            <a:off x="1607285" y="764872"/>
            <a:ext cx="5001245" cy="560449"/>
            <a:chOff x="0" y="0"/>
            <a:chExt cx="5001243" cy="560448"/>
          </a:xfrm>
        </p:grpSpPr>
        <p:sp>
          <p:nvSpPr>
            <p:cNvPr id="1324" name="직사각형"/>
            <p:cNvSpPr/>
            <p:nvPr/>
          </p:nvSpPr>
          <p:spPr>
            <a:xfrm>
              <a:off x="-1" y="-1"/>
              <a:ext cx="5001245" cy="560450"/>
            </a:xfrm>
            <a:prstGeom prst="rect">
              <a:avLst/>
            </a:prstGeom>
            <a:noFill/>
            <a:ln w="25400" cap="flat">
              <a:solidFill>
                <a:schemeClr val="accent5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1325" name="각각 수신 및 발신 테이블에서 즐겨찾기 중요도 삭제 제어"/>
            <p:cNvSpPr txBox="1"/>
            <p:nvPr/>
          </p:nvSpPr>
          <p:spPr>
            <a:xfrm>
              <a:off x="58419" y="120329"/>
              <a:ext cx="4884404" cy="3197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latin typeface="나눔바른고딕"/>
                  <a:ea typeface="나눔바른고딕"/>
                  <a:cs typeface="나눔바른고딕"/>
                  <a:sym typeface="나눔바른고딕"/>
                </a:defRPr>
              </a:lvl1pPr>
            </a:lstStyle>
            <a:p>
              <a:r>
                <a:t>각각 수신 및 발신 테이블에서 즐겨찾기 중요도 삭제 제어</a:t>
              </a:r>
            </a:p>
          </p:txBody>
        </p:sp>
      </p:grpSp>
      <p:sp>
        <p:nvSpPr>
          <p:cNvPr id="1327" name="직선 화살표 연결선 53"/>
          <p:cNvSpPr/>
          <p:nvPr/>
        </p:nvSpPr>
        <p:spPr>
          <a:xfrm flipH="1">
            <a:off x="5196181" y="2106255"/>
            <a:ext cx="453087" cy="367512"/>
          </a:xfrm>
          <a:prstGeom prst="line">
            <a:avLst/>
          </a:prstGeom>
          <a:ln w="25400">
            <a:solidFill>
              <a:schemeClr val="accent5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1330" name="직사각형 41"/>
          <p:cNvGrpSpPr/>
          <p:nvPr/>
        </p:nvGrpSpPr>
        <p:grpSpPr>
          <a:xfrm>
            <a:off x="1085451" y="5379775"/>
            <a:ext cx="1703099" cy="536273"/>
            <a:chOff x="0" y="0"/>
            <a:chExt cx="1703098" cy="536272"/>
          </a:xfrm>
        </p:grpSpPr>
        <p:sp>
          <p:nvSpPr>
            <p:cNvPr id="1328" name="직사각형"/>
            <p:cNvSpPr/>
            <p:nvPr/>
          </p:nvSpPr>
          <p:spPr>
            <a:xfrm>
              <a:off x="0" y="-1"/>
              <a:ext cx="1703099" cy="536274"/>
            </a:xfrm>
            <a:prstGeom prst="rect">
              <a:avLst/>
            </a:prstGeom>
            <a:noFill/>
            <a:ln w="25400" cap="flat">
              <a:solidFill>
                <a:schemeClr val="accent5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1329" name="파일 클릭 시 다운 가능"/>
            <p:cNvSpPr txBox="1"/>
            <p:nvPr/>
          </p:nvSpPr>
          <p:spPr>
            <a:xfrm>
              <a:off x="58420" y="291"/>
              <a:ext cx="1586260" cy="5356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latin typeface="나눔바른고딕"/>
                  <a:ea typeface="나눔바른고딕"/>
                  <a:cs typeface="나눔바른고딕"/>
                  <a:sym typeface="나눔바른고딕"/>
                </a:defRPr>
              </a:lvl1pPr>
            </a:lstStyle>
            <a:p>
              <a:r>
                <a:t>파일 클릭 시 다운 가능</a:t>
              </a:r>
            </a:p>
          </p:txBody>
        </p:sp>
      </p:grpSp>
      <p:sp>
        <p:nvSpPr>
          <p:cNvPr id="1331" name="직선 화살표 연결선 46"/>
          <p:cNvSpPr/>
          <p:nvPr/>
        </p:nvSpPr>
        <p:spPr>
          <a:xfrm flipH="1">
            <a:off x="4847250" y="2347678"/>
            <a:ext cx="4125591" cy="683963"/>
          </a:xfrm>
          <a:prstGeom prst="line">
            <a:avLst/>
          </a:prstGeom>
          <a:ln w="25400">
            <a:solidFill>
              <a:schemeClr val="accent5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1332" name="그림 51" descr="그림 51"/>
          <p:cNvPicPr>
            <a:picLocks noChangeAspect="1"/>
          </p:cNvPicPr>
          <p:nvPr/>
        </p:nvPicPr>
        <p:blipFill>
          <a:blip r:embed="rId5"/>
          <a:srcRect l="71903" t="10354" r="7428" b="66251"/>
          <a:stretch>
            <a:fillRect/>
          </a:stretch>
        </p:blipFill>
        <p:spPr>
          <a:xfrm>
            <a:off x="1085451" y="3830713"/>
            <a:ext cx="1703100" cy="1134247"/>
          </a:xfrm>
          <a:prstGeom prst="rect">
            <a:avLst/>
          </a:prstGeom>
          <a:ln w="12700">
            <a:miter lim="400000"/>
          </a:ln>
        </p:spPr>
      </p:pic>
      <p:pic>
        <p:nvPicPr>
          <p:cNvPr id="1333" name="그림 57" descr="그림 57"/>
          <p:cNvPicPr>
            <a:picLocks noChangeAspect="1"/>
          </p:cNvPicPr>
          <p:nvPr/>
        </p:nvPicPr>
        <p:blipFill>
          <a:blip r:embed="rId6"/>
          <a:srcRect l="35127" t="41695" r="54883" b="55213"/>
          <a:stretch>
            <a:fillRect/>
          </a:stretch>
        </p:blipFill>
        <p:spPr>
          <a:xfrm>
            <a:off x="3978126" y="2102091"/>
            <a:ext cx="1218055" cy="53627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336" name="직사각형 61"/>
          <p:cNvGrpSpPr/>
          <p:nvPr/>
        </p:nvGrpSpPr>
        <p:grpSpPr>
          <a:xfrm>
            <a:off x="4903756" y="1517905"/>
            <a:ext cx="1609578" cy="443476"/>
            <a:chOff x="0" y="0"/>
            <a:chExt cx="1609577" cy="443475"/>
          </a:xfrm>
        </p:grpSpPr>
        <p:sp>
          <p:nvSpPr>
            <p:cNvPr id="1334" name="직사각형"/>
            <p:cNvSpPr/>
            <p:nvPr/>
          </p:nvSpPr>
          <p:spPr>
            <a:xfrm>
              <a:off x="-1" y="-1"/>
              <a:ext cx="1609579" cy="443477"/>
            </a:xfrm>
            <a:prstGeom prst="rect">
              <a:avLst/>
            </a:prstGeom>
            <a:noFill/>
            <a:ln w="25400" cap="flat">
              <a:solidFill>
                <a:schemeClr val="accent5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400">
                  <a:latin typeface="나눔바른고딕"/>
                  <a:ea typeface="나눔바른고딕"/>
                  <a:cs typeface="나눔바른고딕"/>
                  <a:sym typeface="나눔바른고딕"/>
                </a:defRPr>
              </a:pPr>
              <a:endParaRPr/>
            </a:p>
          </p:txBody>
        </p:sp>
        <p:sp>
          <p:nvSpPr>
            <p:cNvPr id="1335" name="카테고리 선택시"/>
            <p:cNvSpPr txBox="1"/>
            <p:nvPr/>
          </p:nvSpPr>
          <p:spPr>
            <a:xfrm>
              <a:off x="58419" y="61842"/>
              <a:ext cx="1492739" cy="319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latin typeface="나눔바른고딕"/>
                  <a:ea typeface="나눔바른고딕"/>
                  <a:cs typeface="나눔바른고딕"/>
                  <a:sym typeface="나눔바른고딕"/>
                </a:defRPr>
              </a:lvl1pPr>
            </a:lstStyle>
            <a:p>
              <a:r>
                <a:t>카테고리 선택시</a:t>
              </a:r>
            </a:p>
          </p:txBody>
        </p:sp>
      </p:grpSp>
    </p:spTree>
  </p:cSld>
  <p:clrMapOvr>
    <a:masterClrMapping/>
  </p:clrMapOvr>
  <p:transition spd="med"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8" name="그림 10" descr="그림 10"/>
          <p:cNvPicPr>
            <a:picLocks noChangeAspect="1"/>
          </p:cNvPicPr>
          <p:nvPr/>
        </p:nvPicPr>
        <p:blipFill>
          <a:blip r:embed="rId2"/>
          <a:srcRect l="14157" t="17624" r="20883" b="9009"/>
          <a:stretch>
            <a:fillRect/>
          </a:stretch>
        </p:blipFill>
        <p:spPr>
          <a:xfrm>
            <a:off x="11426" y="812242"/>
            <a:ext cx="12169148" cy="6045758"/>
          </a:xfrm>
          <a:prstGeom prst="rect">
            <a:avLst/>
          </a:prstGeom>
          <a:ln w="12700">
            <a:miter lim="400000"/>
          </a:ln>
        </p:spPr>
      </p:pic>
      <p:pic>
        <p:nvPicPr>
          <p:cNvPr id="1339" name="Object 4" descr="Object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905732" y="617796"/>
            <a:ext cx="10380537" cy="54571"/>
          </a:xfrm>
          <a:prstGeom prst="rect">
            <a:avLst/>
          </a:prstGeom>
          <a:ln w="12700">
            <a:miter lim="400000"/>
          </a:ln>
        </p:spPr>
      </p:pic>
      <p:sp>
        <p:nvSpPr>
          <p:cNvPr id="1340" name="TextBox 5"/>
          <p:cNvSpPr txBox="1"/>
          <p:nvPr/>
        </p:nvSpPr>
        <p:spPr>
          <a:xfrm>
            <a:off x="1131171" y="154780"/>
            <a:ext cx="4323796" cy="4140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2000" b="1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전자</a:t>
            </a:r>
            <a:r>
              <a:t>(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사내</a:t>
            </a:r>
            <a:r>
              <a:t>)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메일 </a:t>
            </a:r>
            <a:r>
              <a:t>(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수신</a:t>
            </a:r>
            <a:r>
              <a:t>)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조회 페이지</a:t>
            </a:r>
          </a:p>
        </p:txBody>
      </p:sp>
      <p:pic>
        <p:nvPicPr>
          <p:cNvPr id="1341" name="그림 7" descr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45850" y="57209"/>
            <a:ext cx="1640417" cy="61515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344" name="직사각형 33"/>
          <p:cNvGrpSpPr/>
          <p:nvPr/>
        </p:nvGrpSpPr>
        <p:grpSpPr>
          <a:xfrm>
            <a:off x="145184" y="1778223"/>
            <a:ext cx="2298364" cy="791134"/>
            <a:chOff x="0" y="0"/>
            <a:chExt cx="2298363" cy="791133"/>
          </a:xfrm>
        </p:grpSpPr>
        <p:sp>
          <p:nvSpPr>
            <p:cNvPr id="1342" name="직사각형"/>
            <p:cNvSpPr/>
            <p:nvPr/>
          </p:nvSpPr>
          <p:spPr>
            <a:xfrm>
              <a:off x="0" y="-1"/>
              <a:ext cx="2298364" cy="791135"/>
            </a:xfrm>
            <a:prstGeom prst="rect">
              <a:avLst/>
            </a:prstGeom>
            <a:noFill/>
            <a:ln w="25400" cap="flat">
              <a:solidFill>
                <a:schemeClr val="accent5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1343" name="Jsp 내에서 Jstl &lt;c:if test=“”&gt;type으로 출력"/>
            <p:cNvSpPr txBox="1"/>
            <p:nvPr/>
          </p:nvSpPr>
          <p:spPr>
            <a:xfrm>
              <a:off x="58420" y="121496"/>
              <a:ext cx="2181525" cy="548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1400">
                  <a:latin typeface="나눔바른고딕"/>
                  <a:ea typeface="나눔바른고딕"/>
                  <a:cs typeface="나눔바른고딕"/>
                  <a:sym typeface="나눔바른고딕"/>
                </a:defRPr>
              </a:pPr>
              <a:r>
                <a:t>Jsp 내에서 Jstl &lt;c:if test=“”&gt;type으로 출력</a:t>
              </a:r>
            </a:p>
          </p:txBody>
        </p:sp>
      </p:grpSp>
      <p:sp>
        <p:nvSpPr>
          <p:cNvPr id="1345" name="직선 화살표 연결선 9"/>
          <p:cNvSpPr/>
          <p:nvPr/>
        </p:nvSpPr>
        <p:spPr>
          <a:xfrm>
            <a:off x="7314067" y="4429521"/>
            <a:ext cx="2028928" cy="33516"/>
          </a:xfrm>
          <a:prstGeom prst="line">
            <a:avLst/>
          </a:prstGeom>
          <a:ln w="25400">
            <a:solidFill>
              <a:schemeClr val="accent5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1348" name="직사각형 22"/>
          <p:cNvGrpSpPr/>
          <p:nvPr/>
        </p:nvGrpSpPr>
        <p:grpSpPr>
          <a:xfrm>
            <a:off x="9433366" y="3553428"/>
            <a:ext cx="2758634" cy="1024107"/>
            <a:chOff x="0" y="0"/>
            <a:chExt cx="2758632" cy="1024105"/>
          </a:xfrm>
        </p:grpSpPr>
        <p:sp>
          <p:nvSpPr>
            <p:cNvPr id="1346" name="직사각형"/>
            <p:cNvSpPr/>
            <p:nvPr/>
          </p:nvSpPr>
          <p:spPr>
            <a:xfrm>
              <a:off x="0" y="0"/>
              <a:ext cx="2758633" cy="1024106"/>
            </a:xfrm>
            <a:prstGeom prst="rect">
              <a:avLst/>
            </a:prstGeom>
            <a:noFill/>
            <a:ln w="25400" cap="flat">
              <a:solidFill>
                <a:schemeClr val="accent5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1347" name="숨은 참조자에 본인이 있을 때 본인만 나옴 없을 때 는 숨겨진다"/>
            <p:cNvSpPr txBox="1"/>
            <p:nvPr/>
          </p:nvSpPr>
          <p:spPr>
            <a:xfrm>
              <a:off x="58420" y="237983"/>
              <a:ext cx="2641794" cy="5481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latin typeface="나눔바른고딕"/>
                  <a:ea typeface="나눔바른고딕"/>
                  <a:cs typeface="나눔바른고딕"/>
                  <a:sym typeface="나눔바른고딕"/>
                </a:defRPr>
              </a:lvl1pPr>
            </a:lstStyle>
            <a:p>
              <a:r>
                <a:t>숨은 참조자에 본인이 있을 때 본인만 나옴 없을 때 는 숨겨진다</a:t>
              </a:r>
            </a:p>
          </p:txBody>
        </p:sp>
      </p:grpSp>
      <p:grpSp>
        <p:nvGrpSpPr>
          <p:cNvPr id="1351" name="직사각형 26"/>
          <p:cNvGrpSpPr/>
          <p:nvPr/>
        </p:nvGrpSpPr>
        <p:grpSpPr>
          <a:xfrm>
            <a:off x="9248277" y="2513437"/>
            <a:ext cx="2719947" cy="791134"/>
            <a:chOff x="0" y="0"/>
            <a:chExt cx="2719945" cy="791133"/>
          </a:xfrm>
        </p:grpSpPr>
        <p:sp>
          <p:nvSpPr>
            <p:cNvPr id="1349" name="직사각형"/>
            <p:cNvSpPr/>
            <p:nvPr/>
          </p:nvSpPr>
          <p:spPr>
            <a:xfrm>
              <a:off x="0" y="-1"/>
              <a:ext cx="2719946" cy="791135"/>
            </a:xfrm>
            <a:prstGeom prst="rect">
              <a:avLst/>
            </a:prstGeom>
            <a:noFill/>
            <a:ln w="25400" cap="flat">
              <a:solidFill>
                <a:schemeClr val="accent5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1350" name="개인별 체크 시 본인만 나옴 이외에는 모두 나옴"/>
            <p:cNvSpPr txBox="1"/>
            <p:nvPr/>
          </p:nvSpPr>
          <p:spPr>
            <a:xfrm>
              <a:off x="58420" y="121496"/>
              <a:ext cx="2603107" cy="548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latin typeface="나눔바른고딕"/>
                  <a:ea typeface="나눔바른고딕"/>
                  <a:cs typeface="나눔바른고딕"/>
                  <a:sym typeface="나눔바른고딕"/>
                </a:defRPr>
              </a:lvl1pPr>
            </a:lstStyle>
            <a:p>
              <a:r>
                <a:t>개인별 체크 시 본인만 나옴 이외에는 모두 나옴</a:t>
              </a:r>
            </a:p>
          </p:txBody>
        </p:sp>
      </p:grpSp>
      <p:grpSp>
        <p:nvGrpSpPr>
          <p:cNvPr id="1354" name="직사각형 38"/>
          <p:cNvGrpSpPr/>
          <p:nvPr/>
        </p:nvGrpSpPr>
        <p:grpSpPr>
          <a:xfrm>
            <a:off x="1655179" y="754890"/>
            <a:ext cx="2696903" cy="831736"/>
            <a:chOff x="0" y="0"/>
            <a:chExt cx="2696901" cy="831734"/>
          </a:xfrm>
        </p:grpSpPr>
        <p:sp>
          <p:nvSpPr>
            <p:cNvPr id="1352" name="직사각형"/>
            <p:cNvSpPr/>
            <p:nvPr/>
          </p:nvSpPr>
          <p:spPr>
            <a:xfrm>
              <a:off x="-1" y="0"/>
              <a:ext cx="2696903" cy="831735"/>
            </a:xfrm>
            <a:prstGeom prst="rect">
              <a:avLst/>
            </a:prstGeom>
            <a:noFill/>
            <a:ln w="25400" cap="flat">
              <a:solidFill>
                <a:schemeClr val="accent5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1353" name="각각 수신 및 발신 테이블에서 즐겨찾기 중요도 삭제 제어"/>
            <p:cNvSpPr txBox="1"/>
            <p:nvPr/>
          </p:nvSpPr>
          <p:spPr>
            <a:xfrm>
              <a:off x="58419" y="141797"/>
              <a:ext cx="2580063" cy="548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latin typeface="나눔바른고딕"/>
                  <a:ea typeface="나눔바른고딕"/>
                  <a:cs typeface="나눔바른고딕"/>
                  <a:sym typeface="나눔바른고딕"/>
                </a:defRPr>
              </a:lvl1pPr>
            </a:lstStyle>
            <a:p>
              <a:r>
                <a:t>각각 수신 및 발신 테이블에서 즐겨찾기 중요도 삭제 제어</a:t>
              </a:r>
            </a:p>
          </p:txBody>
        </p:sp>
      </p:grpSp>
      <p:sp>
        <p:nvSpPr>
          <p:cNvPr id="1355" name="직선 화살표 연결선 47"/>
          <p:cNvSpPr/>
          <p:nvPr/>
        </p:nvSpPr>
        <p:spPr>
          <a:xfrm flipV="1">
            <a:off x="7206730" y="3083661"/>
            <a:ext cx="1925695" cy="801978"/>
          </a:xfrm>
          <a:prstGeom prst="line">
            <a:avLst/>
          </a:prstGeom>
          <a:ln w="25400">
            <a:solidFill>
              <a:schemeClr val="accent5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1358" name="직사각형 41"/>
          <p:cNvGrpSpPr/>
          <p:nvPr/>
        </p:nvGrpSpPr>
        <p:grpSpPr>
          <a:xfrm>
            <a:off x="1294365" y="4811641"/>
            <a:ext cx="1703100" cy="536273"/>
            <a:chOff x="0" y="0"/>
            <a:chExt cx="1703098" cy="536272"/>
          </a:xfrm>
        </p:grpSpPr>
        <p:sp>
          <p:nvSpPr>
            <p:cNvPr id="1356" name="직사각형"/>
            <p:cNvSpPr/>
            <p:nvPr/>
          </p:nvSpPr>
          <p:spPr>
            <a:xfrm>
              <a:off x="0" y="-1"/>
              <a:ext cx="1703099" cy="536274"/>
            </a:xfrm>
            <a:prstGeom prst="rect">
              <a:avLst/>
            </a:prstGeom>
            <a:noFill/>
            <a:ln w="25400" cap="flat">
              <a:solidFill>
                <a:schemeClr val="accent5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1357" name="파일 클릭 시 다운 가능"/>
            <p:cNvSpPr txBox="1"/>
            <p:nvPr/>
          </p:nvSpPr>
          <p:spPr>
            <a:xfrm>
              <a:off x="58420" y="291"/>
              <a:ext cx="1586260" cy="5356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latin typeface="나눔바른고딕"/>
                  <a:ea typeface="나눔바른고딕"/>
                  <a:cs typeface="나눔바른고딕"/>
                  <a:sym typeface="나눔바른고딕"/>
                </a:defRPr>
              </a:lvl1pPr>
            </a:lstStyle>
            <a:p>
              <a:r>
                <a:t>파일 클릭 시 다운 가능</a:t>
              </a:r>
            </a:p>
          </p:txBody>
        </p:sp>
      </p:grpSp>
      <p:sp>
        <p:nvSpPr>
          <p:cNvPr id="1359" name="직선 화살표 연결선 46"/>
          <p:cNvSpPr/>
          <p:nvPr/>
        </p:nvSpPr>
        <p:spPr>
          <a:xfrm flipH="1">
            <a:off x="7698028" y="5079777"/>
            <a:ext cx="1068421" cy="382725"/>
          </a:xfrm>
          <a:prstGeom prst="line">
            <a:avLst/>
          </a:prstGeom>
          <a:ln w="25400">
            <a:solidFill>
              <a:schemeClr val="accent5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1360" name="그림 51" descr="그림 51"/>
          <p:cNvPicPr>
            <a:picLocks noChangeAspect="1"/>
          </p:cNvPicPr>
          <p:nvPr/>
        </p:nvPicPr>
        <p:blipFill>
          <a:blip r:embed="rId5"/>
          <a:srcRect l="71903" t="10354" r="7429" b="66251"/>
          <a:stretch>
            <a:fillRect/>
          </a:stretch>
        </p:blipFill>
        <p:spPr>
          <a:xfrm>
            <a:off x="1085451" y="3368133"/>
            <a:ext cx="2183557" cy="1134247"/>
          </a:xfrm>
          <a:prstGeom prst="rect">
            <a:avLst/>
          </a:prstGeom>
          <a:ln w="12700">
            <a:miter lim="400000"/>
          </a:ln>
        </p:spPr>
      </p:pic>
      <p:sp>
        <p:nvSpPr>
          <p:cNvPr id="1361" name="직선 화살표 연결선 54"/>
          <p:cNvSpPr/>
          <p:nvPr/>
        </p:nvSpPr>
        <p:spPr>
          <a:xfrm>
            <a:off x="3269007" y="4711598"/>
            <a:ext cx="2367864" cy="559543"/>
          </a:xfrm>
          <a:prstGeom prst="line">
            <a:avLst/>
          </a:prstGeom>
          <a:ln w="25400">
            <a:solidFill>
              <a:schemeClr val="accent5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1362" name="그림 57" descr="그림 57"/>
          <p:cNvPicPr>
            <a:picLocks noChangeAspect="1"/>
          </p:cNvPicPr>
          <p:nvPr/>
        </p:nvPicPr>
        <p:blipFill>
          <a:blip r:embed="rId6"/>
          <a:srcRect l="35127" t="41695" r="54883" b="55213"/>
          <a:stretch>
            <a:fillRect/>
          </a:stretch>
        </p:blipFill>
        <p:spPr>
          <a:xfrm>
            <a:off x="4020824" y="2111921"/>
            <a:ext cx="1218056" cy="536273"/>
          </a:xfrm>
          <a:prstGeom prst="rect">
            <a:avLst/>
          </a:prstGeom>
          <a:ln w="12700">
            <a:miter lim="400000"/>
          </a:ln>
        </p:spPr>
      </p:pic>
      <p:sp>
        <p:nvSpPr>
          <p:cNvPr id="1363" name="직선 화살표 연결선 58"/>
          <p:cNvSpPr/>
          <p:nvPr/>
        </p:nvSpPr>
        <p:spPr>
          <a:xfrm flipH="1">
            <a:off x="5246716" y="1932217"/>
            <a:ext cx="507941" cy="286420"/>
          </a:xfrm>
          <a:prstGeom prst="line">
            <a:avLst/>
          </a:prstGeom>
          <a:ln w="25400">
            <a:solidFill>
              <a:schemeClr val="accent5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1366" name="직사각형 61"/>
          <p:cNvGrpSpPr/>
          <p:nvPr/>
        </p:nvGrpSpPr>
        <p:grpSpPr>
          <a:xfrm>
            <a:off x="5314389" y="1398404"/>
            <a:ext cx="1609578" cy="443476"/>
            <a:chOff x="0" y="0"/>
            <a:chExt cx="1609577" cy="443475"/>
          </a:xfrm>
        </p:grpSpPr>
        <p:sp>
          <p:nvSpPr>
            <p:cNvPr id="1364" name="직사각형"/>
            <p:cNvSpPr/>
            <p:nvPr/>
          </p:nvSpPr>
          <p:spPr>
            <a:xfrm>
              <a:off x="-1" y="-1"/>
              <a:ext cx="1609579" cy="443477"/>
            </a:xfrm>
            <a:prstGeom prst="rect">
              <a:avLst/>
            </a:prstGeom>
            <a:noFill/>
            <a:ln w="25400" cap="flat">
              <a:solidFill>
                <a:schemeClr val="accent5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400">
                  <a:latin typeface="나눔바른고딕"/>
                  <a:ea typeface="나눔바른고딕"/>
                  <a:cs typeface="나눔바른고딕"/>
                  <a:sym typeface="나눔바른고딕"/>
                </a:defRPr>
              </a:pPr>
              <a:endParaRPr/>
            </a:p>
          </p:txBody>
        </p:sp>
        <p:sp>
          <p:nvSpPr>
            <p:cNvPr id="1365" name="카테고리 선택시"/>
            <p:cNvSpPr txBox="1"/>
            <p:nvPr/>
          </p:nvSpPr>
          <p:spPr>
            <a:xfrm>
              <a:off x="58419" y="61842"/>
              <a:ext cx="1492739" cy="319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latin typeface="나눔바른고딕"/>
                  <a:ea typeface="나눔바른고딕"/>
                  <a:cs typeface="나눔바른고딕"/>
                  <a:sym typeface="나눔바른고딕"/>
                </a:defRPr>
              </a:lvl1pPr>
            </a:lstStyle>
            <a:p>
              <a:r>
                <a:t>카테고리 선택시</a:t>
              </a:r>
            </a:p>
          </p:txBody>
        </p:sp>
      </p:grpSp>
      <p:pic>
        <p:nvPicPr>
          <p:cNvPr id="1367" name="그림 65" descr="그림 6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80707" y="1188825"/>
            <a:ext cx="1952899" cy="419159"/>
          </a:xfrm>
          <a:prstGeom prst="rect">
            <a:avLst/>
          </a:prstGeom>
          <a:ln w="12700">
            <a:miter lim="400000"/>
          </a:ln>
        </p:spPr>
      </p:pic>
      <p:sp>
        <p:nvSpPr>
          <p:cNvPr id="1368" name="직선 화살표 연결선 66"/>
          <p:cNvSpPr/>
          <p:nvPr/>
        </p:nvSpPr>
        <p:spPr>
          <a:xfrm flipV="1">
            <a:off x="10257973" y="901273"/>
            <a:ext cx="770502" cy="286222"/>
          </a:xfrm>
          <a:prstGeom prst="line">
            <a:avLst/>
          </a:prstGeom>
          <a:ln w="25400">
            <a:solidFill>
              <a:schemeClr val="accent5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1371" name="직사각형 68"/>
          <p:cNvGrpSpPr/>
          <p:nvPr/>
        </p:nvGrpSpPr>
        <p:grpSpPr>
          <a:xfrm>
            <a:off x="11047804" y="776248"/>
            <a:ext cx="1121344" cy="831736"/>
            <a:chOff x="0" y="0"/>
            <a:chExt cx="1121342" cy="831734"/>
          </a:xfrm>
        </p:grpSpPr>
        <p:sp>
          <p:nvSpPr>
            <p:cNvPr id="1369" name="직사각형"/>
            <p:cNvSpPr/>
            <p:nvPr/>
          </p:nvSpPr>
          <p:spPr>
            <a:xfrm>
              <a:off x="0" y="0"/>
              <a:ext cx="1121343" cy="831735"/>
            </a:xfrm>
            <a:prstGeom prst="rect">
              <a:avLst/>
            </a:prstGeom>
            <a:noFill/>
            <a:ln w="25400" cap="flat">
              <a:solidFill>
                <a:schemeClr val="accent5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400">
                  <a:latin typeface="나눔바른고딕"/>
                  <a:ea typeface="나눔바른고딕"/>
                  <a:cs typeface="나눔바른고딕"/>
                  <a:sym typeface="나눔바른고딕"/>
                </a:defRPr>
              </a:pPr>
              <a:endParaRPr/>
            </a:p>
          </p:txBody>
        </p:sp>
        <p:sp>
          <p:nvSpPr>
            <p:cNvPr id="1370" name="답장하기 클릭 시 다음 페이지"/>
            <p:cNvSpPr txBox="1"/>
            <p:nvPr/>
          </p:nvSpPr>
          <p:spPr>
            <a:xfrm>
              <a:off x="58420" y="33847"/>
              <a:ext cx="1004504" cy="7640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latin typeface="나눔바른고딕"/>
                  <a:ea typeface="나눔바른고딕"/>
                  <a:cs typeface="나눔바른고딕"/>
                  <a:sym typeface="나눔바른고딕"/>
                </a:defRPr>
              </a:lvl1pPr>
            </a:lstStyle>
            <a:p>
              <a:r>
                <a:t>답장하기 클릭 시 다음 페이지</a:t>
              </a:r>
            </a:p>
          </p:txBody>
        </p:sp>
      </p:grpSp>
    </p:spTree>
  </p:cSld>
  <p:clrMapOvr>
    <a:masterClrMapping/>
  </p:clrMapOvr>
  <p:transition spd="med"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3" name="그림 18" descr="그림 18"/>
          <p:cNvPicPr>
            <a:picLocks noChangeAspect="1"/>
          </p:cNvPicPr>
          <p:nvPr/>
        </p:nvPicPr>
        <p:blipFill>
          <a:blip r:embed="rId2"/>
          <a:srcRect l="19747" t="38231" r="5821" b="9675"/>
          <a:stretch>
            <a:fillRect/>
          </a:stretch>
        </p:blipFill>
        <p:spPr>
          <a:xfrm>
            <a:off x="6261534" y="890392"/>
            <a:ext cx="5955945" cy="5967608"/>
          </a:xfrm>
          <a:prstGeom prst="rect">
            <a:avLst/>
          </a:prstGeom>
          <a:ln w="12700">
            <a:miter lim="400000"/>
          </a:ln>
        </p:spPr>
      </p:pic>
      <p:pic>
        <p:nvPicPr>
          <p:cNvPr id="1374" name="그림 10" descr="그림 10"/>
          <p:cNvPicPr>
            <a:picLocks noChangeAspect="1"/>
          </p:cNvPicPr>
          <p:nvPr/>
        </p:nvPicPr>
        <p:blipFill>
          <a:blip r:embed="rId3"/>
          <a:srcRect l="15380" t="16568" r="2092" b="20898"/>
          <a:stretch>
            <a:fillRect/>
          </a:stretch>
        </p:blipFill>
        <p:spPr>
          <a:xfrm>
            <a:off x="-1" y="885730"/>
            <a:ext cx="6096002" cy="597227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75" name="Object 4" descr="Object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905732" y="617796"/>
            <a:ext cx="10380537" cy="54571"/>
          </a:xfrm>
          <a:prstGeom prst="rect">
            <a:avLst/>
          </a:prstGeom>
          <a:ln w="12700">
            <a:miter lim="400000"/>
          </a:ln>
        </p:spPr>
      </p:pic>
      <p:sp>
        <p:nvSpPr>
          <p:cNvPr id="1376" name="TextBox 5"/>
          <p:cNvSpPr txBox="1"/>
          <p:nvPr/>
        </p:nvSpPr>
        <p:spPr>
          <a:xfrm>
            <a:off x="1131171" y="154780"/>
            <a:ext cx="4323796" cy="4140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2000" b="1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전자</a:t>
            </a:r>
            <a:r>
              <a:t>(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사내</a:t>
            </a:r>
            <a:r>
              <a:t>)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메일 답장 기능</a:t>
            </a:r>
          </a:p>
        </p:txBody>
      </p:sp>
      <p:pic>
        <p:nvPicPr>
          <p:cNvPr id="1377" name="그림 7" descr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45850" y="57209"/>
            <a:ext cx="1640417" cy="61515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380" name="직사각형 33"/>
          <p:cNvGrpSpPr/>
          <p:nvPr/>
        </p:nvGrpSpPr>
        <p:grpSpPr>
          <a:xfrm>
            <a:off x="2687309" y="1384391"/>
            <a:ext cx="2546150" cy="536273"/>
            <a:chOff x="0" y="0"/>
            <a:chExt cx="2546149" cy="536272"/>
          </a:xfrm>
        </p:grpSpPr>
        <p:sp>
          <p:nvSpPr>
            <p:cNvPr id="1378" name="직사각형"/>
            <p:cNvSpPr/>
            <p:nvPr/>
          </p:nvSpPr>
          <p:spPr>
            <a:xfrm>
              <a:off x="-1" y="-1"/>
              <a:ext cx="2546151" cy="536274"/>
            </a:xfrm>
            <a:prstGeom prst="rect">
              <a:avLst/>
            </a:prstGeom>
            <a:noFill/>
            <a:ln w="25400" cap="flat">
              <a:solidFill>
                <a:schemeClr val="accent5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400">
                  <a:latin typeface="나눔바른고딕"/>
                  <a:ea typeface="나눔바른고딕"/>
                  <a:cs typeface="나눔바른고딕"/>
                  <a:sym typeface="나눔바른고딕"/>
                </a:defRPr>
              </a:pPr>
              <a:endParaRPr/>
            </a:p>
          </p:txBody>
        </p:sp>
        <p:sp>
          <p:nvSpPr>
            <p:cNvPr id="1379" name="발신자가 자동으로 받는사람에 입력됨"/>
            <p:cNvSpPr txBox="1"/>
            <p:nvPr/>
          </p:nvSpPr>
          <p:spPr>
            <a:xfrm>
              <a:off x="58419" y="291"/>
              <a:ext cx="2429311" cy="5356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latin typeface="나눔바른고딕"/>
                  <a:ea typeface="나눔바른고딕"/>
                  <a:cs typeface="나눔바른고딕"/>
                  <a:sym typeface="나눔바른고딕"/>
                </a:defRPr>
              </a:lvl1pPr>
            </a:lstStyle>
            <a:p>
              <a:r>
                <a:t>발신자가 자동으로 받는사람에 입력됨</a:t>
              </a:r>
            </a:p>
          </p:txBody>
        </p:sp>
      </p:grpSp>
      <p:sp>
        <p:nvSpPr>
          <p:cNvPr id="1381" name="직선 화살표 연결선 52"/>
          <p:cNvSpPr/>
          <p:nvPr/>
        </p:nvSpPr>
        <p:spPr>
          <a:xfrm flipV="1">
            <a:off x="3675600" y="1995508"/>
            <a:ext cx="1171992" cy="486052"/>
          </a:xfrm>
          <a:prstGeom prst="line">
            <a:avLst/>
          </a:prstGeom>
          <a:ln w="25400">
            <a:solidFill>
              <a:schemeClr val="accent5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382" name="직선 화살표 연결선 9"/>
          <p:cNvSpPr/>
          <p:nvPr/>
        </p:nvSpPr>
        <p:spPr>
          <a:xfrm>
            <a:off x="3864800" y="3366802"/>
            <a:ext cx="982793" cy="214444"/>
          </a:xfrm>
          <a:prstGeom prst="line">
            <a:avLst/>
          </a:prstGeom>
          <a:ln w="25400">
            <a:solidFill>
              <a:schemeClr val="accent5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1385" name="직사각형 22"/>
          <p:cNvGrpSpPr/>
          <p:nvPr/>
        </p:nvGrpSpPr>
        <p:grpSpPr>
          <a:xfrm>
            <a:off x="9060788" y="1676393"/>
            <a:ext cx="2075623" cy="1124281"/>
            <a:chOff x="0" y="0"/>
            <a:chExt cx="2075621" cy="1124280"/>
          </a:xfrm>
        </p:grpSpPr>
        <p:sp>
          <p:nvSpPr>
            <p:cNvPr id="1383" name="직사각형"/>
            <p:cNvSpPr/>
            <p:nvPr/>
          </p:nvSpPr>
          <p:spPr>
            <a:xfrm>
              <a:off x="0" y="-1"/>
              <a:ext cx="2075622" cy="1124282"/>
            </a:xfrm>
            <a:prstGeom prst="rect">
              <a:avLst/>
            </a:prstGeom>
            <a:noFill/>
            <a:ln w="25400" cap="flat">
              <a:solidFill>
                <a:schemeClr val="accent5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400">
                  <a:latin typeface="나눔바른고딕"/>
                  <a:ea typeface="나눔바른고딕"/>
                  <a:cs typeface="나눔바른고딕"/>
                  <a:sym typeface="나눔바른고딕"/>
                </a:defRPr>
              </a:pPr>
              <a:endParaRPr/>
            </a:p>
          </p:txBody>
        </p:sp>
        <p:sp>
          <p:nvSpPr>
            <p:cNvPr id="1384" name="본문 네이버 메일 답장하기 형식으로 받는사람 정보 가 입력됨 (부서 정보 메일 이름)"/>
            <p:cNvSpPr txBox="1"/>
            <p:nvPr/>
          </p:nvSpPr>
          <p:spPr>
            <a:xfrm>
              <a:off x="58420" y="59720"/>
              <a:ext cx="1958783" cy="10048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1400">
                  <a:latin typeface="나눔바른고딕"/>
                  <a:ea typeface="나눔바른고딕"/>
                  <a:cs typeface="나눔바른고딕"/>
                  <a:sym typeface="나눔바른고딕"/>
                </a:defRPr>
              </a:pPr>
              <a:r>
                <a:t>본문 네이버 메일 답장하기 형식으로 받는사람 정보 가 입력됨 (부서 정보 메일 이름)</a:t>
              </a:r>
            </a:p>
          </p:txBody>
        </p:sp>
      </p:grpSp>
      <p:grpSp>
        <p:nvGrpSpPr>
          <p:cNvPr id="1388" name="직사각형 38"/>
          <p:cNvGrpSpPr/>
          <p:nvPr/>
        </p:nvGrpSpPr>
        <p:grpSpPr>
          <a:xfrm>
            <a:off x="1884762" y="4340721"/>
            <a:ext cx="2075623" cy="548140"/>
            <a:chOff x="0" y="0"/>
            <a:chExt cx="2075621" cy="548139"/>
          </a:xfrm>
        </p:grpSpPr>
        <p:sp>
          <p:nvSpPr>
            <p:cNvPr id="1386" name="직사각형"/>
            <p:cNvSpPr/>
            <p:nvPr/>
          </p:nvSpPr>
          <p:spPr>
            <a:xfrm>
              <a:off x="0" y="5933"/>
              <a:ext cx="2075622" cy="536273"/>
            </a:xfrm>
            <a:prstGeom prst="rect">
              <a:avLst/>
            </a:prstGeom>
            <a:noFill/>
            <a:ln w="25400" cap="flat">
              <a:solidFill>
                <a:schemeClr val="accent5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1387" name="이외 기능 메일 쓰기 기능 모두 이용가능"/>
            <p:cNvSpPr txBox="1"/>
            <p:nvPr/>
          </p:nvSpPr>
          <p:spPr>
            <a:xfrm>
              <a:off x="58419" y="0"/>
              <a:ext cx="1958783" cy="5481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latin typeface="나눔바른고딕"/>
                  <a:ea typeface="나눔바른고딕"/>
                  <a:cs typeface="나눔바른고딕"/>
                  <a:sym typeface="나눔바른고딕"/>
                </a:defRPr>
              </a:lvl1pPr>
            </a:lstStyle>
            <a:p>
              <a:r>
                <a:t>이외 기능 메일 쓰기 기능 모두 이용가능</a:t>
              </a:r>
            </a:p>
          </p:txBody>
        </p:sp>
      </p:grpSp>
      <p:grpSp>
        <p:nvGrpSpPr>
          <p:cNvPr id="1391" name="직사각형 14"/>
          <p:cNvGrpSpPr/>
          <p:nvPr/>
        </p:nvGrpSpPr>
        <p:grpSpPr>
          <a:xfrm>
            <a:off x="3264449" y="3740456"/>
            <a:ext cx="2546150" cy="536273"/>
            <a:chOff x="0" y="0"/>
            <a:chExt cx="2546149" cy="536272"/>
          </a:xfrm>
        </p:grpSpPr>
        <p:sp>
          <p:nvSpPr>
            <p:cNvPr id="1389" name="직사각형"/>
            <p:cNvSpPr/>
            <p:nvPr/>
          </p:nvSpPr>
          <p:spPr>
            <a:xfrm>
              <a:off x="-1" y="-1"/>
              <a:ext cx="2546151" cy="536274"/>
            </a:xfrm>
            <a:prstGeom prst="rect">
              <a:avLst/>
            </a:prstGeom>
            <a:noFill/>
            <a:ln w="25400" cap="flat">
              <a:solidFill>
                <a:schemeClr val="accent5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1390" name="제목에 RE: 추가됨."/>
            <p:cNvSpPr txBox="1"/>
            <p:nvPr/>
          </p:nvSpPr>
          <p:spPr>
            <a:xfrm>
              <a:off x="58419" y="108241"/>
              <a:ext cx="2429311" cy="3197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1400">
                  <a:latin typeface="나눔바른고딕"/>
                  <a:ea typeface="나눔바른고딕"/>
                  <a:cs typeface="나눔바른고딕"/>
                  <a:sym typeface="나눔바른고딕"/>
                </a:defRPr>
              </a:pPr>
              <a:r>
                <a:t>제목에 RE: 추가됨.</a:t>
              </a:r>
            </a:p>
          </p:txBody>
        </p:sp>
      </p:grpSp>
    </p:spTree>
  </p:cSld>
  <p:clrMapOvr>
    <a:masterClrMapping/>
  </p:clrMapOvr>
  <p:transition spd="med"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3" name="그림 2" descr="그림 2"/>
          <p:cNvPicPr>
            <a:picLocks noChangeAspect="1"/>
          </p:cNvPicPr>
          <p:nvPr/>
        </p:nvPicPr>
        <p:blipFill>
          <a:blip r:embed="rId2"/>
          <a:srcRect l="20114" t="17978" b="7752"/>
          <a:stretch>
            <a:fillRect/>
          </a:stretch>
        </p:blipFill>
        <p:spPr>
          <a:xfrm>
            <a:off x="12100" y="720567"/>
            <a:ext cx="6575596" cy="6159216"/>
          </a:xfrm>
          <a:prstGeom prst="rect">
            <a:avLst/>
          </a:prstGeom>
          <a:ln w="12700">
            <a:miter lim="400000"/>
          </a:ln>
        </p:spPr>
      </p:pic>
      <p:pic>
        <p:nvPicPr>
          <p:cNvPr id="1394" name="Object 4" descr="Object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905732" y="617796"/>
            <a:ext cx="10380537" cy="54571"/>
          </a:xfrm>
          <a:prstGeom prst="rect">
            <a:avLst/>
          </a:prstGeom>
          <a:ln w="12700">
            <a:miter lim="400000"/>
          </a:ln>
        </p:spPr>
      </p:pic>
      <p:sp>
        <p:nvSpPr>
          <p:cNvPr id="1395" name="TextBox 5"/>
          <p:cNvSpPr txBox="1"/>
          <p:nvPr/>
        </p:nvSpPr>
        <p:spPr>
          <a:xfrm>
            <a:off x="1131171" y="154780"/>
            <a:ext cx="4323796" cy="4140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2000" b="1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전자</a:t>
            </a:r>
            <a:r>
              <a:t>(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사내</a:t>
            </a:r>
            <a:r>
              <a:t>)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 임시 저장 수정 기능</a:t>
            </a:r>
          </a:p>
        </p:txBody>
      </p:sp>
      <p:pic>
        <p:nvPicPr>
          <p:cNvPr id="1396" name="그림 7" descr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45850" y="57209"/>
            <a:ext cx="1640417" cy="61515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399" name="직사각형 33"/>
          <p:cNvGrpSpPr/>
          <p:nvPr/>
        </p:nvGrpSpPr>
        <p:grpSpPr>
          <a:xfrm>
            <a:off x="2050493" y="779589"/>
            <a:ext cx="2485153" cy="896804"/>
            <a:chOff x="0" y="0"/>
            <a:chExt cx="2485151" cy="896803"/>
          </a:xfrm>
        </p:grpSpPr>
        <p:sp>
          <p:nvSpPr>
            <p:cNvPr id="1397" name="직사각형"/>
            <p:cNvSpPr/>
            <p:nvPr/>
          </p:nvSpPr>
          <p:spPr>
            <a:xfrm>
              <a:off x="0" y="0"/>
              <a:ext cx="2485152" cy="896804"/>
            </a:xfrm>
            <a:prstGeom prst="rect">
              <a:avLst/>
            </a:prstGeom>
            <a:noFill/>
            <a:ln w="25400" cap="flat">
              <a:solidFill>
                <a:schemeClr val="accent5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400">
                  <a:latin typeface="나눔바른고딕"/>
                  <a:ea typeface="나눔바른고딕"/>
                  <a:cs typeface="나눔바른고딕"/>
                  <a:sym typeface="나눔바른고딕"/>
                </a:defRPr>
              </a:pPr>
              <a:endParaRPr/>
            </a:p>
          </p:txBody>
        </p:sp>
        <p:sp>
          <p:nvSpPr>
            <p:cNvPr id="1398" name="발신자 , 참조 숨은 참조가 임시저장 그대로 자동으로 입력됨"/>
            <p:cNvSpPr txBox="1"/>
            <p:nvPr/>
          </p:nvSpPr>
          <p:spPr>
            <a:xfrm>
              <a:off x="58420" y="174332"/>
              <a:ext cx="2368313" cy="5481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1400">
                  <a:latin typeface="나눔바른고딕"/>
                  <a:ea typeface="나눔바른고딕"/>
                  <a:cs typeface="나눔바른고딕"/>
                  <a:sym typeface="나눔바른고딕"/>
                </a:defRPr>
              </a:pPr>
              <a:r>
                <a:t>발신자 , 참조 숨은 참조가 임시저장 그대로 자동으로 입력됨</a:t>
              </a:r>
            </a:p>
          </p:txBody>
        </p:sp>
      </p:grpSp>
      <p:sp>
        <p:nvSpPr>
          <p:cNvPr id="1400" name="직선 화살표 연결선 52"/>
          <p:cNvSpPr/>
          <p:nvPr/>
        </p:nvSpPr>
        <p:spPr>
          <a:xfrm flipV="1">
            <a:off x="791592" y="1466399"/>
            <a:ext cx="1118232" cy="1019822"/>
          </a:xfrm>
          <a:prstGeom prst="line">
            <a:avLst/>
          </a:prstGeom>
          <a:ln w="25400">
            <a:solidFill>
              <a:schemeClr val="accent5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401" name="직선 화살표 연결선 9"/>
          <p:cNvSpPr/>
          <p:nvPr/>
        </p:nvSpPr>
        <p:spPr>
          <a:xfrm flipV="1">
            <a:off x="649432" y="1735415"/>
            <a:ext cx="1401062" cy="1897820"/>
          </a:xfrm>
          <a:prstGeom prst="line">
            <a:avLst/>
          </a:prstGeom>
          <a:ln w="25400">
            <a:solidFill>
              <a:schemeClr val="accent5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1404" name="직사각형 38"/>
          <p:cNvGrpSpPr/>
          <p:nvPr/>
        </p:nvGrpSpPr>
        <p:grpSpPr>
          <a:xfrm>
            <a:off x="9210646" y="4295216"/>
            <a:ext cx="2075623" cy="536273"/>
            <a:chOff x="0" y="0"/>
            <a:chExt cx="2075621" cy="536272"/>
          </a:xfrm>
        </p:grpSpPr>
        <p:sp>
          <p:nvSpPr>
            <p:cNvPr id="1402" name="직사각형"/>
            <p:cNvSpPr/>
            <p:nvPr/>
          </p:nvSpPr>
          <p:spPr>
            <a:xfrm>
              <a:off x="0" y="-1"/>
              <a:ext cx="2075622" cy="536274"/>
            </a:xfrm>
            <a:prstGeom prst="rect">
              <a:avLst/>
            </a:prstGeom>
            <a:noFill/>
            <a:ln w="25400" cap="flat">
              <a:solidFill>
                <a:schemeClr val="accent5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1403" name="텍스트 그대로 불러옴"/>
            <p:cNvSpPr txBox="1"/>
            <p:nvPr/>
          </p:nvSpPr>
          <p:spPr>
            <a:xfrm>
              <a:off x="58420" y="108241"/>
              <a:ext cx="1958783" cy="3197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latin typeface="나눔바른고딕"/>
                  <a:ea typeface="나눔바른고딕"/>
                  <a:cs typeface="나눔바른고딕"/>
                  <a:sym typeface="나눔바른고딕"/>
                </a:defRPr>
              </a:lvl1pPr>
            </a:lstStyle>
            <a:p>
              <a:r>
                <a:t>텍스트 그대로 불러옴</a:t>
              </a:r>
            </a:p>
          </p:txBody>
        </p:sp>
      </p:grpSp>
      <p:grpSp>
        <p:nvGrpSpPr>
          <p:cNvPr id="1407" name="직사각형 14"/>
          <p:cNvGrpSpPr/>
          <p:nvPr/>
        </p:nvGrpSpPr>
        <p:grpSpPr>
          <a:xfrm>
            <a:off x="2509603" y="5146847"/>
            <a:ext cx="2546151" cy="536273"/>
            <a:chOff x="0" y="0"/>
            <a:chExt cx="2546149" cy="536272"/>
          </a:xfrm>
        </p:grpSpPr>
        <p:sp>
          <p:nvSpPr>
            <p:cNvPr id="1405" name="직사각형"/>
            <p:cNvSpPr/>
            <p:nvPr/>
          </p:nvSpPr>
          <p:spPr>
            <a:xfrm>
              <a:off x="-1" y="-1"/>
              <a:ext cx="2546151" cy="536274"/>
            </a:xfrm>
            <a:prstGeom prst="rect">
              <a:avLst/>
            </a:prstGeom>
            <a:noFill/>
            <a:ln w="25400" cap="flat">
              <a:solidFill>
                <a:schemeClr val="accent5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400">
                  <a:latin typeface="나눔바른고딕"/>
                  <a:ea typeface="나눔바른고딕"/>
                  <a:cs typeface="나눔바른고딕"/>
                  <a:sym typeface="나눔바른고딕"/>
                </a:defRPr>
              </a:pPr>
              <a:endParaRPr/>
            </a:p>
          </p:txBody>
        </p:sp>
        <p:sp>
          <p:nvSpPr>
            <p:cNvPr id="1406" name="제목 그대로 불러옴"/>
            <p:cNvSpPr txBox="1"/>
            <p:nvPr/>
          </p:nvSpPr>
          <p:spPr>
            <a:xfrm>
              <a:off x="58419" y="108241"/>
              <a:ext cx="2429311" cy="3197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latin typeface="나눔바른고딕"/>
                  <a:ea typeface="나눔바른고딕"/>
                  <a:cs typeface="나눔바른고딕"/>
                  <a:sym typeface="나눔바른고딕"/>
                </a:defRPr>
              </a:lvl1pPr>
            </a:lstStyle>
            <a:p>
              <a:r>
                <a:t>제목 그대로 불러옴</a:t>
              </a:r>
            </a:p>
          </p:txBody>
        </p:sp>
      </p:grpSp>
      <p:pic>
        <p:nvPicPr>
          <p:cNvPr id="1408" name="그림 16" descr="그림 16"/>
          <p:cNvPicPr>
            <a:picLocks noChangeAspect="1"/>
          </p:cNvPicPr>
          <p:nvPr/>
        </p:nvPicPr>
        <p:blipFill>
          <a:blip r:embed="rId5"/>
          <a:srcRect l="17984" t="28367" r="5326" b="50000"/>
          <a:stretch>
            <a:fillRect/>
          </a:stretch>
        </p:blipFill>
        <p:spPr>
          <a:xfrm>
            <a:off x="6538682" y="5361029"/>
            <a:ext cx="5641218" cy="1496971"/>
          </a:xfrm>
          <a:prstGeom prst="rect">
            <a:avLst/>
          </a:prstGeom>
          <a:ln w="12700">
            <a:miter lim="400000"/>
          </a:ln>
        </p:spPr>
      </p:pic>
      <p:sp>
        <p:nvSpPr>
          <p:cNvPr id="1409" name="직선 화살표 연결선 17"/>
          <p:cNvSpPr/>
          <p:nvPr/>
        </p:nvSpPr>
        <p:spPr>
          <a:xfrm flipV="1">
            <a:off x="7958229" y="4838217"/>
            <a:ext cx="1118184" cy="1257539"/>
          </a:xfrm>
          <a:prstGeom prst="line">
            <a:avLst/>
          </a:prstGeom>
          <a:ln w="25400">
            <a:solidFill>
              <a:schemeClr val="accent5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410" name="직선 화살표 연결선 20"/>
          <p:cNvSpPr/>
          <p:nvPr/>
        </p:nvSpPr>
        <p:spPr>
          <a:xfrm>
            <a:off x="6449913" y="1160719"/>
            <a:ext cx="1646101" cy="1031347"/>
          </a:xfrm>
          <a:prstGeom prst="line">
            <a:avLst/>
          </a:prstGeom>
          <a:ln w="25400">
            <a:solidFill>
              <a:schemeClr val="accent5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1413" name="직사각형 23"/>
          <p:cNvGrpSpPr/>
          <p:nvPr/>
        </p:nvGrpSpPr>
        <p:grpSpPr>
          <a:xfrm>
            <a:off x="8172835" y="2029449"/>
            <a:ext cx="2075623" cy="1031346"/>
            <a:chOff x="0" y="0"/>
            <a:chExt cx="2075621" cy="1031344"/>
          </a:xfrm>
        </p:grpSpPr>
        <p:sp>
          <p:nvSpPr>
            <p:cNvPr id="1411" name="직사각형"/>
            <p:cNvSpPr/>
            <p:nvPr/>
          </p:nvSpPr>
          <p:spPr>
            <a:xfrm>
              <a:off x="0" y="0"/>
              <a:ext cx="2075622" cy="1031345"/>
            </a:xfrm>
            <a:prstGeom prst="rect">
              <a:avLst/>
            </a:prstGeom>
            <a:noFill/>
            <a:ln w="25400" cap="flat">
              <a:solidFill>
                <a:schemeClr val="accent5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1412" name="처음 임시저장 시 insert 기존 메일 다시 임시 저장 시 update"/>
            <p:cNvSpPr txBox="1"/>
            <p:nvPr/>
          </p:nvSpPr>
          <p:spPr>
            <a:xfrm>
              <a:off x="58420" y="133652"/>
              <a:ext cx="1958783" cy="7640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1400">
                  <a:latin typeface="나눔바른고딕"/>
                  <a:ea typeface="나눔바른고딕"/>
                  <a:cs typeface="나눔바른고딕"/>
                  <a:sym typeface="나눔바른고딕"/>
                </a:defRPr>
              </a:pPr>
              <a:r>
                <a:t>처음 임시저장 시 insert 기존 메일 다시 임시 저장 시 update </a:t>
              </a:r>
            </a:p>
          </p:txBody>
        </p:sp>
      </p:grpSp>
      <p:sp>
        <p:nvSpPr>
          <p:cNvPr id="1414" name="직선 화살표 연결선 24"/>
          <p:cNvSpPr/>
          <p:nvPr/>
        </p:nvSpPr>
        <p:spPr>
          <a:xfrm>
            <a:off x="5715630" y="1313119"/>
            <a:ext cx="2457205" cy="153281"/>
          </a:xfrm>
          <a:prstGeom prst="line">
            <a:avLst/>
          </a:prstGeom>
          <a:ln w="25400">
            <a:solidFill>
              <a:schemeClr val="accent5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1417" name="직사각형 26"/>
          <p:cNvGrpSpPr/>
          <p:nvPr/>
        </p:nvGrpSpPr>
        <p:grpSpPr>
          <a:xfrm>
            <a:off x="8390435" y="791136"/>
            <a:ext cx="2737350" cy="1031346"/>
            <a:chOff x="0" y="0"/>
            <a:chExt cx="2737349" cy="1031344"/>
          </a:xfrm>
        </p:grpSpPr>
        <p:sp>
          <p:nvSpPr>
            <p:cNvPr id="1415" name="직사각형"/>
            <p:cNvSpPr/>
            <p:nvPr/>
          </p:nvSpPr>
          <p:spPr>
            <a:xfrm>
              <a:off x="-1" y="0"/>
              <a:ext cx="2737351" cy="1031345"/>
            </a:xfrm>
            <a:prstGeom prst="rect">
              <a:avLst/>
            </a:prstGeom>
            <a:noFill/>
            <a:ln w="25400" cap="flat">
              <a:solidFill>
                <a:schemeClr val="accent5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1416" name="임시저장 메일 발송 시 임시저장 테이블에서 해당 임시저장 메일 삭제"/>
            <p:cNvSpPr txBox="1"/>
            <p:nvPr/>
          </p:nvSpPr>
          <p:spPr>
            <a:xfrm>
              <a:off x="58419" y="241602"/>
              <a:ext cx="2620511" cy="548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latin typeface="나눔바른고딕"/>
                  <a:ea typeface="나눔바른고딕"/>
                  <a:cs typeface="나눔바른고딕"/>
                  <a:sym typeface="나눔바른고딕"/>
                </a:defRPr>
              </a:lvl1pPr>
            </a:lstStyle>
            <a:p>
              <a:r>
                <a:t>임시저장 메일 발송 시 임시저장 테이블에서 해당 임시저장 메일 삭제</a:t>
              </a:r>
            </a:p>
          </p:txBody>
        </p:sp>
      </p:grpSp>
      <p:grpSp>
        <p:nvGrpSpPr>
          <p:cNvPr id="1420" name="직사각형 27"/>
          <p:cNvGrpSpPr/>
          <p:nvPr/>
        </p:nvGrpSpPr>
        <p:grpSpPr>
          <a:xfrm>
            <a:off x="5906422" y="3695418"/>
            <a:ext cx="2075622" cy="548140"/>
            <a:chOff x="0" y="0"/>
            <a:chExt cx="2075621" cy="548139"/>
          </a:xfrm>
        </p:grpSpPr>
        <p:sp>
          <p:nvSpPr>
            <p:cNvPr id="1418" name="직사각형"/>
            <p:cNvSpPr/>
            <p:nvPr/>
          </p:nvSpPr>
          <p:spPr>
            <a:xfrm>
              <a:off x="0" y="5933"/>
              <a:ext cx="2075622" cy="536273"/>
            </a:xfrm>
            <a:prstGeom prst="rect">
              <a:avLst/>
            </a:prstGeom>
            <a:noFill/>
            <a:ln w="25400" cap="flat">
              <a:solidFill>
                <a:schemeClr val="accent5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1419" name="이외 기능 메일 쓰기 기능 모두 이용가능"/>
            <p:cNvSpPr txBox="1"/>
            <p:nvPr/>
          </p:nvSpPr>
          <p:spPr>
            <a:xfrm>
              <a:off x="58419" y="0"/>
              <a:ext cx="1958783" cy="5481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latin typeface="나눔바른고딕"/>
                  <a:ea typeface="나눔바른고딕"/>
                  <a:cs typeface="나눔바른고딕"/>
                  <a:sym typeface="나눔바른고딕"/>
                </a:defRPr>
              </a:lvl1pPr>
            </a:lstStyle>
            <a:p>
              <a:r>
                <a:t>이외 기능 메일 쓰기 기능 모두 이용가능</a:t>
              </a:r>
            </a:p>
          </p:txBody>
        </p:sp>
      </p:grpSp>
    </p:spTree>
  </p:cSld>
  <p:clrMapOvr>
    <a:masterClrMapping/>
  </p:clrMapOvr>
  <p:transition spd="med"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2" name="그림 12" descr="그림 12"/>
          <p:cNvPicPr>
            <a:picLocks noChangeAspect="1"/>
          </p:cNvPicPr>
          <p:nvPr/>
        </p:nvPicPr>
        <p:blipFill>
          <a:blip r:embed="rId2"/>
          <a:srcRect l="17398" t="27080" b="57064"/>
          <a:stretch>
            <a:fillRect/>
          </a:stretch>
        </p:blipFill>
        <p:spPr>
          <a:xfrm>
            <a:off x="0" y="916819"/>
            <a:ext cx="12192000" cy="1087403"/>
          </a:xfrm>
          <a:prstGeom prst="rect">
            <a:avLst/>
          </a:prstGeom>
          <a:ln w="12700">
            <a:miter lim="400000"/>
          </a:ln>
        </p:spPr>
      </p:pic>
      <p:pic>
        <p:nvPicPr>
          <p:cNvPr id="1423" name="Object 4" descr="Object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905732" y="617796"/>
            <a:ext cx="10380537" cy="54571"/>
          </a:xfrm>
          <a:prstGeom prst="rect">
            <a:avLst/>
          </a:prstGeom>
          <a:ln w="12700">
            <a:miter lim="400000"/>
          </a:ln>
        </p:spPr>
      </p:pic>
      <p:sp>
        <p:nvSpPr>
          <p:cNvPr id="1424" name="TextBox 5"/>
          <p:cNvSpPr txBox="1"/>
          <p:nvPr/>
        </p:nvSpPr>
        <p:spPr>
          <a:xfrm>
            <a:off x="1131171" y="154780"/>
            <a:ext cx="4323796" cy="4276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1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>
              <a:defRPr>
                <a:latin typeface="+mn-lt"/>
                <a:ea typeface="+mn-ea"/>
                <a:cs typeface="+mn-cs"/>
                <a:sym typeface="Calibri"/>
              </a:defRPr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예약메일 발송 및 취소 기능</a:t>
            </a:r>
          </a:p>
        </p:txBody>
      </p:sp>
      <p:pic>
        <p:nvPicPr>
          <p:cNvPr id="1425" name="그림 7" descr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45850" y="57209"/>
            <a:ext cx="1640417" cy="615157"/>
          </a:xfrm>
          <a:prstGeom prst="rect">
            <a:avLst/>
          </a:prstGeom>
          <a:ln w="12700">
            <a:miter lim="400000"/>
          </a:ln>
        </p:spPr>
      </p:pic>
      <p:sp>
        <p:nvSpPr>
          <p:cNvPr id="1426" name="직선 화살표 연결선 20"/>
          <p:cNvSpPr/>
          <p:nvPr/>
        </p:nvSpPr>
        <p:spPr>
          <a:xfrm flipH="1">
            <a:off x="1203766" y="1840375"/>
            <a:ext cx="2349663" cy="906344"/>
          </a:xfrm>
          <a:prstGeom prst="line">
            <a:avLst/>
          </a:prstGeom>
          <a:ln w="25400">
            <a:solidFill>
              <a:schemeClr val="accent5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1429" name="직사각형 21"/>
          <p:cNvGrpSpPr/>
          <p:nvPr/>
        </p:nvGrpSpPr>
        <p:grpSpPr>
          <a:xfrm>
            <a:off x="-1" y="2915535"/>
            <a:ext cx="3553430" cy="1195750"/>
            <a:chOff x="0" y="0"/>
            <a:chExt cx="3553428" cy="1195748"/>
          </a:xfrm>
        </p:grpSpPr>
        <p:sp>
          <p:nvSpPr>
            <p:cNvPr id="1427" name="직사각형"/>
            <p:cNvSpPr/>
            <p:nvPr/>
          </p:nvSpPr>
          <p:spPr>
            <a:xfrm>
              <a:off x="-1" y="-1"/>
              <a:ext cx="3553430" cy="1195750"/>
            </a:xfrm>
            <a:prstGeom prst="rect">
              <a:avLst/>
            </a:prstGeom>
            <a:noFill/>
            <a:ln w="25400" cap="flat">
              <a:solidFill>
                <a:schemeClr val="accent5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1428" name="예약메일 발송시 발신자는  예약 예정메일 카테고리에서 확인 가능하다. 다른 카테고리는 DB 조회시 현재 시간 이전 이고 현 카테고리는 DB 조회시 현재시간 이후이다."/>
            <p:cNvSpPr txBox="1"/>
            <p:nvPr/>
          </p:nvSpPr>
          <p:spPr>
            <a:xfrm>
              <a:off x="58419" y="26232"/>
              <a:ext cx="3436589" cy="11432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1500"/>
              </a:pPr>
              <a:r>
                <a:rPr>
                  <a:latin typeface="맑은 고딕"/>
                  <a:ea typeface="맑은 고딕"/>
                  <a:cs typeface="맑은 고딕"/>
                  <a:sym typeface="맑은 고딕"/>
                </a:rPr>
                <a:t>예약메일 발송시 발신자는  예약 예정메일 카테고리에서 확인 가능하다</a:t>
              </a:r>
              <a:r>
                <a:t>. </a:t>
              </a:r>
              <a:r>
                <a:rPr>
                  <a:latin typeface="맑은 고딕"/>
                  <a:ea typeface="맑은 고딕"/>
                  <a:cs typeface="맑은 고딕"/>
                  <a:sym typeface="맑은 고딕"/>
                </a:rPr>
                <a:t>다른 카테고리는 </a:t>
              </a:r>
              <a:r>
                <a:t>DB </a:t>
              </a:r>
              <a:r>
                <a:rPr>
                  <a:latin typeface="맑은 고딕"/>
                  <a:ea typeface="맑은 고딕"/>
                  <a:cs typeface="맑은 고딕"/>
                  <a:sym typeface="맑은 고딕"/>
                </a:rPr>
                <a:t>조회시 현재 시간 이전 이고 현 카테고리는 </a:t>
              </a:r>
              <a:r>
                <a:t>DB </a:t>
              </a:r>
              <a:r>
                <a:rPr>
                  <a:latin typeface="맑은 고딕"/>
                  <a:ea typeface="맑은 고딕"/>
                  <a:cs typeface="맑은 고딕"/>
                  <a:sym typeface="맑은 고딕"/>
                </a:rPr>
                <a:t>조회시 현재시간 이후이다</a:t>
              </a:r>
              <a:r>
                <a:t>.</a:t>
              </a:r>
            </a:p>
          </p:txBody>
        </p:sp>
      </p:grpSp>
      <p:pic>
        <p:nvPicPr>
          <p:cNvPr id="1430" name="그림 22" descr="그림 22"/>
          <p:cNvPicPr>
            <a:picLocks noChangeAspect="1"/>
          </p:cNvPicPr>
          <p:nvPr/>
        </p:nvPicPr>
        <p:blipFill>
          <a:blip r:embed="rId5"/>
          <a:srcRect l="15773" t="19124" r="19531" b="9007"/>
          <a:stretch>
            <a:fillRect/>
          </a:stretch>
        </p:blipFill>
        <p:spPr>
          <a:xfrm>
            <a:off x="4613835" y="2725028"/>
            <a:ext cx="7578165" cy="413297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433" name="직사각형 24"/>
          <p:cNvGrpSpPr/>
          <p:nvPr/>
        </p:nvGrpSpPr>
        <p:grpSpPr>
          <a:xfrm>
            <a:off x="4613835" y="3930996"/>
            <a:ext cx="1818550" cy="573679"/>
            <a:chOff x="0" y="0"/>
            <a:chExt cx="1818549" cy="573678"/>
          </a:xfrm>
        </p:grpSpPr>
        <p:sp>
          <p:nvSpPr>
            <p:cNvPr id="1431" name="직사각형"/>
            <p:cNvSpPr/>
            <p:nvPr/>
          </p:nvSpPr>
          <p:spPr>
            <a:xfrm>
              <a:off x="-1" y="-1"/>
              <a:ext cx="1818551" cy="573680"/>
            </a:xfrm>
            <a:prstGeom prst="rect">
              <a:avLst/>
            </a:prstGeom>
            <a:noFill/>
            <a:ln w="25400" cap="flat">
              <a:solidFill>
                <a:schemeClr val="accent5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500"/>
              </a:pPr>
              <a:endParaRPr/>
            </a:p>
          </p:txBody>
        </p:sp>
        <p:sp>
          <p:nvSpPr>
            <p:cNvPr id="1432" name="클릭시"/>
            <p:cNvSpPr txBox="1"/>
            <p:nvPr/>
          </p:nvSpPr>
          <p:spPr>
            <a:xfrm>
              <a:off x="58419" y="120469"/>
              <a:ext cx="1701711" cy="3327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500">
                  <a:latin typeface="맑은 고딕"/>
                  <a:ea typeface="맑은 고딕"/>
                  <a:cs typeface="맑은 고딕"/>
                  <a:sym typeface="맑은 고딕"/>
                </a:defRPr>
              </a:lvl1pPr>
            </a:lstStyle>
            <a:p>
              <a:pPr>
                <a:defRPr>
                  <a:latin typeface="+mn-lt"/>
                  <a:ea typeface="+mn-ea"/>
                  <a:cs typeface="+mn-cs"/>
                  <a:sym typeface="Calibri"/>
                </a:defRPr>
              </a:pPr>
              <a:r>
                <a:rPr>
                  <a:latin typeface="맑은 고딕"/>
                  <a:ea typeface="맑은 고딕"/>
                  <a:cs typeface="맑은 고딕"/>
                  <a:sym typeface="맑은 고딕"/>
                </a:rPr>
                <a:t>클릭시</a:t>
              </a:r>
            </a:p>
          </p:txBody>
        </p:sp>
      </p:grpSp>
      <p:sp>
        <p:nvSpPr>
          <p:cNvPr id="1434" name="직선 화살표 연결선 25"/>
          <p:cNvSpPr/>
          <p:nvPr/>
        </p:nvSpPr>
        <p:spPr>
          <a:xfrm flipH="1">
            <a:off x="2118238" y="3032567"/>
            <a:ext cx="2495599" cy="2058647"/>
          </a:xfrm>
          <a:prstGeom prst="line">
            <a:avLst/>
          </a:prstGeom>
          <a:ln w="25400">
            <a:solidFill>
              <a:schemeClr val="accent5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1437" name="직사각형 27"/>
          <p:cNvGrpSpPr/>
          <p:nvPr/>
        </p:nvGrpSpPr>
        <p:grpSpPr>
          <a:xfrm>
            <a:off x="-38355" y="5114087"/>
            <a:ext cx="4652191" cy="1743913"/>
            <a:chOff x="0" y="0"/>
            <a:chExt cx="4652190" cy="1743911"/>
          </a:xfrm>
        </p:grpSpPr>
        <p:sp>
          <p:nvSpPr>
            <p:cNvPr id="1435" name="직사각형"/>
            <p:cNvSpPr/>
            <p:nvPr/>
          </p:nvSpPr>
          <p:spPr>
            <a:xfrm>
              <a:off x="0" y="0"/>
              <a:ext cx="4652191" cy="1743912"/>
            </a:xfrm>
            <a:prstGeom prst="rect">
              <a:avLst/>
            </a:prstGeom>
            <a:noFill/>
            <a:ln w="25400" cap="flat">
              <a:solidFill>
                <a:schemeClr val="accent5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500"/>
              </a:pPr>
              <a:endParaRPr/>
            </a:p>
          </p:txBody>
        </p:sp>
        <p:sp>
          <p:nvSpPr>
            <p:cNvPr id="1436" name="발송 취소 시  먼저 수신자 테이블에서 수신자들에게 전송된 정보를 모두 delete 한다.  후 발송자 테이블에서 delete 하고 파일이름을 받아와서 파일까지 완전 제거한다.(파일 없을 시 생략) 다른 삭제는 업데이트로 0,1,2 로 구별하는 것에 반해 예약메일은 바로 delete 시켜버린다"/>
            <p:cNvSpPr txBox="1"/>
            <p:nvPr/>
          </p:nvSpPr>
          <p:spPr>
            <a:xfrm>
              <a:off x="58420" y="158322"/>
              <a:ext cx="4535351" cy="14272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1500"/>
              </a:pPr>
              <a:r>
                <a:rPr>
                  <a:latin typeface="맑은 고딕"/>
                  <a:ea typeface="맑은 고딕"/>
                  <a:cs typeface="맑은 고딕"/>
                  <a:sym typeface="맑은 고딕"/>
                </a:rPr>
                <a:t>발송 취소 시  먼저 수신자 테이블에서 수신자들에게 전송된 정보를 모두 </a:t>
              </a:r>
              <a:r>
                <a:t>delete </a:t>
              </a:r>
              <a:r>
                <a:rPr>
                  <a:latin typeface="맑은 고딕"/>
                  <a:ea typeface="맑은 고딕"/>
                  <a:cs typeface="맑은 고딕"/>
                  <a:sym typeface="맑은 고딕"/>
                </a:rPr>
                <a:t>한다</a:t>
              </a:r>
              <a:r>
                <a:t>. </a:t>
              </a:r>
              <a:r>
                <a:rPr>
                  <a:latin typeface="맑은 고딕"/>
                  <a:ea typeface="맑은 고딕"/>
                  <a:cs typeface="맑은 고딕"/>
                  <a:sym typeface="맑은 고딕"/>
                </a:rPr>
                <a:t> 후 발송자 테이블에서 </a:t>
              </a:r>
              <a:r>
                <a:t>delete </a:t>
              </a:r>
              <a:r>
                <a:rPr>
                  <a:latin typeface="맑은 고딕"/>
                  <a:ea typeface="맑은 고딕"/>
                  <a:cs typeface="맑은 고딕"/>
                  <a:sym typeface="맑은 고딕"/>
                </a:rPr>
                <a:t>하고 파일이름을 받아와서 파일까지 완전 제거한다</a:t>
              </a:r>
              <a:r>
                <a:t>.(</a:t>
              </a:r>
              <a:r>
                <a:rPr>
                  <a:latin typeface="맑은 고딕"/>
                  <a:ea typeface="맑은 고딕"/>
                  <a:cs typeface="맑은 고딕"/>
                  <a:sym typeface="맑은 고딕"/>
                </a:rPr>
                <a:t>파일 없을 시 생략</a:t>
              </a:r>
              <a:r>
                <a:t>) </a:t>
              </a:r>
              <a:r>
                <a:rPr>
                  <a:latin typeface="맑은 고딕"/>
                  <a:ea typeface="맑은 고딕"/>
                  <a:cs typeface="맑은 고딕"/>
                  <a:sym typeface="맑은 고딕"/>
                </a:rPr>
                <a:t>다른 삭제는 업데이트로 </a:t>
              </a:r>
              <a:r>
                <a:t>0,1,2 </a:t>
              </a:r>
              <a:r>
                <a:rPr>
                  <a:latin typeface="맑은 고딕"/>
                  <a:ea typeface="맑은 고딕"/>
                  <a:cs typeface="맑은 고딕"/>
                  <a:sym typeface="맑은 고딕"/>
                </a:rPr>
                <a:t>로 구별하는 것에 반해 예약메일은 바로 </a:t>
              </a:r>
              <a:r>
                <a:t>delete </a:t>
              </a:r>
              <a:r>
                <a:rPr>
                  <a:latin typeface="맑은 고딕"/>
                  <a:ea typeface="맑은 고딕"/>
                  <a:cs typeface="맑은 고딕"/>
                  <a:sym typeface="맑은 고딕"/>
                </a:rPr>
                <a:t>시켜버린다</a:t>
              </a:r>
            </a:p>
          </p:txBody>
        </p:sp>
      </p:grpSp>
      <p:sp>
        <p:nvSpPr>
          <p:cNvPr id="1438" name="직선 화살표 연결선 28"/>
          <p:cNvSpPr/>
          <p:nvPr/>
        </p:nvSpPr>
        <p:spPr>
          <a:xfrm flipH="1">
            <a:off x="5228504" y="2004221"/>
            <a:ext cx="1503570" cy="1659140"/>
          </a:xfrm>
          <a:prstGeom prst="line">
            <a:avLst/>
          </a:prstGeom>
          <a:ln w="25400">
            <a:solidFill>
              <a:schemeClr val="accent5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0" name="그림 2" descr="그림 2"/>
          <p:cNvPicPr>
            <a:picLocks noChangeAspect="1"/>
          </p:cNvPicPr>
          <p:nvPr/>
        </p:nvPicPr>
        <p:blipFill>
          <a:blip r:embed="rId2"/>
          <a:srcRect l="13878" t="18420" r="979" b="29654"/>
          <a:stretch>
            <a:fillRect/>
          </a:stretch>
        </p:blipFill>
        <p:spPr>
          <a:xfrm>
            <a:off x="-1" y="868573"/>
            <a:ext cx="12192002" cy="5989427"/>
          </a:xfrm>
          <a:prstGeom prst="rect">
            <a:avLst/>
          </a:prstGeom>
          <a:ln w="12700">
            <a:miter lim="400000"/>
          </a:ln>
        </p:spPr>
      </p:pic>
      <p:pic>
        <p:nvPicPr>
          <p:cNvPr id="1441" name="Object 4" descr="Object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905732" y="617796"/>
            <a:ext cx="10380537" cy="54571"/>
          </a:xfrm>
          <a:prstGeom prst="rect">
            <a:avLst/>
          </a:prstGeom>
          <a:ln w="12700">
            <a:miter lim="400000"/>
          </a:ln>
        </p:spPr>
      </p:pic>
      <p:sp>
        <p:nvSpPr>
          <p:cNvPr id="1442" name="TextBox 5"/>
          <p:cNvSpPr txBox="1"/>
          <p:nvPr/>
        </p:nvSpPr>
        <p:spPr>
          <a:xfrm>
            <a:off x="1131171" y="154780"/>
            <a:ext cx="4323796" cy="4276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1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>
              <a:defRPr>
                <a:latin typeface="+mn-lt"/>
                <a:ea typeface="+mn-ea"/>
                <a:cs typeface="+mn-cs"/>
                <a:sym typeface="Calibri"/>
              </a:defRPr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메일 휴지통 기능</a:t>
            </a:r>
          </a:p>
        </p:txBody>
      </p:sp>
      <p:pic>
        <p:nvPicPr>
          <p:cNvPr id="1443" name="그림 7" descr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45850" y="57209"/>
            <a:ext cx="1640417" cy="615157"/>
          </a:xfrm>
          <a:prstGeom prst="rect">
            <a:avLst/>
          </a:prstGeom>
          <a:ln w="12700">
            <a:miter lim="400000"/>
          </a:ln>
        </p:spPr>
      </p:pic>
      <p:sp>
        <p:nvSpPr>
          <p:cNvPr id="1444" name="직선 화살표 연결선 13"/>
          <p:cNvSpPr/>
          <p:nvPr/>
        </p:nvSpPr>
        <p:spPr>
          <a:xfrm>
            <a:off x="6736721" y="3863287"/>
            <a:ext cx="1377964" cy="234151"/>
          </a:xfrm>
          <a:prstGeom prst="line">
            <a:avLst/>
          </a:prstGeom>
          <a:ln w="25400">
            <a:solidFill>
              <a:schemeClr val="accent5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1447" name="직사각형 15"/>
          <p:cNvGrpSpPr/>
          <p:nvPr/>
        </p:nvGrpSpPr>
        <p:grpSpPr>
          <a:xfrm>
            <a:off x="8199736" y="3493588"/>
            <a:ext cx="2726764" cy="1101240"/>
            <a:chOff x="0" y="0"/>
            <a:chExt cx="2726763" cy="1101239"/>
          </a:xfrm>
        </p:grpSpPr>
        <p:sp>
          <p:nvSpPr>
            <p:cNvPr id="1445" name="직사각형"/>
            <p:cNvSpPr/>
            <p:nvPr/>
          </p:nvSpPr>
          <p:spPr>
            <a:xfrm>
              <a:off x="0" y="28238"/>
              <a:ext cx="2726764" cy="1044764"/>
            </a:xfrm>
            <a:prstGeom prst="rect">
              <a:avLst/>
            </a:prstGeom>
            <a:noFill/>
            <a:ln w="25400" cap="flat">
              <a:solidFill>
                <a:schemeClr val="accent5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500"/>
              </a:pPr>
              <a:endParaRPr/>
            </a:p>
          </p:txBody>
        </p:sp>
        <p:sp>
          <p:nvSpPr>
            <p:cNvPr id="1446" name="휴지통에서 클릭 시 조회 가능 조회 시 type을 그대로 가져가기 때문에 조회 페이지 내에서 삭제 복구 가능"/>
            <p:cNvSpPr txBox="1"/>
            <p:nvPr/>
          </p:nvSpPr>
          <p:spPr>
            <a:xfrm>
              <a:off x="58419" y="-1"/>
              <a:ext cx="2609925" cy="1101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1500"/>
              </a:pPr>
              <a:r>
                <a:rPr>
                  <a:latin typeface="맑은 고딕"/>
                  <a:ea typeface="맑은 고딕"/>
                  <a:cs typeface="맑은 고딕"/>
                  <a:sym typeface="맑은 고딕"/>
                </a:rPr>
                <a:t>휴지통에서 클릭 시 조회 가능 조회 시 </a:t>
              </a:r>
              <a:r>
                <a:t>type</a:t>
              </a:r>
              <a:r>
                <a:rPr>
                  <a:latin typeface="맑은 고딕"/>
                  <a:ea typeface="맑은 고딕"/>
                  <a:cs typeface="맑은 고딕"/>
                  <a:sym typeface="맑은 고딕"/>
                </a:rPr>
                <a:t>을 그대로 가져가기 때문에 조회 페이지 내에서 삭제 복구 가능  </a:t>
              </a:r>
            </a:p>
          </p:txBody>
        </p:sp>
      </p:grpSp>
      <p:sp>
        <p:nvSpPr>
          <p:cNvPr id="1448" name="직선 화살표 연결선 22"/>
          <p:cNvSpPr/>
          <p:nvPr/>
        </p:nvSpPr>
        <p:spPr>
          <a:xfrm>
            <a:off x="1165775" y="1578757"/>
            <a:ext cx="986415" cy="599775"/>
          </a:xfrm>
          <a:prstGeom prst="line">
            <a:avLst/>
          </a:prstGeom>
          <a:ln w="25400">
            <a:solidFill>
              <a:schemeClr val="accent5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1451" name="직사각형 23"/>
          <p:cNvGrpSpPr/>
          <p:nvPr/>
        </p:nvGrpSpPr>
        <p:grpSpPr>
          <a:xfrm>
            <a:off x="2181100" y="720567"/>
            <a:ext cx="4914181" cy="1777247"/>
            <a:chOff x="0" y="0"/>
            <a:chExt cx="4914179" cy="1777245"/>
          </a:xfrm>
        </p:grpSpPr>
        <p:sp>
          <p:nvSpPr>
            <p:cNvPr id="1449" name="직사각형"/>
            <p:cNvSpPr/>
            <p:nvPr/>
          </p:nvSpPr>
          <p:spPr>
            <a:xfrm>
              <a:off x="-1" y="0"/>
              <a:ext cx="4914181" cy="1777246"/>
            </a:xfrm>
            <a:prstGeom prst="rect">
              <a:avLst/>
            </a:prstGeom>
            <a:noFill/>
            <a:ln w="25400" cap="flat">
              <a:solidFill>
                <a:schemeClr val="accent5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500"/>
              </a:pPr>
              <a:endParaRPr/>
            </a:p>
          </p:txBody>
        </p:sp>
        <p:sp>
          <p:nvSpPr>
            <p:cNvPr id="1450" name="삭제하기 버튼 클릭 시 보낸메일 휴지통일 경우 보낸메일 시퀀스를 받은메일 휴지통일 경우 받은메일 시퀀스를 가져가서 삭제등급 1에서 2로 증가 시킨다 2로 증가된 메일은 이용자가 조회할 수 없고 변경 불가하다"/>
            <p:cNvSpPr txBox="1"/>
            <p:nvPr/>
          </p:nvSpPr>
          <p:spPr>
            <a:xfrm>
              <a:off x="58419" y="316981"/>
              <a:ext cx="4797340" cy="11432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1500"/>
              </a:pPr>
              <a:r>
                <a:rPr dirty="0" err="1">
                  <a:latin typeface="맑은 고딕"/>
                  <a:ea typeface="맑은 고딕"/>
                  <a:cs typeface="맑은 고딕"/>
                  <a:sym typeface="맑은 고딕"/>
                </a:rPr>
                <a:t>삭제하기</a:t>
              </a:r>
              <a:r>
                <a:rPr dirty="0">
                  <a:latin typeface="맑은 고딕"/>
                  <a:ea typeface="맑은 고딕"/>
                  <a:cs typeface="맑은 고딕"/>
                  <a:sym typeface="맑은 고딕"/>
                </a:rPr>
                <a:t> </a:t>
              </a:r>
              <a:r>
                <a:rPr dirty="0" err="1">
                  <a:latin typeface="맑은 고딕"/>
                  <a:ea typeface="맑은 고딕"/>
                  <a:cs typeface="맑은 고딕"/>
                  <a:sym typeface="맑은 고딕"/>
                </a:rPr>
                <a:t>버튼</a:t>
              </a:r>
              <a:r>
                <a:rPr dirty="0">
                  <a:latin typeface="맑은 고딕"/>
                  <a:ea typeface="맑은 고딕"/>
                  <a:cs typeface="맑은 고딕"/>
                  <a:sym typeface="맑은 고딕"/>
                </a:rPr>
                <a:t> </a:t>
              </a:r>
              <a:r>
                <a:rPr dirty="0" err="1">
                  <a:latin typeface="맑은 고딕"/>
                  <a:ea typeface="맑은 고딕"/>
                  <a:cs typeface="맑은 고딕"/>
                  <a:sym typeface="맑은 고딕"/>
                </a:rPr>
                <a:t>클릭</a:t>
              </a:r>
              <a:r>
                <a:rPr dirty="0">
                  <a:latin typeface="맑은 고딕"/>
                  <a:ea typeface="맑은 고딕"/>
                  <a:cs typeface="맑은 고딕"/>
                  <a:sym typeface="맑은 고딕"/>
                </a:rPr>
                <a:t> 시 </a:t>
              </a:r>
              <a:r>
                <a:rPr dirty="0" err="1">
                  <a:latin typeface="맑은 고딕"/>
                  <a:ea typeface="맑은 고딕"/>
                  <a:cs typeface="맑은 고딕"/>
                  <a:sym typeface="맑은 고딕"/>
                </a:rPr>
                <a:t>보낸메일</a:t>
              </a:r>
              <a:r>
                <a:rPr dirty="0">
                  <a:latin typeface="맑은 고딕"/>
                  <a:ea typeface="맑은 고딕"/>
                  <a:cs typeface="맑은 고딕"/>
                  <a:sym typeface="맑은 고딕"/>
                </a:rPr>
                <a:t> </a:t>
              </a:r>
              <a:r>
                <a:rPr dirty="0" err="1">
                  <a:latin typeface="맑은 고딕"/>
                  <a:ea typeface="맑은 고딕"/>
                  <a:cs typeface="맑은 고딕"/>
                  <a:sym typeface="맑은 고딕"/>
                </a:rPr>
                <a:t>휴지통일</a:t>
              </a:r>
              <a:r>
                <a:rPr dirty="0">
                  <a:latin typeface="맑은 고딕"/>
                  <a:ea typeface="맑은 고딕"/>
                  <a:cs typeface="맑은 고딕"/>
                  <a:sym typeface="맑은 고딕"/>
                </a:rPr>
                <a:t> </a:t>
              </a:r>
              <a:r>
                <a:rPr dirty="0" err="1">
                  <a:latin typeface="맑은 고딕"/>
                  <a:ea typeface="맑은 고딕"/>
                  <a:cs typeface="맑은 고딕"/>
                  <a:sym typeface="맑은 고딕"/>
                </a:rPr>
                <a:t>경우</a:t>
              </a:r>
              <a:r>
                <a:rPr dirty="0">
                  <a:latin typeface="맑은 고딕"/>
                  <a:ea typeface="맑은 고딕"/>
                  <a:cs typeface="맑은 고딕"/>
                  <a:sym typeface="맑은 고딕"/>
                </a:rPr>
                <a:t> </a:t>
              </a:r>
              <a:r>
                <a:rPr dirty="0" err="1">
                  <a:latin typeface="맑은 고딕"/>
                  <a:ea typeface="맑은 고딕"/>
                  <a:cs typeface="맑은 고딕"/>
                  <a:sym typeface="맑은 고딕"/>
                </a:rPr>
                <a:t>보낸메일</a:t>
              </a:r>
              <a:r>
                <a:rPr dirty="0"/>
                <a:t> </a:t>
              </a:r>
              <a:r>
                <a:rPr dirty="0" err="1">
                  <a:latin typeface="맑은 고딕"/>
                  <a:ea typeface="맑은 고딕"/>
                  <a:cs typeface="맑은 고딕"/>
                  <a:sym typeface="맑은 고딕"/>
                </a:rPr>
                <a:t>시퀀스를</a:t>
              </a:r>
              <a:r>
                <a:rPr dirty="0">
                  <a:latin typeface="맑은 고딕"/>
                  <a:ea typeface="맑은 고딕"/>
                  <a:cs typeface="맑은 고딕"/>
                  <a:sym typeface="맑은 고딕"/>
                </a:rPr>
                <a:t> </a:t>
              </a:r>
              <a:r>
                <a:rPr dirty="0" err="1">
                  <a:latin typeface="맑은 고딕"/>
                  <a:ea typeface="맑은 고딕"/>
                  <a:cs typeface="맑은 고딕"/>
                  <a:sym typeface="맑은 고딕"/>
                </a:rPr>
                <a:t>받은메일</a:t>
              </a:r>
              <a:r>
                <a:rPr dirty="0">
                  <a:latin typeface="맑은 고딕"/>
                  <a:ea typeface="맑은 고딕"/>
                  <a:cs typeface="맑은 고딕"/>
                  <a:sym typeface="맑은 고딕"/>
                </a:rPr>
                <a:t> </a:t>
              </a:r>
              <a:r>
                <a:rPr dirty="0" err="1">
                  <a:latin typeface="맑은 고딕"/>
                  <a:ea typeface="맑은 고딕"/>
                  <a:cs typeface="맑은 고딕"/>
                  <a:sym typeface="맑은 고딕"/>
                </a:rPr>
                <a:t>휴지통일</a:t>
              </a:r>
              <a:r>
                <a:rPr dirty="0">
                  <a:latin typeface="맑은 고딕"/>
                  <a:ea typeface="맑은 고딕"/>
                  <a:cs typeface="맑은 고딕"/>
                  <a:sym typeface="맑은 고딕"/>
                </a:rPr>
                <a:t> </a:t>
              </a:r>
              <a:r>
                <a:rPr dirty="0" err="1">
                  <a:latin typeface="맑은 고딕"/>
                  <a:ea typeface="맑은 고딕"/>
                  <a:cs typeface="맑은 고딕"/>
                  <a:sym typeface="맑은 고딕"/>
                </a:rPr>
                <a:t>경우</a:t>
              </a:r>
              <a:r>
                <a:rPr dirty="0">
                  <a:latin typeface="맑은 고딕"/>
                  <a:ea typeface="맑은 고딕"/>
                  <a:cs typeface="맑은 고딕"/>
                  <a:sym typeface="맑은 고딕"/>
                </a:rPr>
                <a:t> </a:t>
              </a:r>
              <a:r>
                <a:rPr dirty="0" err="1">
                  <a:latin typeface="맑은 고딕"/>
                  <a:ea typeface="맑은 고딕"/>
                  <a:cs typeface="맑은 고딕"/>
                  <a:sym typeface="맑은 고딕"/>
                </a:rPr>
                <a:t>받은메일</a:t>
              </a:r>
              <a:r>
                <a:rPr dirty="0">
                  <a:latin typeface="맑은 고딕"/>
                  <a:ea typeface="맑은 고딕"/>
                  <a:cs typeface="맑은 고딕"/>
                  <a:sym typeface="맑은 고딕"/>
                </a:rPr>
                <a:t> </a:t>
              </a:r>
              <a:r>
                <a:rPr dirty="0" err="1">
                  <a:latin typeface="맑은 고딕"/>
                  <a:ea typeface="맑은 고딕"/>
                  <a:cs typeface="맑은 고딕"/>
                  <a:sym typeface="맑은 고딕"/>
                </a:rPr>
                <a:t>시퀀스를</a:t>
              </a:r>
              <a:r>
                <a:rPr dirty="0">
                  <a:latin typeface="맑은 고딕"/>
                  <a:ea typeface="맑은 고딕"/>
                  <a:cs typeface="맑은 고딕"/>
                  <a:sym typeface="맑은 고딕"/>
                </a:rPr>
                <a:t> </a:t>
              </a:r>
              <a:r>
                <a:rPr dirty="0" err="1">
                  <a:latin typeface="맑은 고딕"/>
                  <a:ea typeface="맑은 고딕"/>
                  <a:cs typeface="맑은 고딕"/>
                  <a:sym typeface="맑은 고딕"/>
                </a:rPr>
                <a:t>가져가서</a:t>
              </a:r>
              <a:r>
                <a:rPr dirty="0">
                  <a:latin typeface="맑은 고딕"/>
                  <a:ea typeface="맑은 고딕"/>
                  <a:cs typeface="맑은 고딕"/>
                  <a:sym typeface="맑은 고딕"/>
                </a:rPr>
                <a:t> </a:t>
              </a:r>
              <a:r>
                <a:rPr dirty="0" err="1">
                  <a:latin typeface="맑은 고딕"/>
                  <a:ea typeface="맑은 고딕"/>
                  <a:cs typeface="맑은 고딕"/>
                  <a:sym typeface="맑은 고딕"/>
                </a:rPr>
                <a:t>삭제등급</a:t>
              </a:r>
              <a:r>
                <a:rPr dirty="0">
                  <a:latin typeface="맑은 고딕"/>
                  <a:ea typeface="맑은 고딕"/>
                  <a:cs typeface="맑은 고딕"/>
                  <a:sym typeface="맑은 고딕"/>
                </a:rPr>
                <a:t> </a:t>
              </a:r>
              <a:r>
                <a:rPr dirty="0"/>
                <a:t>1</a:t>
              </a:r>
              <a:r>
                <a:rPr dirty="0">
                  <a:latin typeface="맑은 고딕"/>
                  <a:ea typeface="맑은 고딕"/>
                  <a:cs typeface="맑은 고딕"/>
                  <a:sym typeface="맑은 고딕"/>
                </a:rPr>
                <a:t>에서 </a:t>
              </a:r>
              <a:r>
                <a:rPr dirty="0"/>
                <a:t>2</a:t>
              </a:r>
              <a:r>
                <a:rPr dirty="0">
                  <a:latin typeface="맑은 고딕"/>
                  <a:ea typeface="맑은 고딕"/>
                  <a:cs typeface="맑은 고딕"/>
                  <a:sym typeface="맑은 고딕"/>
                </a:rPr>
                <a:t>로 </a:t>
              </a:r>
              <a:r>
                <a:rPr dirty="0" err="1">
                  <a:latin typeface="맑은 고딕"/>
                  <a:ea typeface="맑은 고딕"/>
                  <a:cs typeface="맑은 고딕"/>
                  <a:sym typeface="맑은 고딕"/>
                </a:rPr>
                <a:t>증가</a:t>
              </a:r>
              <a:r>
                <a:rPr dirty="0">
                  <a:latin typeface="맑은 고딕"/>
                  <a:ea typeface="맑은 고딕"/>
                  <a:cs typeface="맑은 고딕"/>
                  <a:sym typeface="맑은 고딕"/>
                </a:rPr>
                <a:t> </a:t>
              </a:r>
              <a:r>
                <a:rPr dirty="0" err="1">
                  <a:latin typeface="맑은 고딕"/>
                  <a:ea typeface="맑은 고딕"/>
                  <a:cs typeface="맑은 고딕"/>
                  <a:sym typeface="맑은 고딕"/>
                </a:rPr>
                <a:t>시킨다</a:t>
              </a:r>
              <a:r>
                <a:rPr dirty="0">
                  <a:latin typeface="맑은 고딕"/>
                  <a:ea typeface="맑은 고딕"/>
                  <a:cs typeface="맑은 고딕"/>
                  <a:sym typeface="맑은 고딕"/>
                </a:rPr>
                <a:t> </a:t>
              </a:r>
              <a:r>
                <a:rPr dirty="0"/>
                <a:t>2</a:t>
              </a:r>
              <a:r>
                <a:rPr dirty="0">
                  <a:latin typeface="맑은 고딕"/>
                  <a:ea typeface="맑은 고딕"/>
                  <a:cs typeface="맑은 고딕"/>
                  <a:sym typeface="맑은 고딕"/>
                </a:rPr>
                <a:t>로 </a:t>
              </a:r>
              <a:r>
                <a:rPr dirty="0" err="1">
                  <a:latin typeface="맑은 고딕"/>
                  <a:ea typeface="맑은 고딕"/>
                  <a:cs typeface="맑은 고딕"/>
                  <a:sym typeface="맑은 고딕"/>
                </a:rPr>
                <a:t>증가된</a:t>
              </a:r>
              <a:r>
                <a:rPr dirty="0">
                  <a:latin typeface="맑은 고딕"/>
                  <a:ea typeface="맑은 고딕"/>
                  <a:cs typeface="맑은 고딕"/>
                  <a:sym typeface="맑은 고딕"/>
                </a:rPr>
                <a:t> </a:t>
              </a:r>
              <a:r>
                <a:rPr dirty="0" err="1">
                  <a:latin typeface="맑은 고딕"/>
                  <a:ea typeface="맑은 고딕"/>
                  <a:cs typeface="맑은 고딕"/>
                  <a:sym typeface="맑은 고딕"/>
                </a:rPr>
                <a:t>메일은</a:t>
              </a:r>
              <a:r>
                <a:rPr dirty="0">
                  <a:latin typeface="맑은 고딕"/>
                  <a:ea typeface="맑은 고딕"/>
                  <a:cs typeface="맑은 고딕"/>
                  <a:sym typeface="맑은 고딕"/>
                </a:rPr>
                <a:t> </a:t>
              </a:r>
              <a:r>
                <a:rPr dirty="0" err="1">
                  <a:latin typeface="맑은 고딕"/>
                  <a:ea typeface="맑은 고딕"/>
                  <a:cs typeface="맑은 고딕"/>
                  <a:sym typeface="맑은 고딕"/>
                </a:rPr>
                <a:t>이용자가</a:t>
              </a:r>
              <a:r>
                <a:rPr dirty="0">
                  <a:latin typeface="맑은 고딕"/>
                  <a:ea typeface="맑은 고딕"/>
                  <a:cs typeface="맑은 고딕"/>
                  <a:sym typeface="맑은 고딕"/>
                </a:rPr>
                <a:t> </a:t>
              </a:r>
              <a:r>
                <a:rPr dirty="0" err="1">
                  <a:latin typeface="맑은 고딕"/>
                  <a:ea typeface="맑은 고딕"/>
                  <a:cs typeface="맑은 고딕"/>
                  <a:sym typeface="맑은 고딕"/>
                </a:rPr>
                <a:t>조회할</a:t>
              </a:r>
              <a:r>
                <a:rPr dirty="0">
                  <a:latin typeface="맑은 고딕"/>
                  <a:ea typeface="맑은 고딕"/>
                  <a:cs typeface="맑은 고딕"/>
                  <a:sym typeface="맑은 고딕"/>
                </a:rPr>
                <a:t> 수 </a:t>
              </a:r>
              <a:r>
                <a:rPr dirty="0" err="1">
                  <a:latin typeface="맑은 고딕"/>
                  <a:ea typeface="맑은 고딕"/>
                  <a:cs typeface="맑은 고딕"/>
                  <a:sym typeface="맑은 고딕"/>
                </a:rPr>
                <a:t>없고</a:t>
              </a:r>
              <a:r>
                <a:rPr dirty="0">
                  <a:latin typeface="맑은 고딕"/>
                  <a:ea typeface="맑은 고딕"/>
                  <a:cs typeface="맑은 고딕"/>
                  <a:sym typeface="맑은 고딕"/>
                </a:rPr>
                <a:t> </a:t>
              </a:r>
              <a:r>
                <a:rPr dirty="0" err="1">
                  <a:latin typeface="맑은 고딕"/>
                  <a:ea typeface="맑은 고딕"/>
                  <a:cs typeface="맑은 고딕"/>
                  <a:sym typeface="맑은 고딕"/>
                </a:rPr>
                <a:t>변경</a:t>
              </a:r>
              <a:r>
                <a:rPr dirty="0">
                  <a:latin typeface="맑은 고딕"/>
                  <a:ea typeface="맑은 고딕"/>
                  <a:cs typeface="맑은 고딕"/>
                  <a:sym typeface="맑은 고딕"/>
                </a:rPr>
                <a:t> </a:t>
              </a:r>
              <a:r>
                <a:rPr dirty="0" err="1">
                  <a:latin typeface="맑은 고딕"/>
                  <a:ea typeface="맑은 고딕"/>
                  <a:cs typeface="맑은 고딕"/>
                  <a:sym typeface="맑은 고딕"/>
                </a:rPr>
                <a:t>불가하다</a:t>
              </a:r>
              <a:endParaRPr dirty="0">
                <a:latin typeface="맑은 고딕"/>
                <a:ea typeface="맑은 고딕"/>
                <a:cs typeface="맑은 고딕"/>
                <a:sym typeface="맑은 고딕"/>
              </a:endParaRPr>
            </a:p>
          </p:txBody>
        </p:sp>
      </p:grpSp>
      <p:grpSp>
        <p:nvGrpSpPr>
          <p:cNvPr id="1454" name="직사각형 17"/>
          <p:cNvGrpSpPr/>
          <p:nvPr/>
        </p:nvGrpSpPr>
        <p:grpSpPr>
          <a:xfrm>
            <a:off x="7256512" y="720567"/>
            <a:ext cx="3769715" cy="1777247"/>
            <a:chOff x="0" y="0"/>
            <a:chExt cx="3769714" cy="1777245"/>
          </a:xfrm>
        </p:grpSpPr>
        <p:sp>
          <p:nvSpPr>
            <p:cNvPr id="1452" name="직사각형"/>
            <p:cNvSpPr/>
            <p:nvPr/>
          </p:nvSpPr>
          <p:spPr>
            <a:xfrm>
              <a:off x="-1" y="0"/>
              <a:ext cx="3769716" cy="1777246"/>
            </a:xfrm>
            <a:prstGeom prst="rect">
              <a:avLst/>
            </a:prstGeom>
            <a:noFill/>
            <a:ln w="25400" cap="flat">
              <a:solidFill>
                <a:schemeClr val="accent5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500"/>
              </a:pPr>
              <a:endParaRPr/>
            </a:p>
          </p:txBody>
        </p:sp>
        <p:sp>
          <p:nvSpPr>
            <p:cNvPr id="1453" name="복구하기 버튼 클릭 시 보낸메일 휴지통일 경우 보낸메일 시퀀스를 받은메일 휴지통일 경우 받은메일 시퀀스를 가져가서 삭제등급 1에서 0으로 감소 시킨다 0로 감소된 메일은 이용자가 카테고리에서 그대로 조회가능하다."/>
            <p:cNvSpPr txBox="1"/>
            <p:nvPr/>
          </p:nvSpPr>
          <p:spPr>
            <a:xfrm>
              <a:off x="58419" y="174989"/>
              <a:ext cx="3652875" cy="14272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1500"/>
              </a:pPr>
              <a:r>
                <a:rPr>
                  <a:latin typeface="맑은 고딕"/>
                  <a:ea typeface="맑은 고딕"/>
                  <a:cs typeface="맑은 고딕"/>
                  <a:sym typeface="맑은 고딕"/>
                </a:rPr>
                <a:t>복구하기 버튼 클릭 시 보낸메일 휴지통일 경우 보낸메일</a:t>
              </a:r>
              <a:r>
                <a:t> </a:t>
              </a:r>
              <a:r>
                <a:rPr>
                  <a:latin typeface="맑은 고딕"/>
                  <a:ea typeface="맑은 고딕"/>
                  <a:cs typeface="맑은 고딕"/>
                  <a:sym typeface="맑은 고딕"/>
                </a:rPr>
                <a:t>시퀀스를 받은메일 휴지통일 경우 받은메일 시퀀스를 가져가서 삭제등급 </a:t>
              </a:r>
              <a:r>
                <a:t>1</a:t>
              </a:r>
              <a:r>
                <a:rPr>
                  <a:latin typeface="맑은 고딕"/>
                  <a:ea typeface="맑은 고딕"/>
                  <a:cs typeface="맑은 고딕"/>
                  <a:sym typeface="맑은 고딕"/>
                </a:rPr>
                <a:t>에서 </a:t>
              </a:r>
              <a:r>
                <a:t>0</a:t>
              </a:r>
              <a:r>
                <a:rPr>
                  <a:latin typeface="맑은 고딕"/>
                  <a:ea typeface="맑은 고딕"/>
                  <a:cs typeface="맑은 고딕"/>
                  <a:sym typeface="맑은 고딕"/>
                </a:rPr>
                <a:t>으로 감소 시킨다 </a:t>
              </a:r>
              <a:r>
                <a:t>0</a:t>
              </a:r>
              <a:r>
                <a:rPr>
                  <a:latin typeface="맑은 고딕"/>
                  <a:ea typeface="맑은 고딕"/>
                  <a:cs typeface="맑은 고딕"/>
                  <a:sym typeface="맑은 고딕"/>
                </a:rPr>
                <a:t>로 감소된 메일은 이용자가 카테고리에서 그대로 조회가능하다</a:t>
              </a:r>
              <a:r>
                <a:t>.</a:t>
              </a:r>
            </a:p>
          </p:txBody>
        </p:sp>
      </p:grpSp>
      <p:sp>
        <p:nvSpPr>
          <p:cNvPr id="1455" name="직선 화살표 연결선 18"/>
          <p:cNvSpPr/>
          <p:nvPr/>
        </p:nvSpPr>
        <p:spPr>
          <a:xfrm flipV="1">
            <a:off x="1687892" y="820373"/>
            <a:ext cx="5737811" cy="262291"/>
          </a:xfrm>
          <a:prstGeom prst="line">
            <a:avLst/>
          </a:prstGeom>
          <a:ln w="25400">
            <a:solidFill>
              <a:schemeClr val="accent5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7" name="그림 29" descr="그림 29"/>
          <p:cNvPicPr>
            <a:picLocks noChangeAspect="1"/>
          </p:cNvPicPr>
          <p:nvPr/>
        </p:nvPicPr>
        <p:blipFill>
          <a:blip r:embed="rId2"/>
          <a:srcRect l="27247" t="21072" r="23005" b="35484"/>
          <a:stretch>
            <a:fillRect/>
          </a:stretch>
        </p:blipFill>
        <p:spPr>
          <a:xfrm>
            <a:off x="0" y="1011281"/>
            <a:ext cx="6065135" cy="2876325"/>
          </a:xfrm>
          <a:prstGeom prst="rect">
            <a:avLst/>
          </a:prstGeom>
          <a:ln w="12700">
            <a:miter lim="400000"/>
          </a:ln>
        </p:spPr>
      </p:pic>
      <p:pic>
        <p:nvPicPr>
          <p:cNvPr id="1458" name="Object 4" descr="Object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905732" y="617796"/>
            <a:ext cx="10380537" cy="54571"/>
          </a:xfrm>
          <a:prstGeom prst="rect">
            <a:avLst/>
          </a:prstGeom>
          <a:ln w="12700">
            <a:miter lim="400000"/>
          </a:ln>
        </p:spPr>
      </p:pic>
      <p:sp>
        <p:nvSpPr>
          <p:cNvPr id="1459" name="TextBox 5"/>
          <p:cNvSpPr txBox="1"/>
          <p:nvPr/>
        </p:nvSpPr>
        <p:spPr>
          <a:xfrm>
            <a:off x="1131171" y="154780"/>
            <a:ext cx="4323796" cy="4276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1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>
              <a:defRPr>
                <a:latin typeface="+mn-lt"/>
                <a:ea typeface="+mn-ea"/>
                <a:cs typeface="+mn-cs"/>
                <a:sym typeface="Calibri"/>
              </a:defRPr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메일 완전 삭제 기능</a:t>
            </a:r>
          </a:p>
        </p:txBody>
      </p:sp>
      <p:pic>
        <p:nvPicPr>
          <p:cNvPr id="1460" name="그림 7" descr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45850" y="57209"/>
            <a:ext cx="1640417" cy="615157"/>
          </a:xfrm>
          <a:prstGeom prst="rect">
            <a:avLst/>
          </a:prstGeom>
          <a:ln w="12700">
            <a:miter lim="400000"/>
          </a:ln>
        </p:spPr>
      </p:pic>
      <p:sp>
        <p:nvSpPr>
          <p:cNvPr id="1461" name="직선 화살표 연결선 13"/>
          <p:cNvSpPr/>
          <p:nvPr/>
        </p:nvSpPr>
        <p:spPr>
          <a:xfrm flipH="1">
            <a:off x="340416" y="1659593"/>
            <a:ext cx="193950" cy="2841571"/>
          </a:xfrm>
          <a:prstGeom prst="line">
            <a:avLst/>
          </a:prstGeom>
          <a:ln w="25400">
            <a:solidFill>
              <a:schemeClr val="accent5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1464" name="직사각형 15"/>
          <p:cNvGrpSpPr/>
          <p:nvPr/>
        </p:nvGrpSpPr>
        <p:grpSpPr>
          <a:xfrm>
            <a:off x="196898" y="4501162"/>
            <a:ext cx="2726765" cy="1044764"/>
            <a:chOff x="0" y="0"/>
            <a:chExt cx="2726763" cy="1044762"/>
          </a:xfrm>
        </p:grpSpPr>
        <p:sp>
          <p:nvSpPr>
            <p:cNvPr id="1462" name="직사각형"/>
            <p:cNvSpPr/>
            <p:nvPr/>
          </p:nvSpPr>
          <p:spPr>
            <a:xfrm>
              <a:off x="-1" y="0"/>
              <a:ext cx="2726765" cy="1044763"/>
            </a:xfrm>
            <a:prstGeom prst="rect">
              <a:avLst/>
            </a:prstGeom>
            <a:noFill/>
            <a:ln w="25400" cap="flat">
              <a:solidFill>
                <a:schemeClr val="accent5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500"/>
              </a:pPr>
              <a:endParaRPr/>
            </a:p>
          </p:txBody>
        </p:sp>
        <p:sp>
          <p:nvSpPr>
            <p:cNvPr id="1463" name="1. 메일 DB 삭제를 위해서 발신자가 삭제한 메일정보를 조회 해온다."/>
            <p:cNvSpPr txBox="1"/>
            <p:nvPr/>
          </p:nvSpPr>
          <p:spPr>
            <a:xfrm>
              <a:off x="58419" y="93050"/>
              <a:ext cx="2609925" cy="8586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1500"/>
              </a:pPr>
              <a:r>
                <a:t>1. </a:t>
              </a:r>
              <a:r>
                <a:rPr>
                  <a:latin typeface="맑은 고딕"/>
                  <a:ea typeface="맑은 고딕"/>
                  <a:cs typeface="맑은 고딕"/>
                  <a:sym typeface="맑은 고딕"/>
                </a:rPr>
                <a:t>메일 </a:t>
              </a:r>
              <a:r>
                <a:t>DB </a:t>
              </a:r>
              <a:r>
                <a:rPr>
                  <a:latin typeface="맑은 고딕"/>
                  <a:ea typeface="맑은 고딕"/>
                  <a:cs typeface="맑은 고딕"/>
                  <a:sym typeface="맑은 고딕"/>
                </a:rPr>
                <a:t>삭제를 위해서 발신자가 삭제한 메일정보를 조회 해온다</a:t>
              </a:r>
              <a:r>
                <a:t>.  </a:t>
              </a:r>
            </a:p>
          </p:txBody>
        </p:sp>
      </p:grpSp>
      <p:grpSp>
        <p:nvGrpSpPr>
          <p:cNvPr id="1467" name="직사각형 17"/>
          <p:cNvGrpSpPr/>
          <p:nvPr/>
        </p:nvGrpSpPr>
        <p:grpSpPr>
          <a:xfrm>
            <a:off x="8606117" y="4382077"/>
            <a:ext cx="2863983" cy="1532587"/>
            <a:chOff x="0" y="0"/>
            <a:chExt cx="2863981" cy="1532586"/>
          </a:xfrm>
        </p:grpSpPr>
        <p:sp>
          <p:nvSpPr>
            <p:cNvPr id="1465" name="직사각형"/>
            <p:cNvSpPr/>
            <p:nvPr/>
          </p:nvSpPr>
          <p:spPr>
            <a:xfrm>
              <a:off x="0" y="-1"/>
              <a:ext cx="2863982" cy="1532588"/>
            </a:xfrm>
            <a:prstGeom prst="rect">
              <a:avLst/>
            </a:prstGeom>
            <a:noFill/>
            <a:ln w="25400" cap="flat">
              <a:solidFill>
                <a:schemeClr val="accent5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1466" name="2,3 의 인원수가 같은 메일은 먼저 수신자 테이블을 비우고 발신자 테이블 메일을 삭제한다. 후에 파일이 있으면 파일을 지우고 없으면 생락한다."/>
            <p:cNvSpPr txBox="1"/>
            <p:nvPr/>
          </p:nvSpPr>
          <p:spPr>
            <a:xfrm>
              <a:off x="58420" y="74001"/>
              <a:ext cx="2747143" cy="13845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1500"/>
              </a:pPr>
              <a:r>
                <a:t>2,3 </a:t>
              </a:r>
              <a:r>
                <a:rPr>
                  <a:latin typeface="맑은 고딕"/>
                  <a:ea typeface="맑은 고딕"/>
                  <a:cs typeface="맑은 고딕"/>
                  <a:sym typeface="맑은 고딕"/>
                </a:rPr>
                <a:t>의 인원수가 같은 메일은 먼저 수신자 테이블을 비우고 발신자 테이블 메일을 삭제한다</a:t>
              </a:r>
              <a:r>
                <a:t>. </a:t>
              </a:r>
              <a:r>
                <a:rPr>
                  <a:latin typeface="맑은 고딕"/>
                  <a:ea typeface="맑은 고딕"/>
                  <a:cs typeface="맑은 고딕"/>
                  <a:sym typeface="맑은 고딕"/>
                </a:rPr>
                <a:t>후에 파일이 있으면 파일을 지우고 없으면 생락한다</a:t>
              </a:r>
              <a:r>
                <a:t>.</a:t>
              </a:r>
            </a:p>
          </p:txBody>
        </p:sp>
      </p:grpSp>
      <p:sp>
        <p:nvSpPr>
          <p:cNvPr id="1468" name="직선 화살표 연결선 9"/>
          <p:cNvSpPr/>
          <p:nvPr/>
        </p:nvSpPr>
        <p:spPr>
          <a:xfrm>
            <a:off x="2493716" y="2368244"/>
            <a:ext cx="3180578" cy="1519362"/>
          </a:xfrm>
          <a:prstGeom prst="line">
            <a:avLst/>
          </a:prstGeom>
          <a:ln w="25400">
            <a:solidFill>
              <a:schemeClr val="accent5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469" name="직선 화살표 연결선 19"/>
          <p:cNvSpPr/>
          <p:nvPr/>
        </p:nvSpPr>
        <p:spPr>
          <a:xfrm>
            <a:off x="2425863" y="3088317"/>
            <a:ext cx="1995929" cy="2221214"/>
          </a:xfrm>
          <a:prstGeom prst="line">
            <a:avLst/>
          </a:prstGeom>
          <a:ln w="25400">
            <a:solidFill>
              <a:schemeClr val="accent5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1472" name="직사각형 21"/>
          <p:cNvGrpSpPr/>
          <p:nvPr/>
        </p:nvGrpSpPr>
        <p:grpSpPr>
          <a:xfrm>
            <a:off x="3588904" y="5202030"/>
            <a:ext cx="2863983" cy="1044764"/>
            <a:chOff x="0" y="0"/>
            <a:chExt cx="2863981" cy="1044762"/>
          </a:xfrm>
        </p:grpSpPr>
        <p:sp>
          <p:nvSpPr>
            <p:cNvPr id="1470" name="직사각형"/>
            <p:cNvSpPr/>
            <p:nvPr/>
          </p:nvSpPr>
          <p:spPr>
            <a:xfrm>
              <a:off x="0" y="0"/>
              <a:ext cx="2863982" cy="1044763"/>
            </a:xfrm>
            <a:prstGeom prst="rect">
              <a:avLst/>
            </a:prstGeom>
            <a:noFill/>
            <a:ln w="25400" cap="flat">
              <a:solidFill>
                <a:schemeClr val="accent5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1471" name="3. for 문으로 각 메일 별  수신자 중 해당 메일은 휴지통 비우기 한 사람을 알아온다."/>
            <p:cNvSpPr txBox="1"/>
            <p:nvPr/>
          </p:nvSpPr>
          <p:spPr>
            <a:xfrm>
              <a:off x="58420" y="92731"/>
              <a:ext cx="2747143" cy="859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1500"/>
              </a:pPr>
              <a:r>
                <a:t>3. for</a:t>
              </a:r>
              <a:r>
                <a:rPr>
                  <a:latin typeface="맑은 고딕"/>
                  <a:ea typeface="맑은 고딕"/>
                  <a:cs typeface="맑은 고딕"/>
                  <a:sym typeface="맑은 고딕"/>
                </a:rPr>
                <a:t> 문으로 각 메일 별  수신자 중 해당 메일은 휴지통 비우기 한 사람을 알아온다</a:t>
              </a:r>
              <a:r>
                <a:t>.</a:t>
              </a:r>
            </a:p>
          </p:txBody>
        </p:sp>
      </p:grpSp>
      <p:sp>
        <p:nvSpPr>
          <p:cNvPr id="1473" name="직선 화살표 연결선 24"/>
          <p:cNvSpPr/>
          <p:nvPr/>
        </p:nvSpPr>
        <p:spPr>
          <a:xfrm>
            <a:off x="6569234" y="5023544"/>
            <a:ext cx="1949733" cy="1"/>
          </a:xfrm>
          <a:prstGeom prst="line">
            <a:avLst/>
          </a:prstGeom>
          <a:ln w="25400">
            <a:solidFill>
              <a:schemeClr val="accent5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1476" name="직사각형 35"/>
          <p:cNvGrpSpPr/>
          <p:nvPr/>
        </p:nvGrpSpPr>
        <p:grpSpPr>
          <a:xfrm>
            <a:off x="3583833" y="3909119"/>
            <a:ext cx="2863983" cy="1044764"/>
            <a:chOff x="0" y="0"/>
            <a:chExt cx="2863981" cy="1044762"/>
          </a:xfrm>
        </p:grpSpPr>
        <p:sp>
          <p:nvSpPr>
            <p:cNvPr id="1474" name="직사각형"/>
            <p:cNvSpPr/>
            <p:nvPr/>
          </p:nvSpPr>
          <p:spPr>
            <a:xfrm>
              <a:off x="0" y="0"/>
              <a:ext cx="2863982" cy="1044763"/>
            </a:xfrm>
            <a:prstGeom prst="rect">
              <a:avLst/>
            </a:prstGeom>
            <a:noFill/>
            <a:ln w="25400" cap="flat">
              <a:solidFill>
                <a:schemeClr val="accent5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1475" name="2. for 문으로 각 메일 별 수신자가 몇 명인지 조회해온다."/>
            <p:cNvSpPr txBox="1"/>
            <p:nvPr/>
          </p:nvSpPr>
          <p:spPr>
            <a:xfrm>
              <a:off x="58420" y="213700"/>
              <a:ext cx="2747143" cy="6173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1500"/>
              </a:pPr>
              <a:r>
                <a:t>2. for</a:t>
              </a:r>
              <a:r>
                <a:rPr>
                  <a:latin typeface="맑은 고딕"/>
                  <a:ea typeface="맑은 고딕"/>
                  <a:cs typeface="맑은 고딕"/>
                  <a:sym typeface="맑은 고딕"/>
                </a:rPr>
                <a:t> 문으로 각 메일 별 수신자가 몇 명인지 조회해온다</a:t>
              </a:r>
              <a:r>
                <a:t>.</a:t>
              </a:r>
            </a:p>
          </p:txBody>
        </p:sp>
      </p:grpSp>
    </p:spTree>
  </p:cSld>
  <p:clrMapOvr>
    <a:masterClrMapping/>
  </p:clrMapOvr>
  <p:transition spd="med"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8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905732" y="617796"/>
            <a:ext cx="10380537" cy="54572"/>
          </a:xfrm>
          <a:prstGeom prst="rect">
            <a:avLst/>
          </a:prstGeom>
          <a:ln w="12700">
            <a:miter lim="400000"/>
          </a:ln>
        </p:spPr>
      </p:pic>
      <p:sp>
        <p:nvSpPr>
          <p:cNvPr id="1479" name="기능별 시연"/>
          <p:cNvSpPr txBox="1"/>
          <p:nvPr/>
        </p:nvSpPr>
        <p:spPr>
          <a:xfrm>
            <a:off x="1131170" y="154780"/>
            <a:ext cx="4323798" cy="4276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1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기능별 시연</a:t>
            </a:r>
          </a:p>
        </p:txBody>
      </p:sp>
      <p:sp>
        <p:nvSpPr>
          <p:cNvPr id="1480" name="일정관리 페이지"/>
          <p:cNvSpPr txBox="1"/>
          <p:nvPr/>
        </p:nvSpPr>
        <p:spPr>
          <a:xfrm>
            <a:off x="3527626" y="3155857"/>
            <a:ext cx="4522231" cy="817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45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일정관리 페이지</a:t>
            </a:r>
          </a:p>
        </p:txBody>
      </p:sp>
      <p:pic>
        <p:nvPicPr>
          <p:cNvPr id="1481" name="image19.png" descr="image19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5849" y="57209"/>
            <a:ext cx="1640418" cy="61515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3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905732" y="617796"/>
            <a:ext cx="10380537" cy="54572"/>
          </a:xfrm>
          <a:prstGeom prst="rect">
            <a:avLst/>
          </a:prstGeom>
          <a:ln w="12700">
            <a:miter lim="400000"/>
          </a:ln>
        </p:spPr>
      </p:pic>
      <p:pic>
        <p:nvPicPr>
          <p:cNvPr id="1484" name="image19.png" descr="image19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5849" y="57209"/>
            <a:ext cx="1640418" cy="615157"/>
          </a:xfrm>
          <a:prstGeom prst="rect">
            <a:avLst/>
          </a:prstGeom>
          <a:ln w="12700">
            <a:miter lim="400000"/>
          </a:ln>
        </p:spPr>
      </p:pic>
      <p:pic>
        <p:nvPicPr>
          <p:cNvPr id="1485" name="image3.png" descr="image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5732" y="866962"/>
            <a:ext cx="10380537" cy="5813324"/>
          </a:xfrm>
          <a:prstGeom prst="rect">
            <a:avLst/>
          </a:prstGeom>
          <a:ln w="12700">
            <a:miter lim="400000"/>
          </a:ln>
        </p:spPr>
      </p:pic>
      <p:sp>
        <p:nvSpPr>
          <p:cNvPr id="1486" name="일정관리,자원예약,문서 및 증명서 발급 ERD(논리)"/>
          <p:cNvSpPr txBox="1"/>
          <p:nvPr/>
        </p:nvSpPr>
        <p:spPr>
          <a:xfrm>
            <a:off x="1131171" y="154780"/>
            <a:ext cx="7181296" cy="4276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2100" b="1"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t>일정관리</a:t>
            </a:r>
            <a:r>
              <a:rPr>
                <a:latin typeface="+mn-lt"/>
                <a:ea typeface="+mn-ea"/>
                <a:cs typeface="+mn-cs"/>
                <a:sym typeface="Calibri"/>
              </a:rPr>
              <a:t>,</a:t>
            </a:r>
            <a:r>
              <a:t>자원예약</a:t>
            </a:r>
            <a:r>
              <a:rPr>
                <a:latin typeface="+mn-lt"/>
                <a:ea typeface="+mn-ea"/>
                <a:cs typeface="+mn-cs"/>
                <a:sym typeface="Calibri"/>
              </a:rPr>
              <a:t>,</a:t>
            </a:r>
            <a:r>
              <a:t>문서 및 증명서 발급 </a:t>
            </a:r>
            <a:r>
              <a:rPr>
                <a:latin typeface="+mn-lt"/>
                <a:ea typeface="+mn-ea"/>
                <a:cs typeface="+mn-cs"/>
                <a:sym typeface="Calibri"/>
              </a:rPr>
              <a:t>ERD(</a:t>
            </a:r>
            <a:r>
              <a:t>논리</a:t>
            </a:r>
            <a:r>
              <a:rPr>
                <a:latin typeface="+mn-lt"/>
                <a:ea typeface="+mn-ea"/>
                <a:cs typeface="+mn-cs"/>
                <a:sym typeface="Calibri"/>
              </a:rPr>
              <a:t>)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한컴오피스">
  <a:themeElements>
    <a:clrScheme name="한컴오피스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0000FF"/>
      </a:hlink>
      <a:folHlink>
        <a:srgbClr val="FF00FF"/>
      </a:folHlink>
    </a:clrScheme>
    <a:fontScheme name="한컴오피스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한컴오피스">
  <a:themeElements>
    <a:clrScheme name="한컴오피스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0000FF"/>
      </a:hlink>
      <a:folHlink>
        <a:srgbClr val="FF00FF"/>
      </a:folHlink>
    </a:clrScheme>
    <a:fontScheme name="한컴오피스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</TotalTime>
  <Words>3990</Words>
  <Application>Microsoft Office PowerPoint</Application>
  <PresentationFormat>와이드스크린</PresentationFormat>
  <Paragraphs>707</Paragraphs>
  <Slides>164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164</vt:i4>
      </vt:variant>
    </vt:vector>
  </HeadingPairs>
  <TitlesOfParts>
    <vt:vector size="170" baseType="lpstr">
      <vt:lpstr>나눔바른고딕</vt:lpstr>
      <vt:lpstr>맑은 고딕</vt:lpstr>
      <vt:lpstr>Arial</vt:lpstr>
      <vt:lpstr>Calibri</vt:lpstr>
      <vt:lpstr>Consolas</vt:lpstr>
      <vt:lpstr>한컴오피스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Administrator</dc:creator>
  <cp:lastModifiedBy>김진영</cp:lastModifiedBy>
  <cp:revision>6</cp:revision>
  <dcterms:modified xsi:type="dcterms:W3CDTF">2024-01-21T03:27:07Z</dcterms:modified>
</cp:coreProperties>
</file>